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header11.xml" ContentType="application/vnd.openxmlformats-officedocument.wordprocessingml.header+xml"/>
  <Override PartName="/word/footer48.xml" ContentType="application/vnd.openxmlformats-officedocument.wordprocessingml.footer+xml"/>
  <Override PartName="/word/header12.xml" ContentType="application/vnd.openxmlformats-officedocument.wordprocessingml.header+xml"/>
  <Override PartName="/word/header7.xml" ContentType="application/vnd.openxmlformats-officedocument.wordprocessingml.header+xml"/>
  <Override PartName="/word/header13.xml" ContentType="application/vnd.openxmlformats-officedocument.wordprocessingml.header+xml"/>
  <Override PartName="/word/footer50.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49.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footer25.xml" ContentType="application/vnd.openxmlformats-officedocument.wordprocessingml.footer+xml"/>
  <Override PartName="/word/footer26.xml" ContentType="application/vnd.openxmlformats-officedocument.wordprocessingml.footer+xml"/>
  <Override PartName="/word/footer27.xml" ContentType="application/vnd.openxmlformats-officedocument.wordprocessingml.foot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footer34.xml" ContentType="application/vnd.openxmlformats-officedocument.wordprocessingml.footer+xml"/>
  <Override PartName="/word/footer35.xml" ContentType="application/vnd.openxmlformats-officedocument.wordprocessingml.footer+xml"/>
  <Override PartName="/word/footer36.xml" ContentType="application/vnd.openxmlformats-officedocument.wordprocessingml.footer+xml"/>
  <Override PartName="/word/footer37.xml" ContentType="application/vnd.openxmlformats-officedocument.wordprocessingml.footer+xml"/>
  <Override PartName="/word/footer38.xml" ContentType="application/vnd.openxmlformats-officedocument.wordprocessingml.footer+xml"/>
  <Override PartName="/word/footer39.xml" ContentType="application/vnd.openxmlformats-officedocument.wordprocessingml.foot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footer4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4.xml" ContentType="application/vnd.openxmlformats-officedocument.wordprocessingml.footer+xml"/>
  <Override PartName="/word/header6.xml" ContentType="application/vnd.openxmlformats-officedocument.wordprocessingml.header+xml"/>
  <Override PartName="/word/footer4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46.xml" ContentType="application/vnd.openxmlformats-officedocument.wordprocessingml.footer+xml"/>
  <Override PartName="/word/header10.xml" ContentType="application/vnd.openxmlformats-officedocument.wordprocessingml.header+xml"/>
  <Override PartName="/word/footer47.xml" ContentType="application/vnd.openxmlformats-officedocument.wordprocessingml.footer+xml"/>
  <Override PartName="/word/diagrams/layout1.xml" ContentType="application/vnd.openxmlformats-officedocument.drawingml.diagramLayout+xml"/>
  <Override PartName="/word/theme/theme1.xml" ContentType="application/vnd.openxmlformats-officedocument.theme+xml"/>
  <Override PartName="/word/diagrams/colors1.xml" ContentType="application/vnd.openxmlformats-officedocument.drawingml.diagramColors+xml"/>
  <Override PartName="/word/diagrams/quickStyle1.xml" ContentType="application/vnd.openxmlformats-officedocument.drawingml.diagramStyle+xml"/>
  <Override PartName="/word/diagrams/drawing1.xml" ContentType="application/vnd.ms-office.drawingml.diagramDrawing+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172FA9E" w14:textId="77777777" w:rsidR="00E978DC" w:rsidRDefault="00E978DC" w:rsidP="00E978DC">
      <w:pPr>
        <w:rPr>
          <w:rFonts w:ascii="Arial" w:hAnsi="Arial" w:cs="Arial"/>
          <w:sz w:val="96"/>
          <w:szCs w:val="96"/>
        </w:rPr>
      </w:pPr>
    </w:p>
    <w:p w14:paraId="69E2A6F1" w14:textId="15A3C890" w:rsidR="000A602F" w:rsidRPr="00D93BB4" w:rsidRDefault="00A478F3" w:rsidP="00E978DC">
      <w:pPr>
        <w:jc w:val="center"/>
        <w:rPr>
          <w:rFonts w:ascii="Arial" w:hAnsi="Arial" w:cs="Arial"/>
          <w:sz w:val="96"/>
          <w:szCs w:val="96"/>
        </w:rPr>
      </w:pPr>
      <w:r>
        <w:rPr>
          <w:rFonts w:ascii="Arial" w:hAnsi="Arial" w:cs="Arial"/>
          <w:sz w:val="96"/>
          <w:szCs w:val="96"/>
        </w:rPr>
        <w:fldChar w:fldCharType="begin">
          <w:ffData>
            <w:name w:val="Text1"/>
            <w:enabled/>
            <w:calcOnExit w:val="0"/>
            <w:textInput/>
          </w:ffData>
        </w:fldChar>
      </w:r>
      <w:bookmarkStart w:id="0" w:name="Text1"/>
      <w:r>
        <w:rPr>
          <w:rFonts w:ascii="Arial" w:hAnsi="Arial" w:cs="Arial"/>
          <w:sz w:val="96"/>
          <w:szCs w:val="96"/>
        </w:rPr>
        <w:instrText xml:space="preserve"> FORMTEXT </w:instrText>
      </w:r>
      <w:r>
        <w:rPr>
          <w:rFonts w:ascii="Arial" w:hAnsi="Arial" w:cs="Arial"/>
          <w:sz w:val="96"/>
          <w:szCs w:val="96"/>
        </w:rPr>
      </w:r>
      <w:r>
        <w:rPr>
          <w:rFonts w:ascii="Arial" w:hAnsi="Arial" w:cs="Arial"/>
          <w:sz w:val="96"/>
          <w:szCs w:val="96"/>
        </w:rPr>
        <w:fldChar w:fldCharType="separate"/>
      </w:r>
      <w:r>
        <w:rPr>
          <w:rFonts w:ascii="Arial" w:hAnsi="Arial" w:cs="Arial"/>
          <w:noProof/>
          <w:sz w:val="96"/>
          <w:szCs w:val="96"/>
        </w:rPr>
        <w:t> </w:t>
      </w:r>
      <w:r>
        <w:rPr>
          <w:rFonts w:ascii="Arial" w:hAnsi="Arial" w:cs="Arial"/>
          <w:noProof/>
          <w:sz w:val="96"/>
          <w:szCs w:val="96"/>
        </w:rPr>
        <w:t> </w:t>
      </w:r>
      <w:r>
        <w:rPr>
          <w:rFonts w:ascii="Arial" w:hAnsi="Arial" w:cs="Arial"/>
          <w:noProof/>
          <w:sz w:val="96"/>
          <w:szCs w:val="96"/>
        </w:rPr>
        <w:t> </w:t>
      </w:r>
      <w:r>
        <w:rPr>
          <w:rFonts w:ascii="Arial" w:hAnsi="Arial" w:cs="Arial"/>
          <w:noProof/>
          <w:sz w:val="96"/>
          <w:szCs w:val="96"/>
        </w:rPr>
        <w:t> </w:t>
      </w:r>
      <w:r>
        <w:rPr>
          <w:rFonts w:ascii="Arial" w:hAnsi="Arial" w:cs="Arial"/>
          <w:noProof/>
          <w:sz w:val="96"/>
          <w:szCs w:val="96"/>
        </w:rPr>
        <w:t> </w:t>
      </w:r>
      <w:r>
        <w:rPr>
          <w:rFonts w:ascii="Arial" w:hAnsi="Arial" w:cs="Arial"/>
          <w:sz w:val="96"/>
          <w:szCs w:val="96"/>
        </w:rPr>
        <w:fldChar w:fldCharType="end"/>
      </w:r>
      <w:bookmarkEnd w:id="0"/>
    </w:p>
    <w:p w14:paraId="372B6A68" w14:textId="77777777" w:rsidR="000A602F" w:rsidRPr="00D93BB4" w:rsidRDefault="000A602F" w:rsidP="000A602F">
      <w:pPr>
        <w:jc w:val="center"/>
        <w:rPr>
          <w:rFonts w:ascii="Arial" w:hAnsi="Arial" w:cs="Arial"/>
          <w:sz w:val="96"/>
          <w:szCs w:val="96"/>
        </w:rPr>
      </w:pPr>
      <w:r w:rsidRPr="00D93BB4">
        <w:rPr>
          <w:rFonts w:ascii="Arial" w:hAnsi="Arial" w:cs="Arial"/>
          <w:sz w:val="96"/>
          <w:szCs w:val="96"/>
        </w:rPr>
        <w:t>Fire Department</w:t>
      </w:r>
    </w:p>
    <w:p w14:paraId="179DDF1E" w14:textId="77777777" w:rsidR="00F56688" w:rsidRDefault="000A602F" w:rsidP="000A602F">
      <w:pPr>
        <w:jc w:val="center"/>
        <w:rPr>
          <w:rFonts w:ascii="Arial" w:hAnsi="Arial" w:cs="Arial"/>
          <w:sz w:val="96"/>
          <w:szCs w:val="96"/>
        </w:rPr>
      </w:pPr>
      <w:r w:rsidRPr="00D93BB4">
        <w:rPr>
          <w:rFonts w:ascii="Arial" w:hAnsi="Arial" w:cs="Arial"/>
          <w:sz w:val="96"/>
          <w:szCs w:val="96"/>
        </w:rPr>
        <w:t>S</w:t>
      </w:r>
      <w:r w:rsidR="00F56688">
        <w:rPr>
          <w:rFonts w:ascii="Arial" w:hAnsi="Arial" w:cs="Arial"/>
          <w:sz w:val="96"/>
          <w:szCs w:val="96"/>
        </w:rPr>
        <w:t xml:space="preserve">tandard </w:t>
      </w:r>
      <w:r w:rsidRPr="00D93BB4">
        <w:rPr>
          <w:rFonts w:ascii="Arial" w:hAnsi="Arial" w:cs="Arial"/>
          <w:sz w:val="96"/>
          <w:szCs w:val="96"/>
        </w:rPr>
        <w:t>O</w:t>
      </w:r>
      <w:r w:rsidR="00F56688">
        <w:rPr>
          <w:rFonts w:ascii="Arial" w:hAnsi="Arial" w:cs="Arial"/>
          <w:sz w:val="96"/>
          <w:szCs w:val="96"/>
        </w:rPr>
        <w:t>perating</w:t>
      </w:r>
    </w:p>
    <w:p w14:paraId="1E853261" w14:textId="77777777" w:rsidR="000A602F" w:rsidRPr="00D93BB4" w:rsidRDefault="000A602F" w:rsidP="000A602F">
      <w:pPr>
        <w:jc w:val="center"/>
        <w:rPr>
          <w:rFonts w:ascii="Arial" w:hAnsi="Arial" w:cs="Arial"/>
          <w:sz w:val="96"/>
          <w:szCs w:val="96"/>
        </w:rPr>
      </w:pPr>
      <w:r w:rsidRPr="00D93BB4">
        <w:rPr>
          <w:rFonts w:ascii="Arial" w:hAnsi="Arial" w:cs="Arial"/>
          <w:sz w:val="96"/>
          <w:szCs w:val="96"/>
        </w:rPr>
        <w:t>G</w:t>
      </w:r>
      <w:r w:rsidR="00F56688">
        <w:rPr>
          <w:rFonts w:ascii="Arial" w:hAnsi="Arial" w:cs="Arial"/>
          <w:sz w:val="96"/>
          <w:szCs w:val="96"/>
        </w:rPr>
        <w:t>uidelines</w:t>
      </w:r>
    </w:p>
    <w:p w14:paraId="76EA7AB8" w14:textId="77777777" w:rsidR="000A602F" w:rsidRPr="00D93BB4" w:rsidRDefault="00F56688" w:rsidP="000A602F">
      <w:pPr>
        <w:jc w:val="center"/>
        <w:rPr>
          <w:rFonts w:ascii="Arial" w:hAnsi="Arial" w:cs="Arial"/>
          <w:sz w:val="96"/>
          <w:szCs w:val="96"/>
        </w:rPr>
      </w:pPr>
      <w:r>
        <w:rPr>
          <w:rFonts w:ascii="Arial" w:hAnsi="Arial" w:cs="Arial"/>
          <w:sz w:val="96"/>
          <w:szCs w:val="96"/>
        </w:rPr>
        <w:t>(SOGs)</w:t>
      </w:r>
    </w:p>
    <w:p w14:paraId="1C72C9A0" w14:textId="6DF7B06D" w:rsidR="00D97C41" w:rsidRDefault="00D97C41" w:rsidP="00D97C41">
      <w:pPr>
        <w:rPr>
          <w:rFonts w:ascii="Arial" w:hAnsi="Arial" w:cs="Arial"/>
          <w:sz w:val="96"/>
          <w:szCs w:val="96"/>
        </w:rPr>
      </w:pPr>
    </w:p>
    <w:p w14:paraId="7AADBE70" w14:textId="459D9894" w:rsidR="00D97C41" w:rsidRDefault="00D97C41" w:rsidP="00D97C41">
      <w:pPr>
        <w:rPr>
          <w:rFonts w:ascii="Arial" w:hAnsi="Arial" w:cs="Arial"/>
          <w:sz w:val="96"/>
          <w:szCs w:val="96"/>
        </w:rPr>
      </w:pPr>
    </w:p>
    <w:p w14:paraId="766FBB2E" w14:textId="3B3C55A5" w:rsidR="00D97C41" w:rsidRDefault="00D97C41" w:rsidP="00D97C41">
      <w:pPr>
        <w:rPr>
          <w:rFonts w:ascii="Arial" w:hAnsi="Arial" w:cs="Arial"/>
          <w:sz w:val="32"/>
          <w:szCs w:val="32"/>
        </w:rPr>
      </w:pPr>
    </w:p>
    <w:p w14:paraId="13BF2C98" w14:textId="259202BC" w:rsidR="00804377" w:rsidRDefault="00804377" w:rsidP="00D97C41">
      <w:pPr>
        <w:rPr>
          <w:rFonts w:ascii="Arial" w:hAnsi="Arial" w:cs="Arial"/>
          <w:sz w:val="32"/>
          <w:szCs w:val="32"/>
        </w:rPr>
      </w:pPr>
    </w:p>
    <w:p w14:paraId="34F2CE5F" w14:textId="77777777" w:rsidR="00C16636" w:rsidRDefault="00C16636" w:rsidP="00D97C41">
      <w:pPr>
        <w:rPr>
          <w:rFonts w:ascii="Arial" w:hAnsi="Arial" w:cs="Arial"/>
          <w:sz w:val="32"/>
          <w:szCs w:val="32"/>
        </w:rPr>
      </w:pPr>
    </w:p>
    <w:p w14:paraId="7C6872F9" w14:textId="36AFE102" w:rsidR="00C16636" w:rsidRDefault="00C16636" w:rsidP="00D97C41">
      <w:pPr>
        <w:rPr>
          <w:rFonts w:ascii="Arial" w:hAnsi="Arial" w:cs="Arial"/>
          <w:sz w:val="32"/>
          <w:szCs w:val="32"/>
        </w:rPr>
      </w:pPr>
    </w:p>
    <w:p w14:paraId="4ADAC9C4" w14:textId="0F1D37B4" w:rsidR="00C16636" w:rsidRDefault="00C16636" w:rsidP="00D97C41">
      <w:pPr>
        <w:rPr>
          <w:rFonts w:ascii="Arial" w:hAnsi="Arial" w:cs="Arial"/>
          <w:sz w:val="32"/>
          <w:szCs w:val="32"/>
        </w:rPr>
      </w:pPr>
    </w:p>
    <w:p w14:paraId="77DB6C9D" w14:textId="77777777" w:rsidR="00F07120" w:rsidRDefault="00F07120" w:rsidP="008A175D">
      <w:pPr>
        <w:pStyle w:val="TOC3"/>
      </w:pPr>
    </w:p>
    <w:p w14:paraId="197DEE60" w14:textId="2DB2BD2E" w:rsidR="00F07120" w:rsidRPr="002F21A3" w:rsidRDefault="00F07120" w:rsidP="008A175D">
      <w:pPr>
        <w:pStyle w:val="TOC3"/>
        <w:rPr>
          <w:b/>
          <w:bCs/>
        </w:rPr>
      </w:pPr>
      <w:r w:rsidRPr="002F21A3">
        <w:rPr>
          <w:b/>
          <w:bCs/>
        </w:rPr>
        <w:lastRenderedPageBreak/>
        <w:t>Table of Contents</w:t>
      </w:r>
    </w:p>
    <w:p w14:paraId="0F2E9F16" w14:textId="77777777" w:rsidR="00F07120" w:rsidRPr="00AF3F1D" w:rsidRDefault="00F07120" w:rsidP="008A175D">
      <w:pPr>
        <w:pStyle w:val="TOC3"/>
        <w:rPr>
          <w:lang w:eastAsia="en-US"/>
        </w:rPr>
      </w:pPr>
      <w:r w:rsidRPr="00A112DC">
        <w:rPr>
          <w:rFonts w:ascii="Arial" w:hAnsi="Arial" w:cs="Arial"/>
          <w:noProof w:val="0"/>
        </w:rPr>
        <w:fldChar w:fldCharType="begin"/>
      </w:r>
      <w:r w:rsidRPr="00A112DC">
        <w:rPr>
          <w:rFonts w:ascii="Arial" w:hAnsi="Arial" w:cs="Arial"/>
        </w:rPr>
        <w:instrText xml:space="preserve"> TOC \o "1-3" \h \z \u </w:instrText>
      </w:r>
      <w:r w:rsidRPr="00A112DC">
        <w:rPr>
          <w:rFonts w:ascii="Arial" w:hAnsi="Arial" w:cs="Arial"/>
          <w:noProof w:val="0"/>
        </w:rPr>
        <w:fldChar w:fldCharType="separate"/>
      </w:r>
      <w:hyperlink w:anchor="_Toc92092148" w:history="1">
        <w:r w:rsidRPr="00AF3F1D">
          <w:rPr>
            <w:rStyle w:val="Hyperlink"/>
          </w:rPr>
          <w:t>Introduction</w:t>
        </w:r>
        <w:r w:rsidRPr="00AF3F1D">
          <w:rPr>
            <w:webHidden/>
          </w:rPr>
          <w:tab/>
        </w:r>
      </w:hyperlink>
    </w:p>
    <w:p w14:paraId="0A99CA0A" w14:textId="77777777" w:rsidR="00F07120" w:rsidRPr="00AF3F1D" w:rsidRDefault="00A95158" w:rsidP="008A175D">
      <w:pPr>
        <w:pStyle w:val="TOC3"/>
        <w:rPr>
          <w:lang w:eastAsia="en-US"/>
        </w:rPr>
      </w:pPr>
      <w:hyperlink w:anchor="_Toc92092149" w:history="1">
        <w:r w:rsidR="00F07120" w:rsidRPr="00AF3F1D">
          <w:rPr>
            <w:rStyle w:val="Hyperlink"/>
          </w:rPr>
          <w:t>Mission Statement</w:t>
        </w:r>
        <w:r w:rsidR="00F07120" w:rsidRPr="00AF3F1D">
          <w:rPr>
            <w:webHidden/>
          </w:rPr>
          <w:tab/>
          <w:t>1.1</w:t>
        </w:r>
      </w:hyperlink>
    </w:p>
    <w:p w14:paraId="48E89A34" w14:textId="77777777" w:rsidR="00F07120" w:rsidRPr="00AF3F1D" w:rsidRDefault="00A95158" w:rsidP="008A175D">
      <w:pPr>
        <w:pStyle w:val="TOC3"/>
        <w:rPr>
          <w:lang w:eastAsia="en-US"/>
        </w:rPr>
      </w:pPr>
      <w:hyperlink w:anchor="_Toc92092150" w:history="1">
        <w:r w:rsidR="00F07120" w:rsidRPr="00AF3F1D">
          <w:rPr>
            <w:rStyle w:val="Hyperlink"/>
          </w:rPr>
          <w:t>Vision Statement</w:t>
        </w:r>
        <w:r w:rsidR="00F07120" w:rsidRPr="00AF3F1D">
          <w:rPr>
            <w:webHidden/>
          </w:rPr>
          <w:tab/>
          <w:t>1.2</w:t>
        </w:r>
      </w:hyperlink>
    </w:p>
    <w:p w14:paraId="1E709C0D" w14:textId="77777777" w:rsidR="00F07120" w:rsidRPr="00AF3F1D" w:rsidRDefault="00A95158" w:rsidP="008A175D">
      <w:pPr>
        <w:pStyle w:val="TOC3"/>
        <w:rPr>
          <w:lang w:eastAsia="en-US"/>
        </w:rPr>
      </w:pPr>
      <w:hyperlink w:anchor="_Toc92092151" w:history="1">
        <w:r w:rsidR="00F07120" w:rsidRPr="00AF3F1D">
          <w:rPr>
            <w:rStyle w:val="Hyperlink"/>
          </w:rPr>
          <w:t>Risk Management Statement</w:t>
        </w:r>
        <w:r w:rsidR="00F07120" w:rsidRPr="00AF3F1D">
          <w:rPr>
            <w:webHidden/>
          </w:rPr>
          <w:tab/>
          <w:t>1.3</w:t>
        </w:r>
      </w:hyperlink>
    </w:p>
    <w:p w14:paraId="611F6C6C" w14:textId="77777777" w:rsidR="00F07120" w:rsidRPr="00AF3F1D" w:rsidRDefault="00A95158" w:rsidP="008A175D">
      <w:pPr>
        <w:pStyle w:val="TOC3"/>
        <w:rPr>
          <w:lang w:eastAsia="en-US"/>
        </w:rPr>
      </w:pPr>
      <w:hyperlink w:anchor="_Toc92092152" w:history="1">
        <w:r w:rsidR="00F07120" w:rsidRPr="00AF3F1D">
          <w:rPr>
            <w:rStyle w:val="Hyperlink"/>
          </w:rPr>
          <w:t>Chain of Command</w:t>
        </w:r>
        <w:r w:rsidR="00F07120" w:rsidRPr="00AF3F1D">
          <w:rPr>
            <w:webHidden/>
          </w:rPr>
          <w:tab/>
          <w:t>1.4</w:t>
        </w:r>
      </w:hyperlink>
    </w:p>
    <w:p w14:paraId="0D8F52F0" w14:textId="77777777" w:rsidR="00F07120" w:rsidRPr="00AF3F1D" w:rsidRDefault="00A95158" w:rsidP="008A175D">
      <w:pPr>
        <w:pStyle w:val="TOC3"/>
        <w:rPr>
          <w:lang w:eastAsia="en-US"/>
        </w:rPr>
      </w:pPr>
      <w:hyperlink w:anchor="_Toc92092153" w:history="1">
        <w:r w:rsidR="00F07120" w:rsidRPr="00AF3F1D">
          <w:rPr>
            <w:rStyle w:val="Hyperlink"/>
          </w:rPr>
          <w:t>Job Descriptions</w:t>
        </w:r>
        <w:r w:rsidR="00F07120" w:rsidRPr="00AF3F1D">
          <w:rPr>
            <w:webHidden/>
          </w:rPr>
          <w:tab/>
        </w:r>
        <w:r w:rsidR="00F07120">
          <w:rPr>
            <w:webHidden/>
          </w:rPr>
          <w:t>2.1</w:t>
        </w:r>
      </w:hyperlink>
    </w:p>
    <w:p w14:paraId="4E6D83A6" w14:textId="77777777" w:rsidR="00F07120" w:rsidRPr="00AF3F1D" w:rsidRDefault="00A95158" w:rsidP="008A175D">
      <w:pPr>
        <w:pStyle w:val="TOC3"/>
        <w:rPr>
          <w:lang w:eastAsia="en-US"/>
        </w:rPr>
      </w:pPr>
      <w:hyperlink w:anchor="_Toc92092154" w:history="1">
        <w:r w:rsidR="00F07120" w:rsidRPr="00AF3F1D">
          <w:rPr>
            <w:rStyle w:val="Hyperlink"/>
          </w:rPr>
          <w:t>Probationary Period</w:t>
        </w:r>
        <w:r w:rsidR="00F07120" w:rsidRPr="00AF3F1D">
          <w:rPr>
            <w:webHidden/>
          </w:rPr>
          <w:tab/>
        </w:r>
        <w:r w:rsidR="00F07120">
          <w:rPr>
            <w:webHidden/>
          </w:rPr>
          <w:t>2.2</w:t>
        </w:r>
      </w:hyperlink>
    </w:p>
    <w:p w14:paraId="5A605590" w14:textId="77777777" w:rsidR="00F07120" w:rsidRPr="00AF3F1D" w:rsidRDefault="00A95158" w:rsidP="008A175D">
      <w:pPr>
        <w:pStyle w:val="TOC3"/>
        <w:rPr>
          <w:lang w:eastAsia="en-US"/>
        </w:rPr>
      </w:pPr>
      <w:hyperlink w:anchor="_Toc92092155" w:history="1">
        <w:r w:rsidR="00F07120" w:rsidRPr="00AF3F1D">
          <w:rPr>
            <w:rStyle w:val="Hyperlink"/>
          </w:rPr>
          <w:t>Orientation and Probationary Training</w:t>
        </w:r>
        <w:r w:rsidR="00F07120" w:rsidRPr="00AF3F1D">
          <w:rPr>
            <w:webHidden/>
          </w:rPr>
          <w:tab/>
        </w:r>
        <w:r w:rsidR="00F07120">
          <w:rPr>
            <w:webHidden/>
          </w:rPr>
          <w:t>2.3</w:t>
        </w:r>
      </w:hyperlink>
    </w:p>
    <w:p w14:paraId="3CBF627C" w14:textId="77777777" w:rsidR="00F07120" w:rsidRPr="00AF3F1D" w:rsidRDefault="00A95158" w:rsidP="008A175D">
      <w:pPr>
        <w:pStyle w:val="TOC3"/>
        <w:rPr>
          <w:lang w:eastAsia="en-US"/>
        </w:rPr>
      </w:pPr>
      <w:hyperlink w:anchor="_Toc92092156" w:history="1">
        <w:r w:rsidR="00F07120" w:rsidRPr="00AF3F1D">
          <w:rPr>
            <w:rStyle w:val="Hyperlink"/>
          </w:rPr>
          <w:t>Training</w:t>
        </w:r>
        <w:r w:rsidR="00F07120" w:rsidRPr="00AF3F1D">
          <w:rPr>
            <w:webHidden/>
          </w:rPr>
          <w:tab/>
        </w:r>
        <w:r w:rsidR="00F07120">
          <w:rPr>
            <w:webHidden/>
          </w:rPr>
          <w:t>2.4</w:t>
        </w:r>
      </w:hyperlink>
    </w:p>
    <w:p w14:paraId="1531FB7A" w14:textId="7E9FDB59" w:rsidR="00F07120" w:rsidRPr="00AF3F1D" w:rsidRDefault="00A95158" w:rsidP="008A175D">
      <w:pPr>
        <w:pStyle w:val="TOC3"/>
        <w:rPr>
          <w:lang w:eastAsia="en-US"/>
        </w:rPr>
      </w:pPr>
      <w:hyperlink w:anchor="_Toc92092157" w:history="1">
        <w:r w:rsidR="00F07120" w:rsidRPr="00AF3F1D">
          <w:rPr>
            <w:rStyle w:val="Hyperlink"/>
          </w:rPr>
          <w:t>Driving Requirements</w:t>
        </w:r>
        <w:r w:rsidR="00F07120" w:rsidRPr="00AF3F1D">
          <w:rPr>
            <w:webHidden/>
          </w:rPr>
          <w:tab/>
        </w:r>
        <w:r w:rsidR="00AC4925">
          <w:rPr>
            <w:webHidden/>
          </w:rPr>
          <w:t>3</w:t>
        </w:r>
        <w:r w:rsidR="00F07120">
          <w:rPr>
            <w:webHidden/>
          </w:rPr>
          <w:t>.</w:t>
        </w:r>
        <w:r w:rsidR="00AC4925">
          <w:rPr>
            <w:webHidden/>
          </w:rPr>
          <w:t>1</w:t>
        </w:r>
      </w:hyperlink>
    </w:p>
    <w:p w14:paraId="39893549" w14:textId="514283DB" w:rsidR="00F07120" w:rsidRPr="00AF3F1D" w:rsidRDefault="00A95158" w:rsidP="008A175D">
      <w:pPr>
        <w:pStyle w:val="TOC3"/>
        <w:rPr>
          <w:lang w:eastAsia="en-US"/>
        </w:rPr>
      </w:pPr>
      <w:hyperlink w:anchor="_Toc92092158" w:history="1">
        <w:r w:rsidR="00F07120" w:rsidRPr="00AF3F1D">
          <w:rPr>
            <w:rStyle w:val="Hyperlink"/>
          </w:rPr>
          <w:t>Mandatory Seatbelts</w:t>
        </w:r>
        <w:r w:rsidR="00F07120" w:rsidRPr="00AF3F1D">
          <w:rPr>
            <w:webHidden/>
          </w:rPr>
          <w:tab/>
        </w:r>
        <w:r w:rsidR="00AC4925">
          <w:rPr>
            <w:webHidden/>
          </w:rPr>
          <w:t>3</w:t>
        </w:r>
        <w:r w:rsidR="00F07120">
          <w:rPr>
            <w:webHidden/>
          </w:rPr>
          <w:t>.</w:t>
        </w:r>
        <w:r w:rsidR="00AC4925">
          <w:rPr>
            <w:webHidden/>
          </w:rPr>
          <w:t>2</w:t>
        </w:r>
      </w:hyperlink>
    </w:p>
    <w:p w14:paraId="470728A0" w14:textId="17719ED2" w:rsidR="00AC4925" w:rsidRPr="00AF3F1D" w:rsidRDefault="00A95158" w:rsidP="00AC4925">
      <w:pPr>
        <w:pStyle w:val="TOC3"/>
        <w:rPr>
          <w:lang w:eastAsia="en-US"/>
        </w:rPr>
      </w:pPr>
      <w:hyperlink w:anchor="_Toc92092165" w:history="1">
        <w:r w:rsidR="00AC4925" w:rsidRPr="00AF3F1D">
          <w:rPr>
            <w:rStyle w:val="Hyperlink"/>
          </w:rPr>
          <w:t>Apparatus and Equipment</w:t>
        </w:r>
        <w:r w:rsidR="00AC4925" w:rsidRPr="00AF3F1D">
          <w:rPr>
            <w:webHidden/>
          </w:rPr>
          <w:tab/>
        </w:r>
        <w:r w:rsidR="00AC4925">
          <w:rPr>
            <w:webHidden/>
          </w:rPr>
          <w:t>3</w:t>
        </w:r>
        <w:r w:rsidR="00AC4925" w:rsidRPr="00AF3F1D">
          <w:rPr>
            <w:webHidden/>
          </w:rPr>
          <w:t>.</w:t>
        </w:r>
        <w:r w:rsidR="00AC4925">
          <w:rPr>
            <w:webHidden/>
          </w:rPr>
          <w:t>3</w:t>
        </w:r>
      </w:hyperlink>
    </w:p>
    <w:p w14:paraId="5FCE13AD" w14:textId="371EFF19" w:rsidR="00F07120" w:rsidRPr="00AF3F1D" w:rsidRDefault="00A95158" w:rsidP="008A175D">
      <w:pPr>
        <w:pStyle w:val="TOC3"/>
        <w:rPr>
          <w:lang w:eastAsia="en-US"/>
        </w:rPr>
      </w:pPr>
      <w:hyperlink w:anchor="_Toc92092159" w:history="1">
        <w:r w:rsidR="00F07120" w:rsidRPr="00AF3F1D">
          <w:rPr>
            <w:rStyle w:val="Hyperlink"/>
          </w:rPr>
          <w:t>Incident Command System</w:t>
        </w:r>
        <w:r w:rsidR="00F07120" w:rsidRPr="00AF3F1D">
          <w:rPr>
            <w:webHidden/>
          </w:rPr>
          <w:tab/>
        </w:r>
        <w:r w:rsidR="00AC4925">
          <w:rPr>
            <w:webHidden/>
          </w:rPr>
          <w:t>4</w:t>
        </w:r>
        <w:r w:rsidR="00F07120" w:rsidRPr="00AF3F1D">
          <w:rPr>
            <w:webHidden/>
          </w:rPr>
          <w:t>.1</w:t>
        </w:r>
      </w:hyperlink>
    </w:p>
    <w:p w14:paraId="7FD5ABBC" w14:textId="4E0DC4B0" w:rsidR="00F07120" w:rsidRPr="00AF3F1D" w:rsidRDefault="00A95158" w:rsidP="008A175D">
      <w:pPr>
        <w:pStyle w:val="TOC3"/>
        <w:rPr>
          <w:lang w:eastAsia="en-US"/>
        </w:rPr>
      </w:pPr>
      <w:hyperlink w:anchor="_Toc92092160" w:history="1">
        <w:r w:rsidR="00F07120" w:rsidRPr="00AF3F1D">
          <w:rPr>
            <w:rStyle w:val="Hyperlink"/>
          </w:rPr>
          <w:t>Communications</w:t>
        </w:r>
        <w:r w:rsidR="00F07120" w:rsidRPr="00AF3F1D">
          <w:rPr>
            <w:webHidden/>
          </w:rPr>
          <w:tab/>
        </w:r>
        <w:r w:rsidR="00AC4925">
          <w:rPr>
            <w:webHidden/>
          </w:rPr>
          <w:t>4</w:t>
        </w:r>
        <w:r w:rsidR="00F07120" w:rsidRPr="00AF3F1D">
          <w:rPr>
            <w:webHidden/>
          </w:rPr>
          <w:t>.2</w:t>
        </w:r>
      </w:hyperlink>
    </w:p>
    <w:p w14:paraId="432A4DF9" w14:textId="78270B30" w:rsidR="00F07120" w:rsidRPr="00AF3F1D" w:rsidRDefault="00A95158" w:rsidP="008A175D">
      <w:pPr>
        <w:pStyle w:val="TOC3"/>
        <w:rPr>
          <w:lang w:eastAsia="en-US"/>
        </w:rPr>
      </w:pPr>
      <w:hyperlink w:anchor="_Toc92092161" w:history="1">
        <w:r w:rsidR="00F07120" w:rsidRPr="00AF3F1D">
          <w:rPr>
            <w:rStyle w:val="Hyperlink"/>
          </w:rPr>
          <w:t>Accountability</w:t>
        </w:r>
        <w:r w:rsidR="00F07120" w:rsidRPr="00AF3F1D">
          <w:rPr>
            <w:webHidden/>
          </w:rPr>
          <w:tab/>
        </w:r>
        <w:r w:rsidR="00AC4925">
          <w:rPr>
            <w:webHidden/>
          </w:rPr>
          <w:t>4</w:t>
        </w:r>
        <w:r w:rsidR="00F07120" w:rsidRPr="00AF3F1D">
          <w:rPr>
            <w:webHidden/>
          </w:rPr>
          <w:t>.3</w:t>
        </w:r>
      </w:hyperlink>
    </w:p>
    <w:p w14:paraId="48FE1AE7" w14:textId="4E686DCC" w:rsidR="00F07120" w:rsidRPr="00AF3F1D" w:rsidRDefault="00A95158" w:rsidP="008A175D">
      <w:pPr>
        <w:pStyle w:val="TOC3"/>
        <w:rPr>
          <w:lang w:eastAsia="en-US"/>
        </w:rPr>
      </w:pPr>
      <w:hyperlink w:anchor="_Toc92092162" w:history="1">
        <w:r w:rsidR="00F07120" w:rsidRPr="00AF3F1D">
          <w:rPr>
            <w:rStyle w:val="Hyperlink"/>
          </w:rPr>
          <w:t>Protective Clothing</w:t>
        </w:r>
        <w:r w:rsidR="00F07120" w:rsidRPr="00AF3F1D">
          <w:rPr>
            <w:webHidden/>
          </w:rPr>
          <w:tab/>
        </w:r>
        <w:r w:rsidR="00AC4925">
          <w:rPr>
            <w:webHidden/>
          </w:rPr>
          <w:t>5</w:t>
        </w:r>
        <w:r w:rsidR="00F07120" w:rsidRPr="00AF3F1D">
          <w:rPr>
            <w:webHidden/>
          </w:rPr>
          <w:t>.1</w:t>
        </w:r>
      </w:hyperlink>
    </w:p>
    <w:p w14:paraId="575AFAC4" w14:textId="66A61794" w:rsidR="00F07120" w:rsidRPr="00AF3F1D" w:rsidRDefault="00A95158" w:rsidP="008A175D">
      <w:pPr>
        <w:pStyle w:val="TOC3"/>
        <w:rPr>
          <w:lang w:eastAsia="en-US"/>
        </w:rPr>
      </w:pPr>
      <w:hyperlink w:anchor="_Toc92092163" w:history="1">
        <w:r w:rsidR="00F07120" w:rsidRPr="00AF3F1D">
          <w:rPr>
            <w:rStyle w:val="Hyperlink"/>
          </w:rPr>
          <w:t>Exposure Control</w:t>
        </w:r>
        <w:r w:rsidR="00F07120" w:rsidRPr="00AF3F1D">
          <w:rPr>
            <w:webHidden/>
          </w:rPr>
          <w:tab/>
        </w:r>
        <w:r w:rsidR="00AC4925">
          <w:rPr>
            <w:webHidden/>
          </w:rPr>
          <w:t>5</w:t>
        </w:r>
        <w:r w:rsidR="00F07120" w:rsidRPr="00AF3F1D">
          <w:rPr>
            <w:webHidden/>
          </w:rPr>
          <w:t>.2</w:t>
        </w:r>
      </w:hyperlink>
    </w:p>
    <w:p w14:paraId="58530BCA" w14:textId="0C2AB063" w:rsidR="00F07120" w:rsidRPr="00AF3F1D" w:rsidRDefault="00A95158" w:rsidP="008A175D">
      <w:pPr>
        <w:pStyle w:val="TOC3"/>
        <w:rPr>
          <w:lang w:eastAsia="en-US"/>
        </w:rPr>
      </w:pPr>
      <w:hyperlink w:anchor="_Toc92092164" w:history="1">
        <w:r w:rsidR="00F07120" w:rsidRPr="00AF3F1D">
          <w:rPr>
            <w:rStyle w:val="Hyperlink"/>
          </w:rPr>
          <w:t>Respiratory Protection</w:t>
        </w:r>
        <w:r w:rsidR="00F07120" w:rsidRPr="00AF3F1D">
          <w:rPr>
            <w:webHidden/>
          </w:rPr>
          <w:tab/>
        </w:r>
        <w:r w:rsidR="00AC4925">
          <w:rPr>
            <w:webHidden/>
          </w:rPr>
          <w:t>5</w:t>
        </w:r>
        <w:r w:rsidR="00F07120" w:rsidRPr="00AF3F1D">
          <w:rPr>
            <w:webHidden/>
          </w:rPr>
          <w:t>.3</w:t>
        </w:r>
      </w:hyperlink>
    </w:p>
    <w:p w14:paraId="41247A6B" w14:textId="77777777" w:rsidR="00F07120" w:rsidRPr="00AF3F1D" w:rsidRDefault="00A95158" w:rsidP="008A175D">
      <w:pPr>
        <w:pStyle w:val="TOC3"/>
        <w:rPr>
          <w:lang w:eastAsia="en-US"/>
        </w:rPr>
      </w:pPr>
      <w:hyperlink w:anchor="_Toc92092166" w:history="1">
        <w:r w:rsidR="00F07120" w:rsidRPr="00AF3F1D">
          <w:rPr>
            <w:rStyle w:val="Hyperlink"/>
          </w:rPr>
          <w:t>Lock Out/Tag Out</w:t>
        </w:r>
        <w:r w:rsidR="00F07120" w:rsidRPr="00AF3F1D">
          <w:rPr>
            <w:webHidden/>
          </w:rPr>
          <w:tab/>
          <w:t>6.1</w:t>
        </w:r>
      </w:hyperlink>
    </w:p>
    <w:p w14:paraId="2F792CD8" w14:textId="77777777" w:rsidR="00F07120" w:rsidRPr="00AF3F1D" w:rsidRDefault="00A95158" w:rsidP="008A175D">
      <w:pPr>
        <w:pStyle w:val="TOC3"/>
        <w:rPr>
          <w:lang w:eastAsia="en-US"/>
        </w:rPr>
      </w:pPr>
      <w:hyperlink w:anchor="_Toc92092167" w:history="1">
        <w:r w:rsidR="00F07120" w:rsidRPr="00AF3F1D">
          <w:rPr>
            <w:rStyle w:val="Hyperlink"/>
          </w:rPr>
          <w:t>Hazard Communication (Right to Know)</w:t>
        </w:r>
        <w:r w:rsidR="00F07120" w:rsidRPr="00AF3F1D">
          <w:rPr>
            <w:webHidden/>
          </w:rPr>
          <w:tab/>
          <w:t>6.2</w:t>
        </w:r>
      </w:hyperlink>
    </w:p>
    <w:p w14:paraId="56BA295E" w14:textId="77777777" w:rsidR="00F07120" w:rsidRPr="00AF3F1D" w:rsidRDefault="00A95158" w:rsidP="008A175D">
      <w:pPr>
        <w:pStyle w:val="TOC3"/>
        <w:rPr>
          <w:lang w:eastAsia="en-US"/>
        </w:rPr>
      </w:pPr>
      <w:hyperlink w:anchor="_Toc92092168" w:history="1">
        <w:r w:rsidR="00F07120" w:rsidRPr="00AF3F1D">
          <w:rPr>
            <w:rStyle w:val="Hyperlink"/>
          </w:rPr>
          <w:t>Structure Fires</w:t>
        </w:r>
        <w:r w:rsidR="00F07120" w:rsidRPr="00AF3F1D">
          <w:rPr>
            <w:webHidden/>
          </w:rPr>
          <w:tab/>
          <w:t>7.1</w:t>
        </w:r>
      </w:hyperlink>
    </w:p>
    <w:p w14:paraId="3ED1DF41" w14:textId="77777777" w:rsidR="00F07120" w:rsidRPr="00AF3F1D" w:rsidRDefault="00A95158" w:rsidP="008A175D">
      <w:pPr>
        <w:pStyle w:val="TOC3"/>
        <w:rPr>
          <w:lang w:eastAsia="en-US"/>
        </w:rPr>
      </w:pPr>
      <w:hyperlink w:anchor="_Toc92092169" w:history="1">
        <w:r w:rsidR="00F07120" w:rsidRPr="00AF3F1D">
          <w:rPr>
            <w:rStyle w:val="Hyperlink"/>
          </w:rPr>
          <w:t>Vehicle Fires</w:t>
        </w:r>
        <w:r w:rsidR="00F07120" w:rsidRPr="00AF3F1D">
          <w:rPr>
            <w:webHidden/>
          </w:rPr>
          <w:tab/>
          <w:t>7.2</w:t>
        </w:r>
      </w:hyperlink>
    </w:p>
    <w:p w14:paraId="146E8DDE" w14:textId="77777777" w:rsidR="00F07120" w:rsidRPr="00AF3F1D" w:rsidRDefault="00A95158" w:rsidP="008A175D">
      <w:pPr>
        <w:pStyle w:val="TOC3"/>
        <w:rPr>
          <w:lang w:eastAsia="en-US"/>
        </w:rPr>
      </w:pPr>
      <w:hyperlink w:anchor="_Toc92092170" w:history="1">
        <w:r w:rsidR="00F07120" w:rsidRPr="00AF3F1D">
          <w:rPr>
            <w:rStyle w:val="Hyperlink"/>
          </w:rPr>
          <w:t>Vehicle Accidents</w:t>
        </w:r>
        <w:r w:rsidR="00F07120" w:rsidRPr="00AF3F1D">
          <w:rPr>
            <w:webHidden/>
          </w:rPr>
          <w:tab/>
          <w:t>7.3</w:t>
        </w:r>
      </w:hyperlink>
    </w:p>
    <w:p w14:paraId="70453B89" w14:textId="77777777" w:rsidR="00F07120" w:rsidRPr="00AF3F1D" w:rsidRDefault="00A95158" w:rsidP="008A175D">
      <w:pPr>
        <w:pStyle w:val="TOC3"/>
        <w:rPr>
          <w:lang w:eastAsia="en-US"/>
        </w:rPr>
      </w:pPr>
      <w:hyperlink w:anchor="_Toc92092171" w:history="1">
        <w:r w:rsidR="00F07120" w:rsidRPr="00AF3F1D">
          <w:rPr>
            <w:rStyle w:val="Hyperlink"/>
          </w:rPr>
          <w:t>Wildland Fires</w:t>
        </w:r>
        <w:r w:rsidR="00F07120" w:rsidRPr="00AF3F1D">
          <w:rPr>
            <w:webHidden/>
          </w:rPr>
          <w:tab/>
          <w:t>7.4</w:t>
        </w:r>
      </w:hyperlink>
    </w:p>
    <w:p w14:paraId="2B09F852" w14:textId="77777777" w:rsidR="00F07120" w:rsidRPr="00AF3F1D" w:rsidRDefault="00A95158" w:rsidP="008A175D">
      <w:pPr>
        <w:pStyle w:val="TOC3"/>
        <w:spacing w:after="0"/>
        <w:rPr>
          <w:lang w:eastAsia="en-US"/>
        </w:rPr>
      </w:pPr>
      <w:hyperlink w:anchor="_Toc92092172" w:history="1">
        <w:r w:rsidR="00F07120" w:rsidRPr="00AF3F1D">
          <w:rPr>
            <w:rStyle w:val="Hyperlink"/>
          </w:rPr>
          <w:t>Hazardous Materials</w:t>
        </w:r>
        <w:r w:rsidR="00F07120" w:rsidRPr="00AF3F1D">
          <w:rPr>
            <w:webHidden/>
          </w:rPr>
          <w:tab/>
          <w:t>7.5</w:t>
        </w:r>
      </w:hyperlink>
    </w:p>
    <w:p w14:paraId="38883DE0" w14:textId="77777777" w:rsidR="00F07120" w:rsidRPr="00AF3F1D" w:rsidRDefault="00A95158" w:rsidP="003C6499">
      <w:pPr>
        <w:pStyle w:val="TOC1"/>
        <w:rPr>
          <w:rFonts w:asciiTheme="minorHAnsi" w:eastAsiaTheme="minorEastAsia" w:hAnsiTheme="minorHAnsi" w:cstheme="minorHAnsi"/>
          <w:noProof/>
          <w:sz w:val="20"/>
          <w:szCs w:val="20"/>
        </w:rPr>
      </w:pPr>
      <w:hyperlink w:anchor="_Toc92092173" w:history="1">
        <w:r w:rsidR="00F07120" w:rsidRPr="00AF3F1D">
          <w:rPr>
            <w:rStyle w:val="Hyperlink"/>
            <w:rFonts w:asciiTheme="minorHAnsi" w:hAnsiTheme="minorHAnsi" w:cstheme="minorHAnsi"/>
            <w:noProof/>
            <w:sz w:val="20"/>
            <w:szCs w:val="20"/>
          </w:rPr>
          <w:t>Natural Gas Incidents</w:t>
        </w:r>
        <w:r w:rsidR="00F07120" w:rsidRPr="00AF3F1D">
          <w:rPr>
            <w:rFonts w:asciiTheme="minorHAnsi" w:hAnsiTheme="minorHAnsi" w:cstheme="minorHAnsi"/>
            <w:noProof/>
            <w:webHidden/>
            <w:sz w:val="20"/>
            <w:szCs w:val="20"/>
          </w:rPr>
          <w:tab/>
          <w:t>7.6</w:t>
        </w:r>
      </w:hyperlink>
    </w:p>
    <w:p w14:paraId="5DBA9D47" w14:textId="77777777" w:rsidR="00F07120" w:rsidRPr="00AF3F1D" w:rsidRDefault="00A95158" w:rsidP="003C6499">
      <w:pPr>
        <w:pStyle w:val="TOC1"/>
        <w:rPr>
          <w:rFonts w:asciiTheme="minorHAnsi" w:eastAsiaTheme="minorEastAsia" w:hAnsiTheme="minorHAnsi" w:cstheme="minorHAnsi"/>
          <w:noProof/>
          <w:sz w:val="20"/>
          <w:szCs w:val="20"/>
        </w:rPr>
      </w:pPr>
      <w:hyperlink w:anchor="_Toc92092174" w:history="1">
        <w:r w:rsidR="00F07120" w:rsidRPr="00AF3F1D">
          <w:rPr>
            <w:rStyle w:val="Hyperlink"/>
            <w:rFonts w:asciiTheme="minorHAnsi" w:hAnsiTheme="minorHAnsi" w:cstheme="minorHAnsi"/>
            <w:noProof/>
            <w:sz w:val="20"/>
            <w:szCs w:val="20"/>
          </w:rPr>
          <w:t>Carbon Monoxide Incidents</w:t>
        </w:r>
        <w:r w:rsidR="00F07120" w:rsidRPr="00AF3F1D">
          <w:rPr>
            <w:rFonts w:asciiTheme="minorHAnsi" w:hAnsiTheme="minorHAnsi" w:cstheme="minorHAnsi"/>
            <w:noProof/>
            <w:webHidden/>
            <w:sz w:val="20"/>
            <w:szCs w:val="20"/>
          </w:rPr>
          <w:tab/>
          <w:t>7.7</w:t>
        </w:r>
      </w:hyperlink>
    </w:p>
    <w:p w14:paraId="5B30A401" w14:textId="06A087E4" w:rsidR="00F07120" w:rsidRPr="00AF3F1D" w:rsidRDefault="00A95158" w:rsidP="008A175D">
      <w:pPr>
        <w:pStyle w:val="TOC3"/>
        <w:spacing w:after="0"/>
        <w:rPr>
          <w:lang w:eastAsia="en-US"/>
        </w:rPr>
      </w:pPr>
      <w:hyperlink w:anchor="_Toc92092175" w:history="1">
        <w:r w:rsidR="00F07120" w:rsidRPr="00AF3F1D">
          <w:rPr>
            <w:rStyle w:val="Hyperlink"/>
          </w:rPr>
          <w:t>Confined Space Rescue</w:t>
        </w:r>
        <w:r w:rsidR="00F07120" w:rsidRPr="00AF3F1D">
          <w:rPr>
            <w:webHidden/>
          </w:rPr>
          <w:tab/>
        </w:r>
        <w:r w:rsidR="00887EE1">
          <w:rPr>
            <w:webHidden/>
          </w:rPr>
          <w:t>7.8</w:t>
        </w:r>
      </w:hyperlink>
    </w:p>
    <w:p w14:paraId="741093D3" w14:textId="164EF6F0" w:rsidR="00F07120" w:rsidRPr="00AF3F1D" w:rsidRDefault="00A95158" w:rsidP="003C6499">
      <w:pPr>
        <w:pStyle w:val="TOC1"/>
        <w:rPr>
          <w:rFonts w:asciiTheme="minorHAnsi" w:eastAsiaTheme="minorEastAsia" w:hAnsiTheme="minorHAnsi" w:cstheme="minorHAnsi"/>
          <w:noProof/>
          <w:sz w:val="20"/>
          <w:szCs w:val="20"/>
        </w:rPr>
      </w:pPr>
      <w:hyperlink w:anchor="_Toc92092176" w:history="1">
        <w:r w:rsidR="00F07120" w:rsidRPr="00AF3F1D">
          <w:rPr>
            <w:rStyle w:val="Hyperlink"/>
            <w:rFonts w:asciiTheme="minorHAnsi" w:hAnsiTheme="minorHAnsi" w:cstheme="minorHAnsi"/>
            <w:noProof/>
            <w:sz w:val="20"/>
            <w:szCs w:val="20"/>
          </w:rPr>
          <w:t>Trench Rescue</w:t>
        </w:r>
        <w:r w:rsidR="00F07120" w:rsidRPr="00AF3F1D">
          <w:rPr>
            <w:rFonts w:asciiTheme="minorHAnsi" w:hAnsiTheme="minorHAnsi" w:cstheme="minorHAnsi"/>
            <w:noProof/>
            <w:webHidden/>
            <w:sz w:val="20"/>
            <w:szCs w:val="20"/>
          </w:rPr>
          <w:tab/>
        </w:r>
        <w:r w:rsidR="00887EE1">
          <w:rPr>
            <w:rFonts w:asciiTheme="minorHAnsi" w:hAnsiTheme="minorHAnsi" w:cstheme="minorHAnsi"/>
            <w:noProof/>
            <w:webHidden/>
            <w:sz w:val="20"/>
            <w:szCs w:val="20"/>
          </w:rPr>
          <w:t>7.9</w:t>
        </w:r>
      </w:hyperlink>
    </w:p>
    <w:p w14:paraId="3B040136" w14:textId="5D3719B0" w:rsidR="00F07120" w:rsidRPr="00AF3F1D" w:rsidRDefault="00A95158" w:rsidP="003C6499">
      <w:pPr>
        <w:pStyle w:val="TOC1"/>
        <w:rPr>
          <w:rFonts w:asciiTheme="minorHAnsi" w:eastAsiaTheme="minorEastAsia" w:hAnsiTheme="minorHAnsi" w:cstheme="minorHAnsi"/>
          <w:noProof/>
          <w:sz w:val="20"/>
          <w:szCs w:val="20"/>
        </w:rPr>
      </w:pPr>
      <w:hyperlink w:anchor="_Toc92092177" w:history="1">
        <w:r w:rsidR="00F07120" w:rsidRPr="00AF3F1D">
          <w:rPr>
            <w:rStyle w:val="Hyperlink"/>
            <w:rFonts w:asciiTheme="minorHAnsi" w:hAnsiTheme="minorHAnsi" w:cstheme="minorHAnsi"/>
            <w:noProof/>
            <w:sz w:val="20"/>
            <w:szCs w:val="20"/>
          </w:rPr>
          <w:t>Water Rescue</w:t>
        </w:r>
        <w:r w:rsidR="00F07120" w:rsidRPr="00AF3F1D">
          <w:rPr>
            <w:rFonts w:asciiTheme="minorHAnsi" w:hAnsiTheme="minorHAnsi" w:cstheme="minorHAnsi"/>
            <w:noProof/>
            <w:webHidden/>
            <w:sz w:val="20"/>
            <w:szCs w:val="20"/>
          </w:rPr>
          <w:tab/>
        </w:r>
        <w:r w:rsidR="00887EE1">
          <w:rPr>
            <w:rFonts w:asciiTheme="minorHAnsi" w:hAnsiTheme="minorHAnsi" w:cstheme="minorHAnsi"/>
            <w:noProof/>
            <w:webHidden/>
            <w:sz w:val="20"/>
            <w:szCs w:val="20"/>
          </w:rPr>
          <w:t>7.10</w:t>
        </w:r>
      </w:hyperlink>
    </w:p>
    <w:p w14:paraId="23AF3C53" w14:textId="48F18CC1" w:rsidR="00F07120" w:rsidRPr="00AF3F1D" w:rsidRDefault="00A95158" w:rsidP="008A175D">
      <w:pPr>
        <w:pStyle w:val="TOC3"/>
        <w:rPr>
          <w:lang w:eastAsia="en-US"/>
        </w:rPr>
      </w:pPr>
      <w:hyperlink w:anchor="_Toc92092178" w:history="1">
        <w:r w:rsidR="00F07120" w:rsidRPr="00AF3F1D">
          <w:rPr>
            <w:rStyle w:val="Hyperlink"/>
          </w:rPr>
          <w:t>MAYDAY</w:t>
        </w:r>
        <w:r w:rsidR="00F07120" w:rsidRPr="00AF3F1D">
          <w:rPr>
            <w:webHidden/>
          </w:rPr>
          <w:tab/>
        </w:r>
        <w:r w:rsidR="00887EE1">
          <w:rPr>
            <w:webHidden/>
          </w:rPr>
          <w:t>7.11</w:t>
        </w:r>
      </w:hyperlink>
    </w:p>
    <w:p w14:paraId="14AA0F7A" w14:textId="314200D3" w:rsidR="00F07120" w:rsidRPr="00AF3F1D" w:rsidRDefault="00A95158" w:rsidP="008A175D">
      <w:pPr>
        <w:pStyle w:val="TOC3"/>
        <w:rPr>
          <w:lang w:eastAsia="en-US"/>
        </w:rPr>
      </w:pPr>
      <w:hyperlink w:anchor="_Toc92092179" w:history="1">
        <w:r w:rsidR="00F07120" w:rsidRPr="00AF3F1D">
          <w:rPr>
            <w:rStyle w:val="Hyperlink"/>
          </w:rPr>
          <w:t>Rehab</w:t>
        </w:r>
        <w:r w:rsidR="00F07120" w:rsidRPr="00AF3F1D">
          <w:rPr>
            <w:webHidden/>
          </w:rPr>
          <w:tab/>
        </w:r>
        <w:r w:rsidR="00887EE1">
          <w:rPr>
            <w:webHidden/>
          </w:rPr>
          <w:t>7.12</w:t>
        </w:r>
      </w:hyperlink>
    </w:p>
    <w:p w14:paraId="5B206E32" w14:textId="13E607D9" w:rsidR="00F07120" w:rsidRPr="00AF3F1D" w:rsidRDefault="00A95158" w:rsidP="008A175D">
      <w:pPr>
        <w:pStyle w:val="TOC3"/>
        <w:rPr>
          <w:lang w:eastAsia="en-US"/>
        </w:rPr>
      </w:pPr>
      <w:hyperlink w:anchor="_Toc92092180" w:history="1">
        <w:r w:rsidR="00F07120" w:rsidRPr="00AF3F1D">
          <w:rPr>
            <w:rStyle w:val="Hyperlink"/>
          </w:rPr>
          <w:t>Rapid Intervention Team</w:t>
        </w:r>
        <w:r w:rsidR="00F07120" w:rsidRPr="00AF3F1D">
          <w:rPr>
            <w:webHidden/>
          </w:rPr>
          <w:tab/>
        </w:r>
        <w:r w:rsidR="00190134">
          <w:rPr>
            <w:webHidden/>
          </w:rPr>
          <w:t>7.13</w:t>
        </w:r>
      </w:hyperlink>
    </w:p>
    <w:p w14:paraId="06305AD2" w14:textId="5E1DAE0A" w:rsidR="00F07120" w:rsidRPr="00AF3F1D" w:rsidRDefault="00A95158" w:rsidP="008A175D">
      <w:pPr>
        <w:pStyle w:val="TOC3"/>
        <w:rPr>
          <w:lang w:eastAsia="en-US"/>
        </w:rPr>
      </w:pPr>
      <w:hyperlink w:anchor="_Toc92092181" w:history="1">
        <w:r w:rsidR="00F07120" w:rsidRPr="00AF3F1D">
          <w:rPr>
            <w:rStyle w:val="Hyperlink"/>
          </w:rPr>
          <w:t>Health and Safety</w:t>
        </w:r>
        <w:r w:rsidR="00F07120" w:rsidRPr="00AF3F1D">
          <w:rPr>
            <w:webHidden/>
          </w:rPr>
          <w:tab/>
        </w:r>
        <w:r w:rsidR="00190134">
          <w:rPr>
            <w:webHidden/>
          </w:rPr>
          <w:t>8</w:t>
        </w:r>
        <w:r w:rsidR="00887EE1">
          <w:rPr>
            <w:webHidden/>
          </w:rPr>
          <w:t>.1</w:t>
        </w:r>
      </w:hyperlink>
    </w:p>
    <w:p w14:paraId="0818D7ED" w14:textId="349689B7" w:rsidR="00F07120" w:rsidRPr="00AF3F1D" w:rsidRDefault="00A95158" w:rsidP="008A175D">
      <w:pPr>
        <w:pStyle w:val="TOC3"/>
        <w:rPr>
          <w:lang w:eastAsia="en-US"/>
        </w:rPr>
      </w:pPr>
      <w:hyperlink w:anchor="_Toc92092182" w:history="1">
        <w:r w:rsidR="00F07120" w:rsidRPr="00AF3F1D">
          <w:rPr>
            <w:rStyle w:val="Hyperlink"/>
          </w:rPr>
          <w:t>Injury and Illness Reporting</w:t>
        </w:r>
        <w:r w:rsidR="00F07120" w:rsidRPr="00AF3F1D">
          <w:rPr>
            <w:webHidden/>
          </w:rPr>
          <w:tab/>
        </w:r>
        <w:r w:rsidR="00887EE1">
          <w:rPr>
            <w:webHidden/>
          </w:rPr>
          <w:t>9.</w:t>
        </w:r>
        <w:r w:rsidR="0039141B">
          <w:rPr>
            <w:webHidden/>
          </w:rPr>
          <w:t>1</w:t>
        </w:r>
      </w:hyperlink>
    </w:p>
    <w:p w14:paraId="3C2043F7" w14:textId="18720F15" w:rsidR="00F07120" w:rsidRPr="00AF3F1D" w:rsidRDefault="00A95158" w:rsidP="008A175D">
      <w:pPr>
        <w:pStyle w:val="TOC3"/>
        <w:rPr>
          <w:lang w:eastAsia="en-US"/>
        </w:rPr>
      </w:pPr>
      <w:hyperlink w:anchor="_Toc92092183" w:history="1">
        <w:r w:rsidR="00F07120" w:rsidRPr="00AF3F1D">
          <w:rPr>
            <w:rStyle w:val="Hyperlink"/>
          </w:rPr>
          <w:t>Physical and Mental Capabilities</w:t>
        </w:r>
        <w:r w:rsidR="00F07120" w:rsidRPr="00AF3F1D">
          <w:rPr>
            <w:webHidden/>
          </w:rPr>
          <w:tab/>
        </w:r>
        <w:r w:rsidR="00887EE1">
          <w:rPr>
            <w:webHidden/>
          </w:rPr>
          <w:t>9.</w:t>
        </w:r>
        <w:r w:rsidR="0039141B">
          <w:rPr>
            <w:webHidden/>
          </w:rPr>
          <w:t>2</w:t>
        </w:r>
      </w:hyperlink>
    </w:p>
    <w:p w14:paraId="3CDC1C4B" w14:textId="64BD160B" w:rsidR="00F07120" w:rsidRDefault="00A95158" w:rsidP="008A175D">
      <w:pPr>
        <w:pStyle w:val="TOC3"/>
        <w:spacing w:after="0"/>
        <w:rPr>
          <w:rStyle w:val="Hyperlink"/>
        </w:rPr>
      </w:pPr>
      <w:hyperlink w:anchor="_Toc92092184" w:history="1">
        <w:r w:rsidR="00F07120" w:rsidRPr="00AF3F1D">
          <w:rPr>
            <w:rStyle w:val="Hyperlink"/>
          </w:rPr>
          <w:t>Member Assistance Referral Program</w:t>
        </w:r>
        <w:r w:rsidR="00F07120" w:rsidRPr="00AF3F1D">
          <w:rPr>
            <w:webHidden/>
          </w:rPr>
          <w:tab/>
        </w:r>
        <w:r w:rsidR="00887EE1">
          <w:rPr>
            <w:webHidden/>
          </w:rPr>
          <w:t>9.</w:t>
        </w:r>
        <w:r w:rsidR="0039141B">
          <w:rPr>
            <w:webHidden/>
          </w:rPr>
          <w:t>3</w:t>
        </w:r>
      </w:hyperlink>
    </w:p>
    <w:p w14:paraId="6EAE7ABA" w14:textId="645D818D" w:rsidR="007C75CB" w:rsidRPr="007C75CB" w:rsidRDefault="00A95158" w:rsidP="002F21A3">
      <w:pPr>
        <w:ind w:left="446"/>
        <w:rPr>
          <w:rFonts w:asciiTheme="minorHAnsi" w:hAnsiTheme="minorHAnsi" w:cstheme="minorHAnsi"/>
          <w:sz w:val="20"/>
          <w:szCs w:val="20"/>
          <w:lang w:eastAsia="ja-JP"/>
        </w:rPr>
      </w:pPr>
      <w:hyperlink w:anchor="psp" w:history="1">
        <w:r w:rsidR="007C75CB" w:rsidRPr="002D4505">
          <w:rPr>
            <w:rStyle w:val="Hyperlink"/>
            <w:rFonts w:asciiTheme="minorHAnsi" w:hAnsiTheme="minorHAnsi" w:cstheme="minorHAnsi"/>
            <w:sz w:val="20"/>
            <w:szCs w:val="20"/>
            <w:lang w:eastAsia="ja-JP"/>
          </w:rPr>
          <w:t>Peer Support</w:t>
        </w:r>
        <w:r w:rsidR="002F21A3" w:rsidRPr="002D4505">
          <w:rPr>
            <w:rStyle w:val="Hyperlink"/>
            <w:rFonts w:asciiTheme="minorHAnsi" w:hAnsiTheme="minorHAnsi" w:cstheme="minorHAnsi"/>
            <w:sz w:val="20"/>
            <w:szCs w:val="20"/>
            <w:lang w:eastAsia="ja-JP"/>
          </w:rPr>
          <w:t xml:space="preserve"> </w:t>
        </w:r>
        <w:r w:rsidR="002D4505" w:rsidRPr="002D4505">
          <w:rPr>
            <w:rStyle w:val="Hyperlink"/>
            <w:rFonts w:asciiTheme="minorHAnsi" w:hAnsiTheme="minorHAnsi" w:cstheme="minorHAnsi"/>
            <w:sz w:val="20"/>
            <w:szCs w:val="20"/>
            <w:lang w:eastAsia="ja-JP"/>
          </w:rPr>
          <w:t>Program</w:t>
        </w:r>
      </w:hyperlink>
      <w:r w:rsidR="002D4505">
        <w:rPr>
          <w:rFonts w:asciiTheme="minorHAnsi" w:hAnsiTheme="minorHAnsi" w:cstheme="minorHAnsi"/>
          <w:sz w:val="20"/>
          <w:szCs w:val="20"/>
          <w:lang w:eastAsia="ja-JP"/>
        </w:rPr>
        <w:t>.</w:t>
      </w:r>
      <w:r w:rsidR="007C75CB" w:rsidRPr="007C75CB">
        <w:rPr>
          <w:rFonts w:asciiTheme="minorHAnsi" w:hAnsiTheme="minorHAnsi" w:cstheme="minorHAnsi"/>
          <w:sz w:val="20"/>
          <w:szCs w:val="20"/>
          <w:lang w:eastAsia="ja-JP"/>
        </w:rPr>
        <w:t>…………………………………………</w:t>
      </w:r>
      <w:r w:rsidR="007C75CB">
        <w:rPr>
          <w:rFonts w:asciiTheme="minorHAnsi" w:hAnsiTheme="minorHAnsi" w:cstheme="minorHAnsi"/>
          <w:sz w:val="20"/>
          <w:szCs w:val="20"/>
          <w:lang w:eastAsia="ja-JP"/>
        </w:rPr>
        <w:t>……………………………………</w:t>
      </w:r>
      <w:r w:rsidR="002D4505">
        <w:rPr>
          <w:rFonts w:asciiTheme="minorHAnsi" w:hAnsiTheme="minorHAnsi" w:cstheme="minorHAnsi"/>
          <w:sz w:val="20"/>
          <w:szCs w:val="20"/>
          <w:lang w:eastAsia="ja-JP"/>
        </w:rPr>
        <w:t>.</w:t>
      </w:r>
      <w:r w:rsidR="007C75CB">
        <w:rPr>
          <w:rFonts w:asciiTheme="minorHAnsi" w:hAnsiTheme="minorHAnsi" w:cstheme="minorHAnsi"/>
          <w:sz w:val="20"/>
          <w:szCs w:val="20"/>
          <w:lang w:eastAsia="ja-JP"/>
        </w:rPr>
        <w:t>……………………</w:t>
      </w:r>
      <w:r w:rsidR="007C75CB" w:rsidRPr="007C75CB">
        <w:rPr>
          <w:rFonts w:asciiTheme="minorHAnsi" w:hAnsiTheme="minorHAnsi" w:cstheme="minorHAnsi"/>
          <w:sz w:val="20"/>
          <w:szCs w:val="20"/>
          <w:lang w:eastAsia="ja-JP"/>
        </w:rPr>
        <w:t>……</w:t>
      </w:r>
      <w:r w:rsidR="002D4505" w:rsidRPr="007C75CB">
        <w:rPr>
          <w:rFonts w:asciiTheme="minorHAnsi" w:hAnsiTheme="minorHAnsi" w:cstheme="minorHAnsi"/>
          <w:sz w:val="20"/>
          <w:szCs w:val="20"/>
          <w:lang w:eastAsia="ja-JP"/>
        </w:rPr>
        <w:t>…</w:t>
      </w:r>
      <w:r w:rsidR="002D4505">
        <w:rPr>
          <w:rFonts w:asciiTheme="minorHAnsi" w:hAnsiTheme="minorHAnsi" w:cstheme="minorHAnsi"/>
          <w:sz w:val="20"/>
          <w:szCs w:val="20"/>
          <w:lang w:eastAsia="ja-JP"/>
        </w:rPr>
        <w:t>…</w:t>
      </w:r>
      <w:r w:rsidR="002D4505" w:rsidRPr="007C75CB">
        <w:rPr>
          <w:rFonts w:asciiTheme="minorHAnsi" w:hAnsiTheme="minorHAnsi" w:cstheme="minorHAnsi"/>
          <w:sz w:val="20"/>
          <w:szCs w:val="20"/>
          <w:lang w:eastAsia="ja-JP"/>
        </w:rPr>
        <w:t>….</w:t>
      </w:r>
      <w:r w:rsidR="00887EE1">
        <w:rPr>
          <w:rFonts w:asciiTheme="minorHAnsi" w:hAnsiTheme="minorHAnsi" w:cstheme="minorHAnsi"/>
          <w:sz w:val="20"/>
          <w:szCs w:val="20"/>
          <w:lang w:eastAsia="ja-JP"/>
        </w:rPr>
        <w:t>9.</w:t>
      </w:r>
      <w:r w:rsidR="0039141B">
        <w:rPr>
          <w:rFonts w:asciiTheme="minorHAnsi" w:hAnsiTheme="minorHAnsi" w:cstheme="minorHAnsi"/>
          <w:sz w:val="20"/>
          <w:szCs w:val="20"/>
          <w:lang w:eastAsia="ja-JP"/>
        </w:rPr>
        <w:t>4</w:t>
      </w:r>
    </w:p>
    <w:p w14:paraId="6336409C" w14:textId="5198DA5D" w:rsidR="00F07120" w:rsidRPr="00AF3F1D" w:rsidRDefault="00A95158" w:rsidP="008A175D">
      <w:pPr>
        <w:pStyle w:val="TOC3"/>
        <w:rPr>
          <w:lang w:eastAsia="en-US"/>
        </w:rPr>
      </w:pPr>
      <w:hyperlink w:anchor="_Toc92092185" w:history="1">
        <w:r w:rsidR="00F07120" w:rsidRPr="00AF3F1D">
          <w:rPr>
            <w:rStyle w:val="Hyperlink"/>
          </w:rPr>
          <w:t>Alcohol and Controlled Substance Misuse</w:t>
        </w:r>
        <w:r w:rsidR="00F07120" w:rsidRPr="00AF3F1D">
          <w:rPr>
            <w:webHidden/>
          </w:rPr>
          <w:tab/>
        </w:r>
        <w:r w:rsidR="00887EE1">
          <w:rPr>
            <w:webHidden/>
          </w:rPr>
          <w:t>9.</w:t>
        </w:r>
        <w:r w:rsidR="0039141B">
          <w:rPr>
            <w:webHidden/>
          </w:rPr>
          <w:t>5</w:t>
        </w:r>
      </w:hyperlink>
    </w:p>
    <w:p w14:paraId="335998EF" w14:textId="3017DF32" w:rsidR="00F07120" w:rsidRPr="008A175D" w:rsidRDefault="00A95158" w:rsidP="008A175D">
      <w:pPr>
        <w:pStyle w:val="TOC3"/>
        <w:rPr>
          <w:lang w:eastAsia="en-US"/>
        </w:rPr>
      </w:pPr>
      <w:hyperlink w:anchor="_Toc92092186" w:history="1">
        <w:r w:rsidR="00F07120" w:rsidRPr="008A175D">
          <w:rPr>
            <w:rStyle w:val="Hyperlink"/>
            <w:color w:val="auto"/>
            <w:u w:val="none"/>
          </w:rPr>
          <w:t>Social Media</w:t>
        </w:r>
        <w:r w:rsidR="00F07120" w:rsidRPr="008A175D">
          <w:rPr>
            <w:webHidden/>
          </w:rPr>
          <w:tab/>
          <w:t>1</w:t>
        </w:r>
        <w:r w:rsidR="00887EE1">
          <w:rPr>
            <w:webHidden/>
          </w:rPr>
          <w:t>0</w:t>
        </w:r>
        <w:r w:rsidR="00F07120" w:rsidRPr="008A175D">
          <w:rPr>
            <w:webHidden/>
          </w:rPr>
          <w:t>.</w:t>
        </w:r>
      </w:hyperlink>
      <w:r w:rsidR="00F07120" w:rsidRPr="008A175D">
        <w:rPr>
          <w:rStyle w:val="Hyperlink"/>
          <w:color w:val="auto"/>
          <w:u w:val="none"/>
        </w:rPr>
        <w:t>1</w:t>
      </w:r>
    </w:p>
    <w:p w14:paraId="0F4CD0C2" w14:textId="3A778050" w:rsidR="00F07120" w:rsidRPr="00AF3F1D" w:rsidRDefault="00A95158" w:rsidP="008A175D">
      <w:pPr>
        <w:pStyle w:val="TOC3"/>
        <w:rPr>
          <w:lang w:eastAsia="en-US"/>
        </w:rPr>
      </w:pPr>
      <w:hyperlink w:anchor="_Toc92092187" w:history="1">
        <w:r w:rsidR="00F07120" w:rsidRPr="00AF3F1D">
          <w:rPr>
            <w:rStyle w:val="Hyperlink"/>
          </w:rPr>
          <w:t>Weapons Policy</w:t>
        </w:r>
        <w:r w:rsidR="00F07120" w:rsidRPr="00AF3F1D">
          <w:rPr>
            <w:webHidden/>
          </w:rPr>
          <w:tab/>
          <w:t>1</w:t>
        </w:r>
        <w:r w:rsidR="00887EE1">
          <w:rPr>
            <w:webHidden/>
          </w:rPr>
          <w:t>0</w:t>
        </w:r>
        <w:r w:rsidR="00F07120" w:rsidRPr="00AF3F1D">
          <w:rPr>
            <w:webHidden/>
          </w:rPr>
          <w:t>.2</w:t>
        </w:r>
      </w:hyperlink>
    </w:p>
    <w:p w14:paraId="10F16457" w14:textId="40DD152A" w:rsidR="00F07120" w:rsidRPr="00AF3F1D" w:rsidRDefault="00A95158" w:rsidP="008A175D">
      <w:pPr>
        <w:pStyle w:val="TOC3"/>
        <w:rPr>
          <w:lang w:eastAsia="en-US"/>
        </w:rPr>
      </w:pPr>
      <w:hyperlink w:anchor="_Toc92092188" w:history="1">
        <w:r w:rsidR="00F07120" w:rsidRPr="00AF3F1D">
          <w:rPr>
            <w:rStyle w:val="Hyperlink"/>
          </w:rPr>
          <w:t>Equal Opportunity, Discrimination, and Harassment</w:t>
        </w:r>
        <w:r w:rsidR="00F07120" w:rsidRPr="00AF3F1D">
          <w:rPr>
            <w:webHidden/>
          </w:rPr>
          <w:tab/>
          <w:t>1</w:t>
        </w:r>
        <w:r w:rsidR="00887EE1">
          <w:rPr>
            <w:webHidden/>
          </w:rPr>
          <w:t>1</w:t>
        </w:r>
        <w:r w:rsidR="00F07120" w:rsidRPr="00AF3F1D">
          <w:rPr>
            <w:webHidden/>
          </w:rPr>
          <w:t>.1</w:t>
        </w:r>
      </w:hyperlink>
    </w:p>
    <w:p w14:paraId="17A32A7C" w14:textId="18CA8811" w:rsidR="00F07120" w:rsidRPr="00AF3F1D" w:rsidRDefault="00A95158" w:rsidP="008A175D">
      <w:pPr>
        <w:pStyle w:val="TOC3"/>
        <w:rPr>
          <w:lang w:eastAsia="en-US"/>
        </w:rPr>
      </w:pPr>
      <w:hyperlink w:anchor="_Toc92092189" w:history="1">
        <w:r w:rsidR="00F07120" w:rsidRPr="00AF3F1D">
          <w:rPr>
            <w:rStyle w:val="Hyperlink"/>
          </w:rPr>
          <w:t>Disciplinary Process</w:t>
        </w:r>
        <w:r w:rsidR="00F07120" w:rsidRPr="00AF3F1D">
          <w:rPr>
            <w:webHidden/>
          </w:rPr>
          <w:tab/>
          <w:t>1</w:t>
        </w:r>
        <w:r w:rsidR="00887EE1">
          <w:rPr>
            <w:webHidden/>
          </w:rPr>
          <w:t>2</w:t>
        </w:r>
        <w:r w:rsidR="00F07120" w:rsidRPr="00AF3F1D">
          <w:rPr>
            <w:webHidden/>
          </w:rPr>
          <w:t>.1</w:t>
        </w:r>
      </w:hyperlink>
    </w:p>
    <w:p w14:paraId="69A19875" w14:textId="2CA3D33B" w:rsidR="00F07120" w:rsidRPr="00AF3F1D" w:rsidRDefault="00A95158" w:rsidP="008A175D">
      <w:pPr>
        <w:pStyle w:val="TOC3"/>
        <w:rPr>
          <w:lang w:eastAsia="en-US"/>
        </w:rPr>
      </w:pPr>
      <w:hyperlink w:anchor="_Toc92092190" w:history="1">
        <w:r w:rsidR="00F07120" w:rsidRPr="00AF3F1D">
          <w:rPr>
            <w:rStyle w:val="Hyperlink"/>
          </w:rPr>
          <w:t>Firefighter Code of Ethics</w:t>
        </w:r>
        <w:r w:rsidR="00F07120" w:rsidRPr="00AF3F1D">
          <w:rPr>
            <w:webHidden/>
          </w:rPr>
          <w:tab/>
          <w:t>1</w:t>
        </w:r>
        <w:r w:rsidR="00887EE1">
          <w:rPr>
            <w:webHidden/>
          </w:rPr>
          <w:t>3</w:t>
        </w:r>
        <w:r w:rsidR="00F07120" w:rsidRPr="00AF3F1D">
          <w:rPr>
            <w:webHidden/>
          </w:rPr>
          <w:t>.1</w:t>
        </w:r>
      </w:hyperlink>
    </w:p>
    <w:p w14:paraId="7762B04B" w14:textId="16CE854B" w:rsidR="00F07120" w:rsidRPr="00AF3F1D" w:rsidRDefault="00A95158" w:rsidP="008A175D">
      <w:pPr>
        <w:pStyle w:val="TOC3"/>
        <w:rPr>
          <w:lang w:eastAsia="en-US"/>
        </w:rPr>
      </w:pPr>
      <w:hyperlink w:anchor="_Toc92092191" w:history="1">
        <w:r w:rsidR="00F07120" w:rsidRPr="00AF3F1D">
          <w:rPr>
            <w:rStyle w:val="Hyperlink"/>
          </w:rPr>
          <w:t>Acknowledgement</w:t>
        </w:r>
        <w:r w:rsidR="00F07120" w:rsidRPr="00AF3F1D">
          <w:rPr>
            <w:webHidden/>
          </w:rPr>
          <w:tab/>
          <w:t>1</w:t>
        </w:r>
        <w:r w:rsidR="00887EE1">
          <w:rPr>
            <w:webHidden/>
          </w:rPr>
          <w:t>4</w:t>
        </w:r>
        <w:r w:rsidR="00F07120" w:rsidRPr="00AF3F1D">
          <w:rPr>
            <w:webHidden/>
          </w:rPr>
          <w:t>.1</w:t>
        </w:r>
      </w:hyperlink>
    </w:p>
    <w:p w14:paraId="20122DC0" w14:textId="77777777" w:rsidR="00F07120" w:rsidRPr="00EC3056" w:rsidRDefault="00A95158" w:rsidP="008A175D">
      <w:pPr>
        <w:pStyle w:val="TOC3"/>
        <w:rPr>
          <w:lang w:eastAsia="en-US"/>
        </w:rPr>
      </w:pPr>
      <w:hyperlink w:anchor="_Toc92092192" w:history="1">
        <w:r w:rsidR="00F07120" w:rsidRPr="00AF3F1D">
          <w:rPr>
            <w:rStyle w:val="Hyperlink"/>
          </w:rPr>
          <w:t>APPENDICES</w:t>
        </w:r>
        <w:r w:rsidR="00F07120" w:rsidRPr="00AF3F1D">
          <w:rPr>
            <w:webHidden/>
          </w:rPr>
          <w:tab/>
        </w:r>
      </w:hyperlink>
    </w:p>
    <w:p w14:paraId="7471E601" w14:textId="77777777" w:rsidR="00F07120" w:rsidRPr="00EF2BCD" w:rsidRDefault="00F07120" w:rsidP="00383E93">
      <w:pPr>
        <w:spacing w:before="120"/>
        <w:ind w:left="288" w:firstLine="432"/>
        <w:rPr>
          <w:rFonts w:ascii="Arial" w:hAnsi="Arial" w:cs="Arial"/>
          <w:bCs/>
          <w:noProof/>
          <w:sz w:val="16"/>
          <w:szCs w:val="16"/>
        </w:rPr>
      </w:pPr>
      <w:r w:rsidRPr="00A112DC">
        <w:rPr>
          <w:rFonts w:ascii="Arial" w:hAnsi="Arial" w:cs="Arial"/>
          <w:noProof/>
          <w:sz w:val="20"/>
          <w:szCs w:val="20"/>
        </w:rPr>
        <w:fldChar w:fldCharType="end"/>
      </w:r>
      <w:r w:rsidRPr="00EF2BCD">
        <w:rPr>
          <w:rFonts w:ascii="Arial" w:hAnsi="Arial" w:cs="Arial"/>
          <w:bCs/>
          <w:noProof/>
          <w:sz w:val="16"/>
          <w:szCs w:val="16"/>
        </w:rPr>
        <w:t>A-Personal Protective Equipment Employee Training Record</w:t>
      </w:r>
    </w:p>
    <w:p w14:paraId="5091AA99" w14:textId="77777777" w:rsidR="00F07120" w:rsidRPr="00EF2BCD" w:rsidRDefault="00F07120" w:rsidP="00F07120">
      <w:pPr>
        <w:rPr>
          <w:rFonts w:ascii="Arial" w:hAnsi="Arial" w:cs="Arial"/>
          <w:bCs/>
          <w:noProof/>
          <w:sz w:val="16"/>
          <w:szCs w:val="16"/>
        </w:rPr>
      </w:pPr>
      <w:r w:rsidRPr="00EF2BCD">
        <w:rPr>
          <w:rFonts w:ascii="Arial" w:hAnsi="Arial" w:cs="Arial"/>
          <w:bCs/>
          <w:noProof/>
          <w:sz w:val="16"/>
          <w:szCs w:val="16"/>
        </w:rPr>
        <w:tab/>
        <w:t>B-Hepatitis B Vaccine Declination</w:t>
      </w:r>
    </w:p>
    <w:p w14:paraId="7F4AA1B2" w14:textId="77777777" w:rsidR="00F07120" w:rsidRPr="00EF2BCD" w:rsidRDefault="00F07120" w:rsidP="00F07120">
      <w:pPr>
        <w:rPr>
          <w:rFonts w:ascii="Arial" w:hAnsi="Arial" w:cs="Arial"/>
          <w:bCs/>
          <w:noProof/>
          <w:sz w:val="16"/>
          <w:szCs w:val="16"/>
        </w:rPr>
      </w:pPr>
      <w:r w:rsidRPr="00EF2BCD">
        <w:rPr>
          <w:rFonts w:ascii="Arial" w:hAnsi="Arial" w:cs="Arial"/>
          <w:bCs/>
          <w:noProof/>
          <w:sz w:val="16"/>
          <w:szCs w:val="16"/>
        </w:rPr>
        <w:tab/>
        <w:t>C-Respiratory Protection Medical Evaluation Questionnaire</w:t>
      </w:r>
    </w:p>
    <w:p w14:paraId="6D2A1C01" w14:textId="77777777" w:rsidR="00F07120" w:rsidRPr="00EF2BCD" w:rsidRDefault="00F07120" w:rsidP="00F07120">
      <w:pPr>
        <w:rPr>
          <w:rFonts w:ascii="Arial" w:hAnsi="Arial" w:cs="Arial"/>
          <w:bCs/>
          <w:noProof/>
          <w:sz w:val="16"/>
          <w:szCs w:val="16"/>
        </w:rPr>
      </w:pPr>
      <w:r w:rsidRPr="00EF2BCD">
        <w:rPr>
          <w:rFonts w:ascii="Arial" w:hAnsi="Arial" w:cs="Arial"/>
          <w:bCs/>
          <w:noProof/>
          <w:sz w:val="16"/>
          <w:szCs w:val="16"/>
        </w:rPr>
        <w:tab/>
        <w:t>D-Employee Respirator Fit Test Procedure</w:t>
      </w:r>
    </w:p>
    <w:p w14:paraId="03813366" w14:textId="77777777" w:rsidR="00F07120" w:rsidRPr="00EF2BCD" w:rsidRDefault="00F07120" w:rsidP="00F07120">
      <w:pPr>
        <w:rPr>
          <w:rFonts w:ascii="Arial" w:hAnsi="Arial" w:cs="Arial"/>
          <w:bCs/>
          <w:noProof/>
          <w:sz w:val="16"/>
          <w:szCs w:val="16"/>
        </w:rPr>
      </w:pPr>
      <w:r w:rsidRPr="00EF2BCD">
        <w:rPr>
          <w:rFonts w:ascii="Arial" w:hAnsi="Arial" w:cs="Arial"/>
          <w:bCs/>
          <w:noProof/>
          <w:sz w:val="16"/>
          <w:szCs w:val="16"/>
        </w:rPr>
        <w:tab/>
        <w:t>E-Injury/Illness Report Form</w:t>
      </w:r>
    </w:p>
    <w:p w14:paraId="0E9D8C3A" w14:textId="77777777" w:rsidR="00F07120" w:rsidRDefault="00F07120" w:rsidP="00F07120">
      <w:pPr>
        <w:rPr>
          <w:rFonts w:ascii="Arial" w:hAnsi="Arial" w:cs="Arial"/>
          <w:sz w:val="32"/>
          <w:szCs w:val="32"/>
        </w:rPr>
      </w:pPr>
      <w:r w:rsidRPr="00EF2BCD">
        <w:rPr>
          <w:rFonts w:ascii="Arial" w:hAnsi="Arial" w:cs="Arial"/>
          <w:bCs/>
          <w:noProof/>
          <w:sz w:val="16"/>
          <w:szCs w:val="16"/>
        </w:rPr>
        <w:tab/>
        <w:t>F-Needle Stick/Sharps Injury Log</w:t>
      </w:r>
    </w:p>
    <w:p w14:paraId="7FFDC289" w14:textId="6B312040" w:rsidR="00C16636" w:rsidRPr="00C16636" w:rsidRDefault="00C16636" w:rsidP="008A175D">
      <w:pPr>
        <w:rPr>
          <w:rFonts w:ascii="Arial" w:hAnsi="Arial" w:cs="Arial"/>
          <w:b/>
          <w:bCs/>
        </w:rPr>
        <w:sectPr w:rsidR="00C16636" w:rsidRPr="00C16636" w:rsidSect="009A44C7">
          <w:headerReference w:type="even" r:id="rId8"/>
          <w:headerReference w:type="default" r:id="rId9"/>
          <w:footerReference w:type="even" r:id="rId10"/>
          <w:footerReference w:type="default" r:id="rId11"/>
          <w:headerReference w:type="first" r:id="rId12"/>
          <w:footerReference w:type="first" r:id="rId13"/>
          <w:pgSz w:w="12240" w:h="15840"/>
          <w:pgMar w:top="1440" w:right="1800" w:bottom="1440" w:left="1800" w:header="720" w:footer="720" w:gutter="0"/>
          <w:cols w:space="720"/>
          <w:titlePg/>
          <w:docGrid w:linePitch="360"/>
        </w:sectPr>
      </w:pPr>
    </w:p>
    <w:p w14:paraId="306807DF" w14:textId="3C5F6E14" w:rsidR="00C22AA6" w:rsidRPr="00C85AC9" w:rsidRDefault="00C22AA6" w:rsidP="00D14872">
      <w:pPr>
        <w:pStyle w:val="Heading3"/>
        <w:spacing w:before="0"/>
      </w:pPr>
      <w:bookmarkStart w:id="1" w:name="_Toc92092148"/>
      <w:r w:rsidRPr="00C85AC9">
        <w:lastRenderedPageBreak/>
        <w:t>Introduction</w:t>
      </w:r>
      <w:bookmarkEnd w:id="1"/>
    </w:p>
    <w:p w14:paraId="2202C849" w14:textId="77777777" w:rsidR="006A6C6A" w:rsidRDefault="006A6C6A" w:rsidP="00C22AA6">
      <w:pPr>
        <w:autoSpaceDE w:val="0"/>
        <w:autoSpaceDN w:val="0"/>
        <w:adjustRightInd w:val="0"/>
        <w:rPr>
          <w:rFonts w:ascii="Arial" w:hAnsi="Arial" w:cs="Arial"/>
          <w:sz w:val="20"/>
          <w:szCs w:val="20"/>
        </w:rPr>
      </w:pPr>
    </w:p>
    <w:p w14:paraId="5FCA5CED" w14:textId="77777777" w:rsidR="00C22AA6" w:rsidRPr="00C22AA6" w:rsidRDefault="00C22AA6" w:rsidP="00C22AA6">
      <w:pPr>
        <w:autoSpaceDE w:val="0"/>
        <w:autoSpaceDN w:val="0"/>
        <w:adjustRightInd w:val="0"/>
        <w:rPr>
          <w:rFonts w:ascii="Arial" w:hAnsi="Arial" w:cs="Arial"/>
          <w:color w:val="000000"/>
          <w:sz w:val="20"/>
          <w:szCs w:val="20"/>
        </w:rPr>
      </w:pPr>
      <w:r w:rsidRPr="00C22AA6">
        <w:rPr>
          <w:rFonts w:ascii="Arial" w:hAnsi="Arial" w:cs="Arial"/>
          <w:color w:val="000000"/>
          <w:sz w:val="20"/>
          <w:szCs w:val="20"/>
        </w:rPr>
        <w:t>This manual estab</w:t>
      </w:r>
      <w:r w:rsidR="00E87D4A">
        <w:rPr>
          <w:rFonts w:ascii="Arial" w:hAnsi="Arial" w:cs="Arial"/>
          <w:color w:val="000000"/>
          <w:sz w:val="20"/>
          <w:szCs w:val="20"/>
        </w:rPr>
        <w:t xml:space="preserve">lishes standard fire department </w:t>
      </w:r>
      <w:r w:rsidRPr="00C22AA6">
        <w:rPr>
          <w:rFonts w:ascii="Arial" w:hAnsi="Arial" w:cs="Arial"/>
          <w:color w:val="000000"/>
          <w:sz w:val="20"/>
          <w:szCs w:val="20"/>
        </w:rPr>
        <w:t xml:space="preserve">specific policies. </w:t>
      </w:r>
      <w:r w:rsidR="00E0410B">
        <w:rPr>
          <w:rFonts w:ascii="Arial" w:hAnsi="Arial" w:cs="Arial"/>
          <w:color w:val="000000"/>
          <w:sz w:val="20"/>
          <w:szCs w:val="20"/>
        </w:rPr>
        <w:t>These policies are</w:t>
      </w:r>
      <w:r w:rsidRPr="00C22AA6">
        <w:rPr>
          <w:rFonts w:ascii="Arial" w:hAnsi="Arial" w:cs="Arial"/>
          <w:color w:val="000000"/>
          <w:sz w:val="20"/>
          <w:szCs w:val="20"/>
        </w:rPr>
        <w:t xml:space="preserve"> meant to provide guidance when dealing with fire department-specific issues and situations, and to </w:t>
      </w:r>
      <w:r w:rsidR="00E0410B">
        <w:rPr>
          <w:rFonts w:ascii="Arial" w:hAnsi="Arial" w:cs="Arial"/>
          <w:color w:val="000000"/>
          <w:sz w:val="20"/>
          <w:szCs w:val="20"/>
        </w:rPr>
        <w:t xml:space="preserve">help </w:t>
      </w:r>
      <w:r w:rsidRPr="00C22AA6">
        <w:rPr>
          <w:rFonts w:ascii="Arial" w:hAnsi="Arial" w:cs="Arial"/>
          <w:color w:val="000000"/>
          <w:sz w:val="20"/>
          <w:szCs w:val="20"/>
        </w:rPr>
        <w:t xml:space="preserve">ensure department activities are consistent, effective, efficient and safe. </w:t>
      </w:r>
    </w:p>
    <w:p w14:paraId="715BEA14" w14:textId="77777777" w:rsidR="00C22AA6" w:rsidRPr="00C22AA6" w:rsidRDefault="00C22AA6" w:rsidP="00C22AA6">
      <w:pPr>
        <w:autoSpaceDE w:val="0"/>
        <w:autoSpaceDN w:val="0"/>
        <w:adjustRightInd w:val="0"/>
        <w:rPr>
          <w:rFonts w:ascii="Arial" w:hAnsi="Arial" w:cs="Arial"/>
          <w:color w:val="000000"/>
          <w:sz w:val="20"/>
          <w:szCs w:val="20"/>
        </w:rPr>
      </w:pPr>
    </w:p>
    <w:p w14:paraId="6E2FF660" w14:textId="77777777" w:rsidR="00C22AA6" w:rsidRPr="00C22AA6" w:rsidRDefault="00A478F3" w:rsidP="00C22AA6">
      <w:pPr>
        <w:autoSpaceDE w:val="0"/>
        <w:autoSpaceDN w:val="0"/>
        <w:adjustRightInd w:val="0"/>
        <w:rPr>
          <w:rFonts w:ascii="Arial" w:hAnsi="Arial" w:cs="Arial"/>
          <w:color w:val="000000"/>
          <w:sz w:val="20"/>
          <w:szCs w:val="20"/>
        </w:rPr>
      </w:pPr>
      <w:r>
        <w:rPr>
          <w:rFonts w:ascii="Arial" w:hAnsi="Arial" w:cs="Arial"/>
          <w:color w:val="000000"/>
          <w:sz w:val="20"/>
          <w:szCs w:val="20"/>
        </w:rPr>
        <w:t xml:space="preserve">The  </w:t>
      </w:r>
      <w:r>
        <w:rPr>
          <w:rFonts w:ascii="Arial" w:hAnsi="Arial" w:cs="Arial"/>
          <w:color w:val="000000"/>
          <w:sz w:val="20"/>
          <w:szCs w:val="20"/>
        </w:rPr>
        <w:fldChar w:fldCharType="begin">
          <w:ffData>
            <w:name w:val="Text2"/>
            <w:enabled/>
            <w:calcOnExit w:val="0"/>
            <w:textInput/>
          </w:ffData>
        </w:fldChar>
      </w:r>
      <w:bookmarkStart w:id="2" w:name="Text2"/>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bookmarkEnd w:id="2"/>
      <w:r w:rsidR="00C22AA6" w:rsidRPr="00C22AA6">
        <w:rPr>
          <w:rFonts w:ascii="Arial" w:hAnsi="Arial" w:cs="Arial"/>
          <w:color w:val="000000"/>
          <w:sz w:val="20"/>
          <w:szCs w:val="20"/>
        </w:rPr>
        <w:t xml:space="preserve"> Department shall provide for the safety, health and wellness of department members by establishing a fire department-specific policy manual and accompanying procedures. </w:t>
      </w:r>
    </w:p>
    <w:p w14:paraId="410BBD7B" w14:textId="77777777" w:rsidR="00C22AA6" w:rsidRPr="00C22AA6" w:rsidRDefault="00C22AA6" w:rsidP="00C22AA6">
      <w:pPr>
        <w:autoSpaceDE w:val="0"/>
        <w:autoSpaceDN w:val="0"/>
        <w:adjustRightInd w:val="0"/>
        <w:rPr>
          <w:rFonts w:ascii="Arial" w:hAnsi="Arial" w:cs="Arial"/>
          <w:color w:val="000000"/>
          <w:sz w:val="20"/>
          <w:szCs w:val="20"/>
        </w:rPr>
      </w:pPr>
    </w:p>
    <w:p w14:paraId="7A70F437" w14:textId="77777777" w:rsidR="00C22AA6" w:rsidRDefault="00C22AA6" w:rsidP="00C22AA6">
      <w:pPr>
        <w:autoSpaceDE w:val="0"/>
        <w:autoSpaceDN w:val="0"/>
        <w:adjustRightInd w:val="0"/>
        <w:rPr>
          <w:rFonts w:ascii="Arial" w:hAnsi="Arial" w:cs="Arial"/>
          <w:color w:val="000000"/>
          <w:sz w:val="20"/>
          <w:szCs w:val="20"/>
        </w:rPr>
      </w:pPr>
      <w:r w:rsidRPr="00C22AA6">
        <w:rPr>
          <w:rFonts w:ascii="Arial" w:hAnsi="Arial" w:cs="Arial"/>
          <w:color w:val="000000"/>
          <w:sz w:val="20"/>
          <w:szCs w:val="20"/>
        </w:rPr>
        <w:t xml:space="preserve">All fire department </w:t>
      </w:r>
      <w:r w:rsidR="00E87D4A">
        <w:rPr>
          <w:rFonts w:ascii="Arial" w:hAnsi="Arial" w:cs="Arial"/>
          <w:color w:val="000000"/>
          <w:sz w:val="20"/>
          <w:szCs w:val="20"/>
        </w:rPr>
        <w:t>personnel</w:t>
      </w:r>
      <w:r w:rsidRPr="00C22AA6">
        <w:rPr>
          <w:rFonts w:ascii="Arial" w:hAnsi="Arial" w:cs="Arial"/>
          <w:color w:val="000000"/>
          <w:sz w:val="20"/>
          <w:szCs w:val="20"/>
        </w:rPr>
        <w:t xml:space="preserve"> shall follow these policies and accompanying procedures to the best of their ability. </w:t>
      </w:r>
    </w:p>
    <w:p w14:paraId="5A55EEB2" w14:textId="77777777" w:rsidR="00C22AA6" w:rsidRDefault="00C22AA6" w:rsidP="00C22AA6">
      <w:pPr>
        <w:autoSpaceDE w:val="0"/>
        <w:autoSpaceDN w:val="0"/>
        <w:adjustRightInd w:val="0"/>
        <w:rPr>
          <w:rFonts w:ascii="Arial" w:hAnsi="Arial" w:cs="Arial"/>
          <w:color w:val="000000"/>
          <w:sz w:val="20"/>
          <w:szCs w:val="20"/>
        </w:rPr>
      </w:pPr>
    </w:p>
    <w:p w14:paraId="7B1C6AD0" w14:textId="212CBFD7" w:rsidR="00AE4379" w:rsidRPr="00AE4379" w:rsidRDefault="00C22AA6" w:rsidP="00AE4379">
      <w:pPr>
        <w:autoSpaceDE w:val="0"/>
        <w:autoSpaceDN w:val="0"/>
        <w:adjustRightInd w:val="0"/>
        <w:rPr>
          <w:rFonts w:ascii="Arial" w:hAnsi="Arial" w:cs="Arial"/>
          <w:color w:val="000000"/>
          <w:sz w:val="20"/>
          <w:szCs w:val="20"/>
        </w:rPr>
        <w:sectPr w:rsidR="00AE4379" w:rsidRPr="00AE4379" w:rsidSect="003B1871">
          <w:pgSz w:w="12240" w:h="15840"/>
          <w:pgMar w:top="1440" w:right="1800" w:bottom="1440" w:left="1800" w:header="720" w:footer="720" w:gutter="0"/>
          <w:cols w:space="720"/>
          <w:docGrid w:linePitch="360"/>
        </w:sectPr>
      </w:pPr>
      <w:r w:rsidRPr="00C22AA6">
        <w:rPr>
          <w:rFonts w:ascii="Arial" w:hAnsi="Arial" w:cs="Arial"/>
          <w:color w:val="000000"/>
          <w:sz w:val="20"/>
          <w:szCs w:val="20"/>
        </w:rPr>
        <w:t>All members will understand and follow these policies and procedures. Officers of the department are responsible to ensure their subordinates understand and follow these policies and procedures. Officers will document and report deviations to the Fire Chief, or his/her designee, for review</w:t>
      </w:r>
    </w:p>
    <w:p w14:paraId="636C1D1D" w14:textId="756E459E" w:rsidR="002A0760" w:rsidRPr="00C85AC9" w:rsidRDefault="002A0760" w:rsidP="00BB52E3">
      <w:pPr>
        <w:pStyle w:val="Heading3"/>
      </w:pPr>
      <w:bookmarkStart w:id="3" w:name="_Toc92092149"/>
      <w:r w:rsidRPr="00C85AC9">
        <w:lastRenderedPageBreak/>
        <w:t>Mission Statement</w:t>
      </w:r>
      <w:bookmarkEnd w:id="3"/>
    </w:p>
    <w:p w14:paraId="45A5D96C" w14:textId="77777777" w:rsidR="00F56688" w:rsidRDefault="00F56688" w:rsidP="002A0760">
      <w:pPr>
        <w:jc w:val="center"/>
        <w:rPr>
          <w:rFonts w:ascii="Arial" w:hAnsi="Arial" w:cs="Arial"/>
          <w:sz w:val="20"/>
          <w:szCs w:val="20"/>
        </w:rPr>
      </w:pPr>
    </w:p>
    <w:p w14:paraId="0692CFB1" w14:textId="77777777" w:rsidR="00847453" w:rsidRDefault="00A478F3" w:rsidP="00847453">
      <w:pPr>
        <w:rPr>
          <w:rFonts w:ascii="Arial" w:hAnsi="Arial" w:cs="Arial"/>
          <w:color w:val="000000"/>
          <w:sz w:val="20"/>
          <w:szCs w:val="20"/>
          <w:lang w:val="en"/>
        </w:rPr>
      </w:pPr>
      <w:r>
        <w:rPr>
          <w:rFonts w:ascii="Arial" w:hAnsi="Arial" w:cs="Arial"/>
          <w:color w:val="000000"/>
          <w:sz w:val="20"/>
          <w:szCs w:val="20"/>
          <w:lang w:val="en"/>
        </w:rPr>
        <w:t xml:space="preserve">The mission of the </w:t>
      </w:r>
      <w:r>
        <w:rPr>
          <w:rFonts w:ascii="Arial" w:hAnsi="Arial" w:cs="Arial"/>
          <w:color w:val="000000"/>
          <w:sz w:val="20"/>
          <w:szCs w:val="20"/>
          <w:lang w:val="en"/>
        </w:rPr>
        <w:fldChar w:fldCharType="begin">
          <w:ffData>
            <w:name w:val="Text3"/>
            <w:enabled/>
            <w:calcOnExit w:val="0"/>
            <w:textInput/>
          </w:ffData>
        </w:fldChar>
      </w:r>
      <w:bookmarkStart w:id="4" w:name="Text3"/>
      <w:r>
        <w:rPr>
          <w:rFonts w:ascii="Arial" w:hAnsi="Arial" w:cs="Arial"/>
          <w:color w:val="000000"/>
          <w:sz w:val="20"/>
          <w:szCs w:val="20"/>
          <w:lang w:val="en"/>
        </w:rPr>
        <w:instrText xml:space="preserve"> FORMTEXT </w:instrText>
      </w:r>
      <w:r>
        <w:rPr>
          <w:rFonts w:ascii="Arial" w:hAnsi="Arial" w:cs="Arial"/>
          <w:color w:val="000000"/>
          <w:sz w:val="20"/>
          <w:szCs w:val="20"/>
          <w:lang w:val="en"/>
        </w:rPr>
      </w:r>
      <w:r>
        <w:rPr>
          <w:rFonts w:ascii="Arial" w:hAnsi="Arial" w:cs="Arial"/>
          <w:color w:val="000000"/>
          <w:sz w:val="20"/>
          <w:szCs w:val="20"/>
          <w:lang w:val="en"/>
        </w:rPr>
        <w:fldChar w:fldCharType="separate"/>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color w:val="000000"/>
          <w:sz w:val="20"/>
          <w:szCs w:val="20"/>
          <w:lang w:val="en"/>
        </w:rPr>
        <w:fldChar w:fldCharType="end"/>
      </w:r>
      <w:bookmarkEnd w:id="4"/>
      <w:r w:rsidR="007A42DE">
        <w:rPr>
          <w:rFonts w:ascii="Arial" w:hAnsi="Arial" w:cs="Arial"/>
          <w:color w:val="000000"/>
          <w:sz w:val="20"/>
          <w:szCs w:val="20"/>
          <w:lang w:val="en"/>
        </w:rPr>
        <w:t xml:space="preserve"> </w:t>
      </w:r>
      <w:r w:rsidR="00F56688" w:rsidRPr="00E87D4A">
        <w:rPr>
          <w:rFonts w:ascii="Arial" w:hAnsi="Arial" w:cs="Arial"/>
          <w:color w:val="000000"/>
          <w:sz w:val="20"/>
          <w:szCs w:val="20"/>
          <w:lang w:val="en"/>
        </w:rPr>
        <w:t>Fire Department is to minimize loss of life, property and the environment from fires, natural disasters, life threatening situations, and to assist other emergency agencies.</w:t>
      </w:r>
    </w:p>
    <w:p w14:paraId="49366968" w14:textId="77777777" w:rsidR="00847453" w:rsidRDefault="00847453" w:rsidP="00847453">
      <w:pPr>
        <w:rPr>
          <w:rFonts w:ascii="Arial" w:hAnsi="Arial" w:cs="Arial"/>
          <w:color w:val="000000"/>
          <w:sz w:val="20"/>
          <w:szCs w:val="20"/>
          <w:lang w:val="en"/>
        </w:rPr>
      </w:pPr>
    </w:p>
    <w:p w14:paraId="477685C9" w14:textId="77777777" w:rsidR="00847453" w:rsidRDefault="00847453" w:rsidP="00847453">
      <w:pPr>
        <w:rPr>
          <w:rFonts w:ascii="Arial" w:hAnsi="Arial" w:cs="Arial"/>
          <w:color w:val="000000"/>
          <w:sz w:val="20"/>
          <w:szCs w:val="20"/>
          <w:lang w:val="en"/>
        </w:rPr>
      </w:pPr>
    </w:p>
    <w:p w14:paraId="28F7430B" w14:textId="77777777" w:rsidR="00847453" w:rsidRDefault="00847453" w:rsidP="00847453">
      <w:pPr>
        <w:rPr>
          <w:rFonts w:ascii="Arial" w:hAnsi="Arial" w:cs="Arial"/>
          <w:color w:val="000000"/>
          <w:sz w:val="20"/>
          <w:szCs w:val="20"/>
          <w:lang w:val="en"/>
        </w:rPr>
      </w:pPr>
    </w:p>
    <w:p w14:paraId="30D3BA5D" w14:textId="77777777" w:rsidR="00847453" w:rsidRDefault="00847453" w:rsidP="00847453">
      <w:pPr>
        <w:rPr>
          <w:rFonts w:ascii="Arial" w:hAnsi="Arial" w:cs="Arial"/>
          <w:color w:val="000000"/>
          <w:sz w:val="20"/>
          <w:szCs w:val="20"/>
          <w:lang w:val="en"/>
        </w:rPr>
      </w:pPr>
    </w:p>
    <w:p w14:paraId="45A1528F" w14:textId="77777777" w:rsidR="00847453" w:rsidRDefault="00847453" w:rsidP="00847453">
      <w:pPr>
        <w:rPr>
          <w:rFonts w:ascii="Arial" w:hAnsi="Arial" w:cs="Arial"/>
          <w:color w:val="000000"/>
          <w:sz w:val="20"/>
          <w:szCs w:val="20"/>
          <w:lang w:val="en"/>
        </w:rPr>
      </w:pPr>
    </w:p>
    <w:p w14:paraId="58E90A72" w14:textId="091B2BB8" w:rsidR="00847453" w:rsidRPr="00847453" w:rsidRDefault="00847453" w:rsidP="00BB52E3">
      <w:pPr>
        <w:pStyle w:val="Heading3"/>
        <w:rPr>
          <w:color w:val="000000"/>
          <w:sz w:val="20"/>
          <w:szCs w:val="20"/>
          <w:lang w:val="en"/>
        </w:rPr>
      </w:pPr>
      <w:bookmarkStart w:id="5" w:name="_Toc92092150"/>
      <w:bookmarkStart w:id="6" w:name="VS"/>
      <w:r>
        <w:t>Vision Statement</w:t>
      </w:r>
      <w:bookmarkEnd w:id="5"/>
    </w:p>
    <w:bookmarkEnd w:id="6"/>
    <w:p w14:paraId="7F4290BA" w14:textId="77777777" w:rsidR="00847453" w:rsidRDefault="00847453" w:rsidP="00FB1F03">
      <w:pPr>
        <w:jc w:val="center"/>
        <w:rPr>
          <w:rFonts w:ascii="Arial" w:hAnsi="Arial" w:cs="Arial"/>
          <w:b/>
        </w:rPr>
      </w:pPr>
    </w:p>
    <w:p w14:paraId="37B71D31" w14:textId="77777777" w:rsidR="00847453" w:rsidRDefault="00847453" w:rsidP="00FB1F03">
      <w:pPr>
        <w:jc w:val="center"/>
        <w:rPr>
          <w:rFonts w:ascii="Arial" w:hAnsi="Arial" w:cs="Arial"/>
          <w:color w:val="000000"/>
          <w:sz w:val="20"/>
          <w:szCs w:val="20"/>
          <w:lang w:val="en"/>
        </w:rPr>
      </w:pPr>
      <w:r>
        <w:rPr>
          <w:rFonts w:ascii="Arial" w:hAnsi="Arial" w:cs="Arial"/>
          <w:color w:val="000000"/>
          <w:sz w:val="20"/>
          <w:szCs w:val="20"/>
          <w:lang w:val="en"/>
        </w:rPr>
        <w:fldChar w:fldCharType="begin">
          <w:ffData>
            <w:name w:val="Text3"/>
            <w:enabled/>
            <w:calcOnExit w:val="0"/>
            <w:textInput/>
          </w:ffData>
        </w:fldChar>
      </w:r>
      <w:r>
        <w:rPr>
          <w:rFonts w:ascii="Arial" w:hAnsi="Arial" w:cs="Arial"/>
          <w:color w:val="000000"/>
          <w:sz w:val="20"/>
          <w:szCs w:val="20"/>
          <w:lang w:val="en"/>
        </w:rPr>
        <w:instrText xml:space="preserve"> FORMTEXT </w:instrText>
      </w:r>
      <w:r>
        <w:rPr>
          <w:rFonts w:ascii="Arial" w:hAnsi="Arial" w:cs="Arial"/>
          <w:color w:val="000000"/>
          <w:sz w:val="20"/>
          <w:szCs w:val="20"/>
          <w:lang w:val="en"/>
        </w:rPr>
      </w:r>
      <w:r>
        <w:rPr>
          <w:rFonts w:ascii="Arial" w:hAnsi="Arial" w:cs="Arial"/>
          <w:color w:val="000000"/>
          <w:sz w:val="20"/>
          <w:szCs w:val="20"/>
          <w:lang w:val="en"/>
        </w:rPr>
        <w:fldChar w:fldCharType="separate"/>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color w:val="000000"/>
          <w:sz w:val="20"/>
          <w:szCs w:val="20"/>
          <w:lang w:val="en"/>
        </w:rPr>
        <w:fldChar w:fldCharType="end"/>
      </w:r>
    </w:p>
    <w:p w14:paraId="06E7B0C1" w14:textId="77777777" w:rsidR="00847453" w:rsidRDefault="00847453" w:rsidP="00FB1F03">
      <w:pPr>
        <w:jc w:val="center"/>
        <w:rPr>
          <w:rFonts w:ascii="Arial" w:hAnsi="Arial" w:cs="Arial"/>
          <w:color w:val="000000"/>
          <w:sz w:val="20"/>
          <w:szCs w:val="20"/>
          <w:lang w:val="en"/>
        </w:rPr>
      </w:pPr>
    </w:p>
    <w:p w14:paraId="01748853" w14:textId="77777777" w:rsidR="00847453" w:rsidRDefault="00847453" w:rsidP="00FB1F03">
      <w:pPr>
        <w:jc w:val="center"/>
        <w:rPr>
          <w:rFonts w:ascii="Arial" w:hAnsi="Arial" w:cs="Arial"/>
          <w:color w:val="000000"/>
          <w:sz w:val="20"/>
          <w:szCs w:val="20"/>
          <w:lang w:val="en"/>
        </w:rPr>
      </w:pPr>
    </w:p>
    <w:p w14:paraId="6E9E9212" w14:textId="77777777" w:rsidR="00847453" w:rsidRDefault="00847453" w:rsidP="00FB1F03">
      <w:pPr>
        <w:jc w:val="center"/>
        <w:rPr>
          <w:rFonts w:ascii="Arial" w:hAnsi="Arial" w:cs="Arial"/>
          <w:color w:val="000000"/>
          <w:sz w:val="20"/>
          <w:szCs w:val="20"/>
          <w:lang w:val="en"/>
        </w:rPr>
      </w:pPr>
    </w:p>
    <w:p w14:paraId="5456A60A" w14:textId="77777777" w:rsidR="00847453" w:rsidRDefault="00847453" w:rsidP="00FB1F03">
      <w:pPr>
        <w:jc w:val="center"/>
        <w:rPr>
          <w:rFonts w:ascii="Arial" w:hAnsi="Arial" w:cs="Arial"/>
          <w:color w:val="000000"/>
          <w:sz w:val="20"/>
          <w:szCs w:val="20"/>
          <w:lang w:val="en"/>
        </w:rPr>
      </w:pPr>
    </w:p>
    <w:p w14:paraId="1B2CA96C" w14:textId="77777777" w:rsidR="00847453" w:rsidRDefault="00847453" w:rsidP="00FB1F03">
      <w:pPr>
        <w:jc w:val="center"/>
        <w:rPr>
          <w:rFonts w:ascii="Arial" w:hAnsi="Arial" w:cs="Arial"/>
          <w:color w:val="000000"/>
          <w:sz w:val="20"/>
          <w:szCs w:val="20"/>
          <w:lang w:val="en"/>
        </w:rPr>
      </w:pPr>
    </w:p>
    <w:p w14:paraId="1B6C5B45" w14:textId="56B567EF" w:rsidR="00FB1F03" w:rsidRPr="00C85AC9" w:rsidRDefault="00FB1F03" w:rsidP="00BB52E3">
      <w:pPr>
        <w:pStyle w:val="Heading3"/>
      </w:pPr>
      <w:bookmarkStart w:id="7" w:name="_Toc92092151"/>
      <w:bookmarkStart w:id="8" w:name="RMS"/>
      <w:r>
        <w:t>Risk Management</w:t>
      </w:r>
      <w:r w:rsidRPr="00C85AC9">
        <w:t xml:space="preserve"> Statement</w:t>
      </w:r>
      <w:bookmarkEnd w:id="7"/>
    </w:p>
    <w:bookmarkEnd w:id="8"/>
    <w:p w14:paraId="26F62109" w14:textId="77777777" w:rsidR="00FB1F03" w:rsidRDefault="00FB1F03" w:rsidP="00FB1F03">
      <w:pPr>
        <w:jc w:val="center"/>
        <w:rPr>
          <w:rFonts w:ascii="Arial" w:hAnsi="Arial" w:cs="Arial"/>
          <w:sz w:val="20"/>
          <w:szCs w:val="20"/>
        </w:rPr>
      </w:pPr>
    </w:p>
    <w:p w14:paraId="4B5E2E3C" w14:textId="77777777" w:rsidR="002A0760" w:rsidRDefault="00847453" w:rsidP="002A0760">
      <w:pPr>
        <w:jc w:val="center"/>
        <w:rPr>
          <w:rFonts w:ascii="Arial" w:hAnsi="Arial" w:cs="Arial"/>
          <w:sz w:val="32"/>
          <w:szCs w:val="32"/>
        </w:rPr>
      </w:pPr>
      <w:r>
        <w:rPr>
          <w:rFonts w:ascii="Arial" w:hAnsi="Arial" w:cs="Arial"/>
          <w:color w:val="000000"/>
          <w:sz w:val="20"/>
          <w:szCs w:val="20"/>
          <w:lang w:val="en"/>
        </w:rPr>
        <w:fldChar w:fldCharType="begin">
          <w:ffData>
            <w:name w:val="Text3"/>
            <w:enabled/>
            <w:calcOnExit w:val="0"/>
            <w:textInput/>
          </w:ffData>
        </w:fldChar>
      </w:r>
      <w:r>
        <w:rPr>
          <w:rFonts w:ascii="Arial" w:hAnsi="Arial" w:cs="Arial"/>
          <w:color w:val="000000"/>
          <w:sz w:val="20"/>
          <w:szCs w:val="20"/>
          <w:lang w:val="en"/>
        </w:rPr>
        <w:instrText xml:space="preserve"> FORMTEXT </w:instrText>
      </w:r>
      <w:r>
        <w:rPr>
          <w:rFonts w:ascii="Arial" w:hAnsi="Arial" w:cs="Arial"/>
          <w:color w:val="000000"/>
          <w:sz w:val="20"/>
          <w:szCs w:val="20"/>
          <w:lang w:val="en"/>
        </w:rPr>
      </w:r>
      <w:r>
        <w:rPr>
          <w:rFonts w:ascii="Arial" w:hAnsi="Arial" w:cs="Arial"/>
          <w:color w:val="000000"/>
          <w:sz w:val="20"/>
          <w:szCs w:val="20"/>
          <w:lang w:val="en"/>
        </w:rPr>
        <w:fldChar w:fldCharType="separate"/>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noProof/>
          <w:color w:val="000000"/>
          <w:sz w:val="20"/>
          <w:szCs w:val="20"/>
          <w:lang w:val="en"/>
        </w:rPr>
        <w:t> </w:t>
      </w:r>
      <w:r>
        <w:rPr>
          <w:rFonts w:ascii="Arial" w:hAnsi="Arial" w:cs="Arial"/>
          <w:color w:val="000000"/>
          <w:sz w:val="20"/>
          <w:szCs w:val="20"/>
          <w:lang w:val="en"/>
        </w:rPr>
        <w:fldChar w:fldCharType="end"/>
      </w:r>
    </w:p>
    <w:p w14:paraId="77209713" w14:textId="77777777" w:rsidR="002A0760" w:rsidRDefault="002A0760" w:rsidP="002A0760">
      <w:pPr>
        <w:jc w:val="center"/>
        <w:rPr>
          <w:rFonts w:ascii="Arial" w:hAnsi="Arial" w:cs="Arial"/>
          <w:sz w:val="32"/>
          <w:szCs w:val="32"/>
        </w:rPr>
      </w:pPr>
    </w:p>
    <w:p w14:paraId="3850A798" w14:textId="77777777" w:rsidR="002A0760" w:rsidRDefault="002A0760" w:rsidP="00865A71">
      <w:pPr>
        <w:jc w:val="center"/>
        <w:rPr>
          <w:rFonts w:ascii="Arial" w:hAnsi="Arial" w:cs="Arial"/>
          <w:sz w:val="32"/>
          <w:szCs w:val="32"/>
        </w:rPr>
      </w:pPr>
    </w:p>
    <w:p w14:paraId="093A3715" w14:textId="77777777" w:rsidR="002A0760" w:rsidRDefault="002A0760" w:rsidP="00865A71">
      <w:pPr>
        <w:jc w:val="center"/>
        <w:rPr>
          <w:rFonts w:ascii="Arial" w:hAnsi="Arial" w:cs="Arial"/>
          <w:sz w:val="32"/>
          <w:szCs w:val="32"/>
        </w:rPr>
      </w:pPr>
    </w:p>
    <w:p w14:paraId="195FD156" w14:textId="77777777" w:rsidR="002A0760" w:rsidRDefault="002A0760" w:rsidP="00865A71">
      <w:pPr>
        <w:jc w:val="center"/>
        <w:rPr>
          <w:rFonts w:ascii="Arial" w:hAnsi="Arial" w:cs="Arial"/>
          <w:sz w:val="32"/>
          <w:szCs w:val="32"/>
        </w:rPr>
      </w:pPr>
    </w:p>
    <w:p w14:paraId="0BEE8645" w14:textId="77777777" w:rsidR="002A0760" w:rsidRDefault="002A0760" w:rsidP="00865A71">
      <w:pPr>
        <w:jc w:val="center"/>
        <w:rPr>
          <w:rFonts w:ascii="Arial" w:hAnsi="Arial" w:cs="Arial"/>
          <w:sz w:val="32"/>
          <w:szCs w:val="32"/>
        </w:rPr>
      </w:pPr>
    </w:p>
    <w:p w14:paraId="58A1B71E" w14:textId="77777777" w:rsidR="002A0760" w:rsidRDefault="002A0760" w:rsidP="00865A71">
      <w:pPr>
        <w:jc w:val="center"/>
        <w:rPr>
          <w:rFonts w:ascii="Arial" w:hAnsi="Arial" w:cs="Arial"/>
          <w:sz w:val="32"/>
          <w:szCs w:val="32"/>
        </w:rPr>
      </w:pPr>
    </w:p>
    <w:p w14:paraId="4EFAE0A0" w14:textId="77777777" w:rsidR="002A0760" w:rsidRDefault="002A0760" w:rsidP="00865A71">
      <w:pPr>
        <w:jc w:val="center"/>
        <w:rPr>
          <w:rFonts w:ascii="Arial" w:hAnsi="Arial" w:cs="Arial"/>
          <w:sz w:val="32"/>
          <w:szCs w:val="32"/>
        </w:rPr>
      </w:pPr>
    </w:p>
    <w:p w14:paraId="09883517" w14:textId="77777777" w:rsidR="002A0760" w:rsidRDefault="002A0760" w:rsidP="00865A71">
      <w:pPr>
        <w:jc w:val="center"/>
        <w:rPr>
          <w:rFonts w:ascii="Arial" w:hAnsi="Arial" w:cs="Arial"/>
          <w:sz w:val="32"/>
          <w:szCs w:val="32"/>
        </w:rPr>
      </w:pPr>
    </w:p>
    <w:p w14:paraId="49697A76" w14:textId="77777777" w:rsidR="002A0760" w:rsidRDefault="002A0760" w:rsidP="00865A71">
      <w:pPr>
        <w:jc w:val="center"/>
        <w:rPr>
          <w:rFonts w:ascii="Arial" w:hAnsi="Arial" w:cs="Arial"/>
          <w:sz w:val="32"/>
          <w:szCs w:val="32"/>
        </w:rPr>
      </w:pPr>
    </w:p>
    <w:p w14:paraId="6E8BE92A" w14:textId="77777777" w:rsidR="002A0760" w:rsidRDefault="002A0760" w:rsidP="00865A71">
      <w:pPr>
        <w:jc w:val="center"/>
        <w:rPr>
          <w:rFonts w:ascii="Arial" w:hAnsi="Arial" w:cs="Arial"/>
          <w:sz w:val="32"/>
          <w:szCs w:val="32"/>
        </w:rPr>
      </w:pPr>
    </w:p>
    <w:p w14:paraId="087CEA78" w14:textId="77777777" w:rsidR="002A0760" w:rsidRDefault="002A0760" w:rsidP="00865A71">
      <w:pPr>
        <w:jc w:val="center"/>
        <w:rPr>
          <w:rFonts w:ascii="Arial" w:hAnsi="Arial" w:cs="Arial"/>
          <w:sz w:val="32"/>
          <w:szCs w:val="32"/>
        </w:rPr>
      </w:pPr>
    </w:p>
    <w:p w14:paraId="3B3BBAF6" w14:textId="77777777" w:rsidR="002A0760" w:rsidRDefault="002A0760" w:rsidP="00865A71">
      <w:pPr>
        <w:jc w:val="center"/>
        <w:rPr>
          <w:rFonts w:ascii="Arial" w:hAnsi="Arial" w:cs="Arial"/>
          <w:sz w:val="32"/>
          <w:szCs w:val="32"/>
        </w:rPr>
      </w:pPr>
    </w:p>
    <w:p w14:paraId="7D804023" w14:textId="77777777" w:rsidR="002A0760" w:rsidRDefault="002A0760" w:rsidP="00865A71">
      <w:pPr>
        <w:jc w:val="center"/>
        <w:rPr>
          <w:rFonts w:ascii="Arial" w:hAnsi="Arial" w:cs="Arial"/>
          <w:sz w:val="32"/>
          <w:szCs w:val="32"/>
        </w:rPr>
      </w:pPr>
    </w:p>
    <w:p w14:paraId="3C297793" w14:textId="77777777" w:rsidR="002A0760" w:rsidRDefault="002A0760" w:rsidP="00865A71">
      <w:pPr>
        <w:jc w:val="center"/>
        <w:rPr>
          <w:rFonts w:ascii="Arial" w:hAnsi="Arial" w:cs="Arial"/>
          <w:sz w:val="32"/>
          <w:szCs w:val="32"/>
        </w:rPr>
      </w:pPr>
    </w:p>
    <w:p w14:paraId="1DDD1BCB" w14:textId="77777777" w:rsidR="002A0760" w:rsidRDefault="002A0760" w:rsidP="00865A71">
      <w:pPr>
        <w:jc w:val="center"/>
        <w:rPr>
          <w:rFonts w:ascii="Arial" w:hAnsi="Arial" w:cs="Arial"/>
          <w:sz w:val="32"/>
          <w:szCs w:val="32"/>
        </w:rPr>
      </w:pPr>
    </w:p>
    <w:p w14:paraId="19DA0437" w14:textId="77777777" w:rsidR="0023796C" w:rsidRDefault="0023796C" w:rsidP="00865A71">
      <w:pPr>
        <w:jc w:val="center"/>
        <w:rPr>
          <w:rFonts w:ascii="Arial" w:hAnsi="Arial" w:cs="Arial"/>
          <w:sz w:val="32"/>
          <w:szCs w:val="32"/>
        </w:rPr>
        <w:sectPr w:rsidR="0023796C" w:rsidSect="003B1871">
          <w:footerReference w:type="default" r:id="rId14"/>
          <w:pgSz w:w="12240" w:h="15840"/>
          <w:pgMar w:top="1440" w:right="1800" w:bottom="1440" w:left="1800" w:header="720" w:footer="720" w:gutter="0"/>
          <w:cols w:space="720"/>
          <w:docGrid w:linePitch="360"/>
        </w:sectPr>
      </w:pPr>
    </w:p>
    <w:p w14:paraId="5F5F2A49" w14:textId="26D2A150" w:rsidR="009C3582" w:rsidRDefault="00865A71" w:rsidP="0010399C">
      <w:pPr>
        <w:pStyle w:val="Heading3"/>
      </w:pPr>
      <w:bookmarkStart w:id="9" w:name="_Toc92092152"/>
      <w:bookmarkStart w:id="10" w:name="CC"/>
      <w:r w:rsidRPr="00C85AC9">
        <w:lastRenderedPageBreak/>
        <w:t>Chain of Command</w:t>
      </w:r>
      <w:bookmarkEnd w:id="9"/>
    </w:p>
    <w:bookmarkEnd w:id="10"/>
    <w:p w14:paraId="234F9C17" w14:textId="2BD6FEBC" w:rsidR="0010399C" w:rsidRDefault="003B1871" w:rsidP="005540A6">
      <w:pPr>
        <w:pStyle w:val="Heading3"/>
        <w:jc w:val="left"/>
      </w:pPr>
      <w:r>
        <w:rPr>
          <w:rFonts w:ascii="Trebuchet MS" w:hAnsi="Trebuchet MS"/>
          <w:noProof/>
          <w:color w:val="44522D"/>
          <w:sz w:val="20"/>
          <w:szCs w:val="20"/>
        </w:rPr>
        <w:drawing>
          <wp:anchor distT="0" distB="0" distL="114300" distR="114300" simplePos="0" relativeHeight="251655680" behindDoc="0" locked="0" layoutInCell="1" allowOverlap="1" wp14:anchorId="7D3A04D1" wp14:editId="721364B5">
            <wp:simplePos x="0" y="0"/>
            <wp:positionH relativeFrom="column">
              <wp:posOffset>-3175</wp:posOffset>
            </wp:positionH>
            <wp:positionV relativeFrom="paragraph">
              <wp:posOffset>292735</wp:posOffset>
            </wp:positionV>
            <wp:extent cx="5486400" cy="6939280"/>
            <wp:effectExtent l="0" t="0" r="19050" b="0"/>
            <wp:wrapSquare wrapText="bothSides"/>
            <wp:docPr id="101" name="Organization Chart 10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 r:lo="rId16" r:qs="rId17" r:cs="rId18"/>
              </a:graphicData>
            </a:graphic>
            <wp14:sizeRelH relativeFrom="page">
              <wp14:pctWidth>0</wp14:pctWidth>
            </wp14:sizeRelH>
            <wp14:sizeRelV relativeFrom="page">
              <wp14:pctHeight>0</wp14:pctHeight>
            </wp14:sizeRelV>
          </wp:anchor>
        </w:drawing>
      </w:r>
      <w:bookmarkStart w:id="11" w:name="_Toc92092153"/>
    </w:p>
    <w:p w14:paraId="151BA436" w14:textId="77777777" w:rsidR="005540A6" w:rsidRDefault="005540A6" w:rsidP="005540A6">
      <w:pPr>
        <w:sectPr w:rsidR="005540A6" w:rsidSect="003B1871">
          <w:footerReference w:type="default" r:id="rId20"/>
          <w:pgSz w:w="12240" w:h="15840"/>
          <w:pgMar w:top="1440" w:right="1800" w:bottom="1440" w:left="1800" w:header="720" w:footer="720" w:gutter="0"/>
          <w:cols w:space="720"/>
          <w:docGrid w:linePitch="360"/>
        </w:sectPr>
      </w:pPr>
    </w:p>
    <w:p w14:paraId="074E74C8" w14:textId="52DB7CFF" w:rsidR="00BF64FA" w:rsidRPr="00C85AC9" w:rsidRDefault="006F7FD2" w:rsidP="005540A6">
      <w:pPr>
        <w:pStyle w:val="Heading3"/>
        <w:spacing w:before="0"/>
      </w:pPr>
      <w:bookmarkStart w:id="12" w:name="JD"/>
      <w:r w:rsidRPr="00C85AC9">
        <w:lastRenderedPageBreak/>
        <w:t>Job Descriptions</w:t>
      </w:r>
      <w:bookmarkEnd w:id="11"/>
    </w:p>
    <w:bookmarkEnd w:id="12"/>
    <w:p w14:paraId="67E2E3D6" w14:textId="77777777" w:rsidR="004931FC" w:rsidRDefault="004931FC" w:rsidP="00C22AA6">
      <w:pPr>
        <w:rPr>
          <w:rFonts w:ascii="Arial" w:hAnsi="Arial" w:cs="Arial"/>
          <w:sz w:val="20"/>
          <w:szCs w:val="20"/>
        </w:rPr>
      </w:pPr>
    </w:p>
    <w:p w14:paraId="064B7804" w14:textId="77777777" w:rsidR="00545E57" w:rsidRPr="00536326" w:rsidRDefault="00545E57" w:rsidP="00C22AA6">
      <w:pPr>
        <w:rPr>
          <w:rFonts w:ascii="Arial" w:hAnsi="Arial" w:cs="Arial"/>
          <w:b/>
          <w:sz w:val="20"/>
          <w:szCs w:val="20"/>
        </w:rPr>
      </w:pPr>
      <w:r w:rsidRPr="00536326">
        <w:rPr>
          <w:rFonts w:ascii="Arial" w:hAnsi="Arial" w:cs="Arial"/>
          <w:b/>
          <w:sz w:val="20"/>
          <w:szCs w:val="20"/>
        </w:rPr>
        <w:t>Chief</w:t>
      </w:r>
    </w:p>
    <w:p w14:paraId="1847DAD1" w14:textId="63B45D2D" w:rsidR="009E757B" w:rsidRPr="00FE2232" w:rsidRDefault="00FE2232" w:rsidP="00FE2232">
      <w:pPr>
        <w:rPr>
          <w:rFonts w:ascii="Arial" w:hAnsi="Arial" w:cs="Arial"/>
          <w:color w:val="000000"/>
          <w:sz w:val="20"/>
          <w:szCs w:val="20"/>
        </w:rPr>
      </w:pPr>
      <w:r w:rsidRPr="00FE2232">
        <w:rPr>
          <w:rFonts w:ascii="Arial" w:hAnsi="Arial" w:cs="Arial"/>
          <w:color w:val="000000"/>
          <w:sz w:val="20"/>
          <w:szCs w:val="20"/>
        </w:rPr>
        <w:t>The Fire Chief</w:t>
      </w:r>
      <w:r w:rsidR="00AE0F13">
        <w:rPr>
          <w:rFonts w:ascii="Arial" w:hAnsi="Arial" w:cs="Arial"/>
          <w:color w:val="000000"/>
          <w:sz w:val="20"/>
          <w:szCs w:val="20"/>
        </w:rPr>
        <w:t xml:space="preserve"> is the </w:t>
      </w:r>
      <w:r w:rsidR="00F72202">
        <w:rPr>
          <w:rFonts w:ascii="Arial" w:hAnsi="Arial" w:cs="Arial"/>
          <w:color w:val="000000"/>
          <w:sz w:val="20"/>
          <w:szCs w:val="20"/>
        </w:rPr>
        <w:t>highest-ranking</w:t>
      </w:r>
      <w:r w:rsidR="00AE0F13">
        <w:rPr>
          <w:rFonts w:ascii="Arial" w:hAnsi="Arial" w:cs="Arial"/>
          <w:color w:val="000000"/>
          <w:sz w:val="20"/>
          <w:szCs w:val="20"/>
        </w:rPr>
        <w:t xml:space="preserve"> officer of the Fire Department.  The Fire Chief</w:t>
      </w:r>
      <w:r w:rsidRPr="00FE2232">
        <w:rPr>
          <w:rFonts w:ascii="Arial" w:hAnsi="Arial" w:cs="Arial"/>
          <w:color w:val="000000"/>
          <w:sz w:val="20"/>
          <w:szCs w:val="20"/>
        </w:rPr>
        <w:t xml:space="preserve"> provides administrative direction and leadership for all Fire Department functions, operations, and personnel through the supervision of staff and a review of their activi</w:t>
      </w:r>
      <w:r w:rsidR="00CD0B18">
        <w:rPr>
          <w:rFonts w:ascii="Arial" w:hAnsi="Arial" w:cs="Arial"/>
          <w:color w:val="000000"/>
          <w:sz w:val="20"/>
          <w:szCs w:val="20"/>
        </w:rPr>
        <w:t xml:space="preserve">ties. Responsibilities include </w:t>
      </w:r>
      <w:r w:rsidRPr="00FE2232">
        <w:rPr>
          <w:rFonts w:ascii="Arial" w:hAnsi="Arial" w:cs="Arial"/>
          <w:color w:val="000000"/>
          <w:sz w:val="20"/>
          <w:szCs w:val="20"/>
        </w:rPr>
        <w:t>reviewing the general operation of the department to determine efficiency</w:t>
      </w:r>
      <w:r w:rsidR="00CD0B18">
        <w:rPr>
          <w:rFonts w:ascii="Arial" w:hAnsi="Arial" w:cs="Arial"/>
          <w:color w:val="000000"/>
          <w:sz w:val="20"/>
          <w:szCs w:val="20"/>
        </w:rPr>
        <w:t>,</w:t>
      </w:r>
      <w:r w:rsidRPr="00FE2232">
        <w:rPr>
          <w:rFonts w:ascii="Arial" w:hAnsi="Arial" w:cs="Arial"/>
          <w:color w:val="000000"/>
          <w:sz w:val="20"/>
          <w:szCs w:val="20"/>
        </w:rPr>
        <w:t xml:space="preserve"> providing direction on </w:t>
      </w:r>
      <w:r w:rsidR="00CD0B18">
        <w:rPr>
          <w:rFonts w:ascii="Arial" w:hAnsi="Arial" w:cs="Arial"/>
          <w:color w:val="000000"/>
          <w:sz w:val="20"/>
          <w:szCs w:val="20"/>
        </w:rPr>
        <w:t xml:space="preserve">major projects or problem areas, planning for the future, </w:t>
      </w:r>
      <w:r w:rsidRPr="00FE2232">
        <w:rPr>
          <w:rFonts w:ascii="Arial" w:hAnsi="Arial" w:cs="Arial"/>
          <w:color w:val="000000"/>
          <w:sz w:val="20"/>
          <w:szCs w:val="20"/>
        </w:rPr>
        <w:t>developing and implem</w:t>
      </w:r>
      <w:r w:rsidR="00CD0B18">
        <w:rPr>
          <w:rFonts w:ascii="Arial" w:hAnsi="Arial" w:cs="Arial"/>
          <w:color w:val="000000"/>
          <w:sz w:val="20"/>
          <w:szCs w:val="20"/>
        </w:rPr>
        <w:t xml:space="preserve">enting policies and procedures, </w:t>
      </w:r>
      <w:r w:rsidRPr="00FE2232">
        <w:rPr>
          <w:rFonts w:ascii="Arial" w:hAnsi="Arial" w:cs="Arial"/>
          <w:color w:val="000000"/>
          <w:sz w:val="20"/>
          <w:szCs w:val="20"/>
        </w:rPr>
        <w:t>and providing policy guidance. In addition, the Fire Chief is responsible, through study and consultation with municipal officials, for developing recommendations for the protection of life and property in the municipality.</w:t>
      </w:r>
    </w:p>
    <w:p w14:paraId="17A24198" w14:textId="77777777" w:rsidR="00FE2232" w:rsidRPr="00C22AA6" w:rsidRDefault="00FE2232" w:rsidP="00FE2232">
      <w:pPr>
        <w:rPr>
          <w:rFonts w:ascii="Arial" w:hAnsi="Arial" w:cs="Arial"/>
          <w:sz w:val="20"/>
          <w:szCs w:val="20"/>
        </w:rPr>
      </w:pPr>
    </w:p>
    <w:p w14:paraId="46BB2A80" w14:textId="77777777" w:rsidR="00545E57" w:rsidRPr="00536326" w:rsidRDefault="000C26B5" w:rsidP="00C22AA6">
      <w:pPr>
        <w:rPr>
          <w:rFonts w:ascii="Arial" w:hAnsi="Arial" w:cs="Arial"/>
          <w:b/>
          <w:sz w:val="20"/>
          <w:szCs w:val="20"/>
        </w:rPr>
      </w:pPr>
      <w:r w:rsidRPr="00536326">
        <w:rPr>
          <w:rFonts w:ascii="Arial" w:hAnsi="Arial" w:cs="Arial"/>
          <w:b/>
          <w:sz w:val="20"/>
          <w:szCs w:val="20"/>
        </w:rPr>
        <w:t>Deputy/</w:t>
      </w:r>
      <w:r w:rsidR="00545E57" w:rsidRPr="00536326">
        <w:rPr>
          <w:rFonts w:ascii="Arial" w:hAnsi="Arial" w:cs="Arial"/>
          <w:b/>
          <w:sz w:val="20"/>
          <w:szCs w:val="20"/>
        </w:rPr>
        <w:t>Assistant Chief</w:t>
      </w:r>
    </w:p>
    <w:p w14:paraId="155A58E1" w14:textId="77777777" w:rsidR="00FE2232" w:rsidRPr="000C26B5" w:rsidRDefault="000C26B5" w:rsidP="00C22AA6">
      <w:pPr>
        <w:rPr>
          <w:rFonts w:ascii="Arial" w:hAnsi="Arial" w:cs="Arial"/>
          <w:color w:val="000000"/>
          <w:sz w:val="20"/>
          <w:szCs w:val="20"/>
        </w:rPr>
      </w:pPr>
      <w:r w:rsidRPr="000C26B5">
        <w:rPr>
          <w:rFonts w:ascii="Arial" w:hAnsi="Arial" w:cs="Arial"/>
          <w:color w:val="000000"/>
          <w:sz w:val="20"/>
          <w:szCs w:val="20"/>
        </w:rPr>
        <w:t xml:space="preserve">Under </w:t>
      </w:r>
      <w:r w:rsidR="00263F6F">
        <w:rPr>
          <w:rFonts w:ascii="Arial" w:hAnsi="Arial" w:cs="Arial"/>
          <w:color w:val="000000"/>
          <w:sz w:val="20"/>
          <w:szCs w:val="20"/>
        </w:rPr>
        <w:t xml:space="preserve">direction </w:t>
      </w:r>
      <w:r w:rsidRPr="000C26B5">
        <w:rPr>
          <w:rFonts w:ascii="Arial" w:hAnsi="Arial" w:cs="Arial"/>
          <w:color w:val="000000"/>
          <w:sz w:val="20"/>
          <w:szCs w:val="20"/>
        </w:rPr>
        <w:t xml:space="preserve">of the Fire Chief, </w:t>
      </w:r>
      <w:r>
        <w:rPr>
          <w:rFonts w:ascii="Arial" w:hAnsi="Arial" w:cs="Arial"/>
          <w:color w:val="000000"/>
          <w:sz w:val="20"/>
          <w:szCs w:val="20"/>
        </w:rPr>
        <w:t xml:space="preserve">the Assistant Chief </w:t>
      </w:r>
      <w:r w:rsidRPr="000C26B5">
        <w:rPr>
          <w:rFonts w:ascii="Arial" w:hAnsi="Arial" w:cs="Arial"/>
          <w:color w:val="000000"/>
          <w:sz w:val="20"/>
          <w:szCs w:val="20"/>
        </w:rPr>
        <w:t>plans, organizes, directs, and administers all operations of the fire department assigned to him/her by the Fire Chief within the authority delegated. Also, i</w:t>
      </w:r>
      <w:r>
        <w:rPr>
          <w:rFonts w:ascii="Arial" w:hAnsi="Arial" w:cs="Arial"/>
          <w:color w:val="000000"/>
          <w:sz w:val="20"/>
          <w:szCs w:val="20"/>
        </w:rPr>
        <w:t xml:space="preserve">n the absence of the Fire Chief, </w:t>
      </w:r>
      <w:r w:rsidRPr="000C26B5">
        <w:rPr>
          <w:rFonts w:ascii="Arial" w:hAnsi="Arial" w:cs="Arial"/>
          <w:color w:val="000000"/>
          <w:sz w:val="20"/>
          <w:szCs w:val="20"/>
        </w:rPr>
        <w:t xml:space="preserve">the Assistant Fire Chief shall perform ALL applicable duties of the Fire Chief in a sufficient manner until arrival/return of </w:t>
      </w:r>
      <w:r>
        <w:rPr>
          <w:rFonts w:ascii="Arial" w:hAnsi="Arial" w:cs="Arial"/>
          <w:color w:val="000000"/>
          <w:sz w:val="20"/>
          <w:szCs w:val="20"/>
        </w:rPr>
        <w:t>the Fire Chief.</w:t>
      </w:r>
      <w:r w:rsidR="002D1133">
        <w:rPr>
          <w:rFonts w:ascii="Arial" w:hAnsi="Arial" w:cs="Arial"/>
          <w:color w:val="000000"/>
          <w:sz w:val="20"/>
          <w:szCs w:val="20"/>
        </w:rPr>
        <w:t xml:space="preserve"> The Assistant Chief may also perform the same duties as a firefighter.</w:t>
      </w:r>
    </w:p>
    <w:p w14:paraId="46106430" w14:textId="77777777" w:rsidR="009E757B" w:rsidRDefault="009E757B" w:rsidP="00C22AA6">
      <w:pPr>
        <w:rPr>
          <w:rFonts w:ascii="Arial" w:hAnsi="Arial" w:cs="Arial"/>
          <w:sz w:val="20"/>
          <w:szCs w:val="20"/>
        </w:rPr>
      </w:pPr>
    </w:p>
    <w:p w14:paraId="7DE064F8" w14:textId="77777777" w:rsidR="00545E57" w:rsidRPr="00536326" w:rsidRDefault="00545E57" w:rsidP="00C22AA6">
      <w:pPr>
        <w:rPr>
          <w:rFonts w:ascii="Arial" w:hAnsi="Arial" w:cs="Arial"/>
          <w:b/>
          <w:sz w:val="20"/>
          <w:szCs w:val="20"/>
        </w:rPr>
      </w:pPr>
      <w:r w:rsidRPr="00536326">
        <w:rPr>
          <w:rFonts w:ascii="Arial" w:hAnsi="Arial" w:cs="Arial"/>
          <w:b/>
          <w:sz w:val="20"/>
          <w:szCs w:val="20"/>
        </w:rPr>
        <w:t>Captain</w:t>
      </w:r>
    </w:p>
    <w:p w14:paraId="248E6EA3" w14:textId="5533397B" w:rsidR="000C26B5" w:rsidRDefault="000C26B5" w:rsidP="00C22AA6">
      <w:pPr>
        <w:rPr>
          <w:rFonts w:ascii="Arial" w:hAnsi="Arial" w:cs="Arial"/>
          <w:sz w:val="20"/>
          <w:szCs w:val="20"/>
        </w:rPr>
      </w:pPr>
      <w:r w:rsidRPr="000C26B5">
        <w:rPr>
          <w:rFonts w:ascii="BLKNIJ+Arial" w:hAnsi="BLKNIJ+Arial" w:cs="BLKNIJ+Arial"/>
          <w:color w:val="000000"/>
          <w:sz w:val="20"/>
          <w:szCs w:val="20"/>
        </w:rPr>
        <w:t xml:space="preserve">Under direction of </w:t>
      </w:r>
      <w:r w:rsidR="00C73081">
        <w:rPr>
          <w:rFonts w:ascii="BLKNIJ+Arial" w:hAnsi="BLKNIJ+Arial" w:cs="BLKNIJ+Arial"/>
          <w:color w:val="000000"/>
          <w:sz w:val="20"/>
          <w:szCs w:val="20"/>
        </w:rPr>
        <w:t>an Assistant Chief or Chief</w:t>
      </w:r>
      <w:r w:rsidRPr="000C26B5">
        <w:rPr>
          <w:rFonts w:ascii="BLKNIJ+Arial" w:hAnsi="BLKNIJ+Arial" w:cs="BLKNIJ+Arial"/>
          <w:color w:val="000000"/>
          <w:sz w:val="20"/>
          <w:szCs w:val="20"/>
        </w:rPr>
        <w:t xml:space="preserve">, plans, organizes, coordinates and directs the emergency and non-emergency activities of a fire suppression company; commands emergency response scenes; directs and performs a variety of staff support functions; plans, organizes, coordinates and directs </w:t>
      </w:r>
      <w:r>
        <w:rPr>
          <w:rFonts w:ascii="BLKNIJ+Arial" w:hAnsi="BLKNIJ+Arial" w:cs="BLKNIJ+Arial"/>
          <w:color w:val="000000"/>
          <w:sz w:val="20"/>
          <w:szCs w:val="20"/>
        </w:rPr>
        <w:t xml:space="preserve">training, recruitment, </w:t>
      </w:r>
      <w:r w:rsidRPr="000C26B5">
        <w:rPr>
          <w:rFonts w:ascii="BLKNIJ+Arial" w:hAnsi="BLKNIJ+Arial" w:cs="BLKNIJ+Arial"/>
          <w:color w:val="000000"/>
          <w:sz w:val="20"/>
          <w:szCs w:val="20"/>
        </w:rPr>
        <w:t>fire inspection</w:t>
      </w:r>
      <w:r>
        <w:rPr>
          <w:rFonts w:ascii="BLKNIJ+Arial" w:hAnsi="BLKNIJ+Arial" w:cs="BLKNIJ+Arial"/>
          <w:color w:val="000000"/>
          <w:sz w:val="20"/>
          <w:szCs w:val="20"/>
        </w:rPr>
        <w:t>,</w:t>
      </w:r>
      <w:r w:rsidRPr="000C26B5">
        <w:rPr>
          <w:rFonts w:ascii="BLKNIJ+Arial" w:hAnsi="BLKNIJ+Arial" w:cs="BLKNIJ+Arial"/>
          <w:color w:val="000000"/>
          <w:sz w:val="20"/>
          <w:szCs w:val="20"/>
        </w:rPr>
        <w:t xml:space="preserve"> and prevention programs; and performs related work as assigned.</w:t>
      </w:r>
      <w:r w:rsidR="002D1133">
        <w:rPr>
          <w:rFonts w:ascii="BLKNIJ+Arial" w:hAnsi="BLKNIJ+Arial" w:cs="BLKNIJ+Arial"/>
          <w:color w:val="000000"/>
          <w:sz w:val="20"/>
          <w:szCs w:val="20"/>
        </w:rPr>
        <w:t xml:space="preserve"> A Captain may also perform the same duties as a Firefighter</w:t>
      </w:r>
      <w:r w:rsidR="00AE0F13">
        <w:rPr>
          <w:rFonts w:ascii="BLKNIJ+Arial" w:hAnsi="BLKNIJ+Arial" w:cs="BLKNIJ+Arial"/>
          <w:color w:val="000000"/>
          <w:sz w:val="20"/>
          <w:szCs w:val="20"/>
        </w:rPr>
        <w:t>.</w:t>
      </w:r>
      <w:r w:rsidR="00F72202">
        <w:rPr>
          <w:rFonts w:ascii="BLKNIJ+Arial" w:hAnsi="BLKNIJ+Arial" w:cs="BLKNIJ+Arial"/>
          <w:color w:val="000000"/>
          <w:sz w:val="20"/>
          <w:szCs w:val="20"/>
        </w:rPr>
        <w:t xml:space="preserve"> </w:t>
      </w:r>
    </w:p>
    <w:p w14:paraId="07373677" w14:textId="77777777" w:rsidR="000C26B5" w:rsidRDefault="000C26B5" w:rsidP="00C22AA6">
      <w:pPr>
        <w:rPr>
          <w:rFonts w:ascii="Arial" w:hAnsi="Arial" w:cs="Arial"/>
          <w:sz w:val="20"/>
          <w:szCs w:val="20"/>
        </w:rPr>
      </w:pPr>
    </w:p>
    <w:p w14:paraId="6C311F23" w14:textId="77777777" w:rsidR="00545E57" w:rsidRPr="00536326" w:rsidRDefault="00545E57" w:rsidP="00C22AA6">
      <w:pPr>
        <w:rPr>
          <w:rFonts w:ascii="Arial" w:hAnsi="Arial" w:cs="Arial"/>
          <w:b/>
          <w:sz w:val="20"/>
          <w:szCs w:val="20"/>
        </w:rPr>
      </w:pPr>
      <w:r w:rsidRPr="00536326">
        <w:rPr>
          <w:rFonts w:ascii="Arial" w:hAnsi="Arial" w:cs="Arial"/>
          <w:b/>
          <w:sz w:val="20"/>
          <w:szCs w:val="20"/>
        </w:rPr>
        <w:t>Lieutenant</w:t>
      </w:r>
    </w:p>
    <w:p w14:paraId="33846C7D" w14:textId="76A8FFAD" w:rsidR="000C26B5" w:rsidRPr="000969C7" w:rsidRDefault="000969C7" w:rsidP="000969C7">
      <w:pPr>
        <w:autoSpaceDE w:val="0"/>
        <w:autoSpaceDN w:val="0"/>
        <w:adjustRightInd w:val="0"/>
        <w:rPr>
          <w:rFonts w:ascii="Arial" w:hAnsi="Arial" w:cs="Arial"/>
          <w:sz w:val="20"/>
          <w:szCs w:val="20"/>
        </w:rPr>
      </w:pPr>
      <w:r w:rsidRPr="000969C7">
        <w:rPr>
          <w:rFonts w:ascii="Arial" w:hAnsi="Arial" w:cs="Arial"/>
          <w:sz w:val="20"/>
          <w:szCs w:val="20"/>
        </w:rPr>
        <w:t>Under direction of the a</w:t>
      </w:r>
      <w:r w:rsidR="00C73081">
        <w:rPr>
          <w:rFonts w:ascii="Arial" w:hAnsi="Arial" w:cs="Arial"/>
          <w:sz w:val="20"/>
          <w:szCs w:val="20"/>
        </w:rPr>
        <w:t xml:space="preserve"> Captain, Assistant Chief, or</w:t>
      </w:r>
      <w:r w:rsidRPr="000969C7">
        <w:rPr>
          <w:rFonts w:ascii="Arial" w:hAnsi="Arial" w:cs="Arial"/>
          <w:sz w:val="20"/>
          <w:szCs w:val="20"/>
        </w:rPr>
        <w:t xml:space="preserve"> </w:t>
      </w:r>
      <w:r w:rsidR="00940B55" w:rsidRPr="000969C7">
        <w:rPr>
          <w:rFonts w:ascii="Arial" w:hAnsi="Arial" w:cs="Arial"/>
          <w:sz w:val="20"/>
          <w:szCs w:val="20"/>
        </w:rPr>
        <w:t>Chief, deploys, supervises and reviews the work of</w:t>
      </w:r>
      <w:r w:rsidRPr="000969C7">
        <w:rPr>
          <w:rFonts w:ascii="Arial" w:hAnsi="Arial" w:cs="Arial"/>
          <w:sz w:val="20"/>
          <w:szCs w:val="20"/>
        </w:rPr>
        <w:t xml:space="preserve"> </w:t>
      </w:r>
      <w:r w:rsidR="00940B55" w:rsidRPr="000969C7">
        <w:rPr>
          <w:rFonts w:ascii="Arial" w:hAnsi="Arial" w:cs="Arial"/>
          <w:sz w:val="20"/>
          <w:szCs w:val="20"/>
        </w:rPr>
        <w:t>Firefighter</w:t>
      </w:r>
      <w:r w:rsidRPr="000969C7">
        <w:rPr>
          <w:rFonts w:ascii="Arial" w:hAnsi="Arial" w:cs="Arial"/>
          <w:sz w:val="20"/>
          <w:szCs w:val="20"/>
        </w:rPr>
        <w:t xml:space="preserve">s,  takes command of </w:t>
      </w:r>
      <w:r w:rsidR="00940B55" w:rsidRPr="000969C7">
        <w:rPr>
          <w:rFonts w:ascii="Arial" w:hAnsi="Arial" w:cs="Arial"/>
          <w:sz w:val="20"/>
          <w:szCs w:val="20"/>
        </w:rPr>
        <w:t xml:space="preserve">fires and other emergency incidents within the </w:t>
      </w:r>
      <w:r w:rsidRPr="000969C7">
        <w:rPr>
          <w:rFonts w:ascii="Arial" w:hAnsi="Arial" w:cs="Arial"/>
          <w:sz w:val="20"/>
          <w:szCs w:val="20"/>
        </w:rPr>
        <w:t xml:space="preserve">municipality </w:t>
      </w:r>
      <w:r w:rsidR="00940B55" w:rsidRPr="000969C7">
        <w:rPr>
          <w:rFonts w:ascii="Arial" w:hAnsi="Arial" w:cs="Arial"/>
          <w:sz w:val="20"/>
          <w:szCs w:val="20"/>
        </w:rPr>
        <w:t xml:space="preserve"> unless reli</w:t>
      </w:r>
      <w:r w:rsidRPr="000969C7">
        <w:rPr>
          <w:rFonts w:ascii="Arial" w:hAnsi="Arial" w:cs="Arial"/>
          <w:sz w:val="20"/>
          <w:szCs w:val="20"/>
        </w:rPr>
        <w:t xml:space="preserve">eved by a Captain or Chief, </w:t>
      </w:r>
      <w:r w:rsidR="00940B55" w:rsidRPr="000969C7">
        <w:rPr>
          <w:rFonts w:ascii="Arial" w:hAnsi="Arial" w:cs="Arial"/>
          <w:sz w:val="20"/>
          <w:szCs w:val="20"/>
        </w:rPr>
        <w:t xml:space="preserve">performs the full range of emergency response duties </w:t>
      </w:r>
      <w:r w:rsidRPr="000969C7">
        <w:rPr>
          <w:rFonts w:ascii="Arial" w:hAnsi="Arial" w:cs="Arial"/>
          <w:sz w:val="20"/>
          <w:szCs w:val="20"/>
        </w:rPr>
        <w:t xml:space="preserve">as a member of a response team; </w:t>
      </w:r>
      <w:r w:rsidR="00940B55" w:rsidRPr="000969C7">
        <w:rPr>
          <w:rFonts w:ascii="Arial" w:hAnsi="Arial" w:cs="Arial"/>
          <w:sz w:val="20"/>
          <w:szCs w:val="20"/>
        </w:rPr>
        <w:t>coordinates and participates in non-emergency inspection, tr</w:t>
      </w:r>
      <w:r w:rsidRPr="000969C7">
        <w:rPr>
          <w:rFonts w:ascii="Arial" w:hAnsi="Arial" w:cs="Arial"/>
          <w:sz w:val="20"/>
          <w:szCs w:val="20"/>
        </w:rPr>
        <w:t xml:space="preserve">aining, maintenance and related </w:t>
      </w:r>
      <w:r w:rsidR="00940B55" w:rsidRPr="000969C7">
        <w:rPr>
          <w:rFonts w:ascii="Arial" w:hAnsi="Arial" w:cs="Arial"/>
          <w:sz w:val="20"/>
          <w:szCs w:val="20"/>
        </w:rPr>
        <w:t>activities; assists Fire Captains in providing administrative sup</w:t>
      </w:r>
      <w:r w:rsidRPr="000969C7">
        <w:rPr>
          <w:rFonts w:ascii="Arial" w:hAnsi="Arial" w:cs="Arial"/>
          <w:sz w:val="20"/>
          <w:szCs w:val="20"/>
        </w:rPr>
        <w:t xml:space="preserve">port for specified departmental </w:t>
      </w:r>
      <w:r w:rsidR="00940B55" w:rsidRPr="000969C7">
        <w:rPr>
          <w:rFonts w:ascii="Arial" w:hAnsi="Arial" w:cs="Arial"/>
          <w:sz w:val="20"/>
          <w:szCs w:val="20"/>
        </w:rPr>
        <w:t>programs; and performs related work as assigned.</w:t>
      </w:r>
      <w:r w:rsidR="002D1133">
        <w:rPr>
          <w:rFonts w:ascii="Arial" w:hAnsi="Arial" w:cs="Arial"/>
          <w:sz w:val="20"/>
          <w:szCs w:val="20"/>
        </w:rPr>
        <w:t xml:space="preserve"> A </w:t>
      </w:r>
      <w:r w:rsidR="00263F6F">
        <w:rPr>
          <w:rFonts w:ascii="Arial" w:hAnsi="Arial" w:cs="Arial"/>
          <w:sz w:val="20"/>
          <w:szCs w:val="20"/>
        </w:rPr>
        <w:t>Lieutenant</w:t>
      </w:r>
      <w:r w:rsidR="002D1133">
        <w:rPr>
          <w:rFonts w:ascii="Arial" w:hAnsi="Arial" w:cs="Arial"/>
          <w:sz w:val="20"/>
          <w:szCs w:val="20"/>
        </w:rPr>
        <w:t xml:space="preserve"> may also perform the same duties as a firefighter. </w:t>
      </w:r>
      <w:r w:rsidR="00F448F8">
        <w:rPr>
          <w:rFonts w:ascii="Arial" w:hAnsi="Arial" w:cs="Arial"/>
          <w:sz w:val="20"/>
          <w:szCs w:val="20"/>
        </w:rPr>
        <w:t xml:space="preserve">All new Lieutenants must </w:t>
      </w:r>
      <w:r w:rsidR="00AE0F13">
        <w:rPr>
          <w:rFonts w:ascii="Arial" w:hAnsi="Arial" w:cs="Arial"/>
          <w:sz w:val="20"/>
          <w:szCs w:val="20"/>
        </w:rPr>
        <w:t>have ICS and</w:t>
      </w:r>
      <w:r w:rsidR="00F448F8">
        <w:rPr>
          <w:rFonts w:ascii="Arial" w:hAnsi="Arial" w:cs="Arial"/>
          <w:sz w:val="20"/>
          <w:szCs w:val="20"/>
        </w:rPr>
        <w:t xml:space="preserve"> Fire Officer training </w:t>
      </w:r>
      <w:r w:rsidR="00F448F8" w:rsidRPr="00F448F8">
        <w:rPr>
          <w:rFonts w:ascii="Arial" w:hAnsi="Arial" w:cs="Arial"/>
          <w:i/>
          <w:iCs/>
          <w:sz w:val="20"/>
          <w:szCs w:val="20"/>
        </w:rPr>
        <w:t>(add certification if preferred.)</w:t>
      </w:r>
    </w:p>
    <w:p w14:paraId="7A42CB1A" w14:textId="77777777" w:rsidR="000969C7" w:rsidRPr="000969C7" w:rsidRDefault="000969C7" w:rsidP="000969C7">
      <w:pPr>
        <w:autoSpaceDE w:val="0"/>
        <w:autoSpaceDN w:val="0"/>
        <w:adjustRightInd w:val="0"/>
        <w:rPr>
          <w:sz w:val="23"/>
          <w:szCs w:val="23"/>
        </w:rPr>
      </w:pPr>
    </w:p>
    <w:p w14:paraId="6F76A086" w14:textId="77777777" w:rsidR="00545E57" w:rsidRPr="00536326" w:rsidRDefault="00960C1D" w:rsidP="00C22AA6">
      <w:pPr>
        <w:rPr>
          <w:rFonts w:ascii="Arial" w:hAnsi="Arial" w:cs="Arial"/>
          <w:b/>
          <w:sz w:val="20"/>
          <w:szCs w:val="20"/>
        </w:rPr>
      </w:pPr>
      <w:r w:rsidRPr="00536326">
        <w:rPr>
          <w:rFonts w:ascii="Arial" w:hAnsi="Arial" w:cs="Arial"/>
          <w:b/>
          <w:sz w:val="20"/>
          <w:szCs w:val="20"/>
        </w:rPr>
        <w:t>Firefighter II</w:t>
      </w:r>
    </w:p>
    <w:p w14:paraId="34F92D17" w14:textId="74A9375C" w:rsidR="002D1133" w:rsidRDefault="00263F6F" w:rsidP="00263F6F">
      <w:pPr>
        <w:autoSpaceDE w:val="0"/>
        <w:autoSpaceDN w:val="0"/>
        <w:adjustRightInd w:val="0"/>
        <w:rPr>
          <w:rFonts w:ascii="TimesNewRoman" w:hAnsi="TimesNewRoman" w:cs="TimesNewRoman"/>
        </w:rPr>
      </w:pPr>
      <w:r w:rsidRPr="00263F6F">
        <w:rPr>
          <w:rFonts w:ascii="Arial" w:hAnsi="Arial" w:cs="Arial"/>
          <w:sz w:val="20"/>
          <w:szCs w:val="20"/>
        </w:rPr>
        <w:t xml:space="preserve">Under direction of </w:t>
      </w:r>
      <w:r w:rsidR="00C73081">
        <w:rPr>
          <w:rFonts w:ascii="Arial" w:hAnsi="Arial" w:cs="Arial"/>
          <w:sz w:val="20"/>
          <w:szCs w:val="20"/>
        </w:rPr>
        <w:t xml:space="preserve">a </w:t>
      </w:r>
      <w:r w:rsidRPr="00263F6F">
        <w:rPr>
          <w:rFonts w:ascii="Arial" w:hAnsi="Arial" w:cs="Arial"/>
          <w:sz w:val="20"/>
          <w:szCs w:val="20"/>
        </w:rPr>
        <w:t>Lieutenant, Captain,</w:t>
      </w:r>
      <w:r w:rsidR="00C73081">
        <w:rPr>
          <w:rFonts w:ascii="Arial" w:hAnsi="Arial" w:cs="Arial"/>
          <w:sz w:val="20"/>
          <w:szCs w:val="20"/>
        </w:rPr>
        <w:t xml:space="preserve"> Assistant Chief,</w:t>
      </w:r>
      <w:r w:rsidRPr="00263F6F">
        <w:rPr>
          <w:rFonts w:ascii="Arial" w:hAnsi="Arial" w:cs="Arial"/>
          <w:sz w:val="20"/>
          <w:szCs w:val="20"/>
        </w:rPr>
        <w:t xml:space="preserve"> or Chief, provides direct services, individually and as a member of a team in response to fire, rescue</w:t>
      </w:r>
      <w:r>
        <w:rPr>
          <w:rFonts w:ascii="Arial" w:hAnsi="Arial" w:cs="Arial"/>
          <w:sz w:val="20"/>
          <w:szCs w:val="20"/>
        </w:rPr>
        <w:t>,</w:t>
      </w:r>
      <w:r w:rsidRPr="00263F6F">
        <w:rPr>
          <w:rFonts w:ascii="Arial" w:hAnsi="Arial" w:cs="Arial"/>
          <w:sz w:val="20"/>
          <w:szCs w:val="20"/>
        </w:rPr>
        <w:t xml:space="preserve"> hazmat and other incidents. The Firefighter </w:t>
      </w:r>
      <w:r w:rsidR="00800455">
        <w:rPr>
          <w:rFonts w:ascii="Arial" w:hAnsi="Arial" w:cs="Arial"/>
          <w:sz w:val="20"/>
          <w:szCs w:val="20"/>
        </w:rPr>
        <w:t>II</w:t>
      </w:r>
      <w:r w:rsidR="00800455" w:rsidRPr="00263F6F">
        <w:rPr>
          <w:rFonts w:ascii="Arial" w:hAnsi="Arial" w:cs="Arial"/>
          <w:sz w:val="20"/>
          <w:szCs w:val="20"/>
        </w:rPr>
        <w:t xml:space="preserve"> </w:t>
      </w:r>
      <w:r w:rsidR="00C73081">
        <w:rPr>
          <w:rFonts w:ascii="Arial" w:hAnsi="Arial" w:cs="Arial"/>
          <w:sz w:val="20"/>
          <w:szCs w:val="20"/>
        </w:rPr>
        <w:t>has completed</w:t>
      </w:r>
      <w:r w:rsidRPr="00263F6F">
        <w:rPr>
          <w:rFonts w:ascii="Arial" w:hAnsi="Arial" w:cs="Arial"/>
          <w:sz w:val="20"/>
          <w:szCs w:val="20"/>
        </w:rPr>
        <w:t xml:space="preserve"> State of Wisconsin as Firefigh</w:t>
      </w:r>
      <w:r>
        <w:rPr>
          <w:rFonts w:ascii="Arial" w:hAnsi="Arial" w:cs="Arial"/>
          <w:sz w:val="20"/>
          <w:szCs w:val="20"/>
        </w:rPr>
        <w:t>t</w:t>
      </w:r>
      <w:r w:rsidR="00960C1D">
        <w:rPr>
          <w:rFonts w:ascii="Arial" w:hAnsi="Arial" w:cs="Arial"/>
          <w:sz w:val="20"/>
          <w:szCs w:val="20"/>
        </w:rPr>
        <w:t>er II</w:t>
      </w:r>
      <w:r w:rsidR="00C73081">
        <w:rPr>
          <w:rFonts w:ascii="Arial" w:hAnsi="Arial" w:cs="Arial"/>
          <w:sz w:val="20"/>
          <w:szCs w:val="20"/>
        </w:rPr>
        <w:t xml:space="preserve"> training</w:t>
      </w:r>
      <w:r w:rsidR="00C73081" w:rsidRPr="00C73081">
        <w:rPr>
          <w:rFonts w:ascii="Arial" w:hAnsi="Arial" w:cs="Arial"/>
          <w:i/>
          <w:iCs/>
          <w:sz w:val="20"/>
          <w:szCs w:val="20"/>
        </w:rPr>
        <w:t xml:space="preserve"> (add certification if preferred</w:t>
      </w:r>
      <w:r w:rsidRPr="00C73081">
        <w:rPr>
          <w:rFonts w:ascii="Arial" w:hAnsi="Arial" w:cs="Arial"/>
          <w:i/>
          <w:iCs/>
          <w:sz w:val="20"/>
          <w:szCs w:val="20"/>
        </w:rPr>
        <w:t>.</w:t>
      </w:r>
      <w:r w:rsidR="00C73081" w:rsidRPr="00C73081">
        <w:rPr>
          <w:rFonts w:ascii="Arial" w:hAnsi="Arial" w:cs="Arial"/>
          <w:i/>
          <w:iCs/>
          <w:sz w:val="20"/>
          <w:szCs w:val="20"/>
        </w:rPr>
        <w:t>)</w:t>
      </w:r>
    </w:p>
    <w:p w14:paraId="5643A14C" w14:textId="77777777" w:rsidR="00263F6F" w:rsidRPr="00263F6F" w:rsidRDefault="00263F6F" w:rsidP="00263F6F">
      <w:pPr>
        <w:autoSpaceDE w:val="0"/>
        <w:autoSpaceDN w:val="0"/>
        <w:adjustRightInd w:val="0"/>
        <w:rPr>
          <w:rFonts w:ascii="TimesNewRoman" w:hAnsi="TimesNewRoman" w:cs="TimesNewRoman"/>
        </w:rPr>
      </w:pPr>
    </w:p>
    <w:p w14:paraId="7B8FC78F" w14:textId="77777777" w:rsidR="00545E57" w:rsidRPr="00536326" w:rsidRDefault="00960C1D" w:rsidP="00C22AA6">
      <w:pPr>
        <w:rPr>
          <w:rFonts w:ascii="Arial" w:hAnsi="Arial" w:cs="Arial"/>
          <w:b/>
          <w:sz w:val="20"/>
          <w:szCs w:val="20"/>
        </w:rPr>
      </w:pPr>
      <w:r w:rsidRPr="00536326">
        <w:rPr>
          <w:rFonts w:ascii="Arial" w:hAnsi="Arial" w:cs="Arial"/>
          <w:b/>
          <w:sz w:val="20"/>
          <w:szCs w:val="20"/>
        </w:rPr>
        <w:t>Firefighter I</w:t>
      </w:r>
    </w:p>
    <w:p w14:paraId="55E7A8D1" w14:textId="76FDFA6C" w:rsidR="002D1133" w:rsidRDefault="00263F6F" w:rsidP="00C22AA6">
      <w:pPr>
        <w:rPr>
          <w:rFonts w:ascii="Arial" w:hAnsi="Arial" w:cs="Arial"/>
          <w:sz w:val="20"/>
          <w:szCs w:val="20"/>
        </w:rPr>
      </w:pPr>
      <w:r w:rsidRPr="00263F6F">
        <w:rPr>
          <w:rFonts w:ascii="Arial" w:hAnsi="Arial" w:cs="Arial"/>
          <w:sz w:val="20"/>
          <w:szCs w:val="20"/>
        </w:rPr>
        <w:t>Under direction of a Lieutenant, Captain,</w:t>
      </w:r>
      <w:r w:rsidR="00C73081">
        <w:rPr>
          <w:rFonts w:ascii="Arial" w:hAnsi="Arial" w:cs="Arial"/>
          <w:sz w:val="20"/>
          <w:szCs w:val="20"/>
        </w:rPr>
        <w:t xml:space="preserve"> Assistant Chief,</w:t>
      </w:r>
      <w:r w:rsidRPr="00263F6F">
        <w:rPr>
          <w:rFonts w:ascii="Arial" w:hAnsi="Arial" w:cs="Arial"/>
          <w:sz w:val="20"/>
          <w:szCs w:val="20"/>
        </w:rPr>
        <w:t xml:space="preserve"> or Chief, provides direct services, individually and as a member of a team in response to fire, rescue, hazmat and other incidents</w:t>
      </w:r>
      <w:r>
        <w:rPr>
          <w:rFonts w:ascii="Arial" w:hAnsi="Arial" w:cs="Arial"/>
          <w:sz w:val="20"/>
          <w:szCs w:val="20"/>
        </w:rPr>
        <w:t>.</w:t>
      </w:r>
      <w:r w:rsidRPr="00263F6F">
        <w:rPr>
          <w:rFonts w:ascii="Arial" w:hAnsi="Arial" w:cs="Arial"/>
          <w:sz w:val="20"/>
          <w:szCs w:val="20"/>
        </w:rPr>
        <w:t xml:space="preserve"> </w:t>
      </w:r>
      <w:r>
        <w:rPr>
          <w:rFonts w:ascii="Arial" w:hAnsi="Arial" w:cs="Arial"/>
          <w:sz w:val="20"/>
          <w:szCs w:val="20"/>
        </w:rPr>
        <w:t xml:space="preserve">The Firefighter </w:t>
      </w:r>
      <w:r w:rsidR="00800455">
        <w:rPr>
          <w:rFonts w:ascii="Arial" w:hAnsi="Arial" w:cs="Arial"/>
          <w:sz w:val="20"/>
          <w:szCs w:val="20"/>
        </w:rPr>
        <w:t>I</w:t>
      </w:r>
      <w:r w:rsidR="00800455" w:rsidRPr="00263F6F">
        <w:rPr>
          <w:rFonts w:ascii="Arial" w:hAnsi="Arial" w:cs="Arial"/>
          <w:sz w:val="20"/>
          <w:szCs w:val="20"/>
        </w:rPr>
        <w:t xml:space="preserve"> </w:t>
      </w:r>
      <w:r w:rsidR="00F448F8">
        <w:rPr>
          <w:rFonts w:ascii="Arial" w:hAnsi="Arial" w:cs="Arial"/>
          <w:sz w:val="20"/>
          <w:szCs w:val="20"/>
        </w:rPr>
        <w:t xml:space="preserve">has completed </w:t>
      </w:r>
      <w:r w:rsidR="00F72202">
        <w:rPr>
          <w:rFonts w:ascii="Arial" w:hAnsi="Arial" w:cs="Arial"/>
          <w:sz w:val="20"/>
          <w:szCs w:val="20"/>
        </w:rPr>
        <w:t xml:space="preserve">ICS training and </w:t>
      </w:r>
      <w:r w:rsidRPr="00263F6F">
        <w:rPr>
          <w:rFonts w:ascii="Arial" w:hAnsi="Arial" w:cs="Arial"/>
          <w:sz w:val="20"/>
          <w:szCs w:val="20"/>
        </w:rPr>
        <w:t>State of Wisconsin as Firefigh</w:t>
      </w:r>
      <w:r>
        <w:rPr>
          <w:rFonts w:ascii="Arial" w:hAnsi="Arial" w:cs="Arial"/>
          <w:sz w:val="20"/>
          <w:szCs w:val="20"/>
        </w:rPr>
        <w:t>t</w:t>
      </w:r>
      <w:r w:rsidRPr="00263F6F">
        <w:rPr>
          <w:rFonts w:ascii="Arial" w:hAnsi="Arial" w:cs="Arial"/>
          <w:sz w:val="20"/>
          <w:szCs w:val="20"/>
        </w:rPr>
        <w:t xml:space="preserve">er </w:t>
      </w:r>
      <w:r w:rsidR="00960C1D">
        <w:rPr>
          <w:rFonts w:ascii="Arial" w:hAnsi="Arial" w:cs="Arial"/>
          <w:sz w:val="20"/>
          <w:szCs w:val="20"/>
        </w:rPr>
        <w:t>I</w:t>
      </w:r>
      <w:r w:rsidR="00F448F8">
        <w:rPr>
          <w:rFonts w:ascii="Arial" w:hAnsi="Arial" w:cs="Arial"/>
          <w:sz w:val="20"/>
          <w:szCs w:val="20"/>
        </w:rPr>
        <w:t xml:space="preserve"> training </w:t>
      </w:r>
      <w:r w:rsidR="00F448F8" w:rsidRPr="00F448F8">
        <w:rPr>
          <w:rFonts w:ascii="Arial" w:hAnsi="Arial" w:cs="Arial"/>
          <w:i/>
          <w:iCs/>
          <w:sz w:val="20"/>
          <w:szCs w:val="20"/>
        </w:rPr>
        <w:t>(add certification if preferred</w:t>
      </w:r>
      <w:r w:rsidRPr="00F448F8">
        <w:rPr>
          <w:rFonts w:ascii="Arial" w:hAnsi="Arial" w:cs="Arial"/>
          <w:i/>
          <w:iCs/>
          <w:sz w:val="20"/>
          <w:szCs w:val="20"/>
        </w:rPr>
        <w:t>.</w:t>
      </w:r>
      <w:r w:rsidR="00F72202">
        <w:rPr>
          <w:rFonts w:ascii="Arial" w:hAnsi="Arial" w:cs="Arial"/>
          <w:i/>
          <w:iCs/>
          <w:sz w:val="20"/>
          <w:szCs w:val="20"/>
        </w:rPr>
        <w:t xml:space="preserve"> </w:t>
      </w:r>
    </w:p>
    <w:p w14:paraId="33443B1C" w14:textId="77777777" w:rsidR="00263F6F" w:rsidRDefault="00263F6F" w:rsidP="00C22AA6">
      <w:pPr>
        <w:rPr>
          <w:rFonts w:ascii="Arial" w:hAnsi="Arial" w:cs="Arial"/>
          <w:sz w:val="20"/>
          <w:szCs w:val="20"/>
        </w:rPr>
      </w:pPr>
    </w:p>
    <w:p w14:paraId="5B9C6B33" w14:textId="77777777" w:rsidR="00545E57" w:rsidRPr="00536326" w:rsidRDefault="00545E57" w:rsidP="00C22AA6">
      <w:pPr>
        <w:rPr>
          <w:rFonts w:ascii="Arial" w:hAnsi="Arial" w:cs="Arial"/>
          <w:b/>
          <w:sz w:val="20"/>
          <w:szCs w:val="20"/>
        </w:rPr>
      </w:pPr>
      <w:r w:rsidRPr="00536326">
        <w:rPr>
          <w:rFonts w:ascii="Arial" w:hAnsi="Arial" w:cs="Arial"/>
          <w:b/>
          <w:sz w:val="20"/>
          <w:szCs w:val="20"/>
        </w:rPr>
        <w:t>Firefighter ELF (Entry Level</w:t>
      </w:r>
      <w:r w:rsidR="00263F6F" w:rsidRPr="00536326">
        <w:rPr>
          <w:rFonts w:ascii="Arial" w:hAnsi="Arial" w:cs="Arial"/>
          <w:b/>
          <w:sz w:val="20"/>
          <w:szCs w:val="20"/>
        </w:rPr>
        <w:t xml:space="preserve"> Firefighter</w:t>
      </w:r>
      <w:r w:rsidRPr="00536326">
        <w:rPr>
          <w:rFonts w:ascii="Arial" w:hAnsi="Arial" w:cs="Arial"/>
          <w:b/>
          <w:sz w:val="20"/>
          <w:szCs w:val="20"/>
        </w:rPr>
        <w:t>)</w:t>
      </w:r>
    </w:p>
    <w:p w14:paraId="1AC96F0D" w14:textId="4B36EF8C" w:rsidR="002D1133" w:rsidRDefault="00263F6F" w:rsidP="00C22AA6">
      <w:pPr>
        <w:rPr>
          <w:rFonts w:ascii="Arial" w:hAnsi="Arial" w:cs="Arial"/>
          <w:sz w:val="20"/>
          <w:szCs w:val="20"/>
        </w:rPr>
      </w:pPr>
      <w:r w:rsidRPr="00263F6F">
        <w:rPr>
          <w:rFonts w:ascii="Arial" w:hAnsi="Arial" w:cs="Arial"/>
          <w:sz w:val="20"/>
          <w:szCs w:val="20"/>
        </w:rPr>
        <w:t>Under direction of a Lieutenant, Captain,</w:t>
      </w:r>
      <w:r w:rsidR="00C73081">
        <w:rPr>
          <w:rFonts w:ascii="Arial" w:hAnsi="Arial" w:cs="Arial"/>
          <w:sz w:val="20"/>
          <w:szCs w:val="20"/>
        </w:rPr>
        <w:t xml:space="preserve"> Assistant Chief</w:t>
      </w:r>
      <w:r w:rsidRPr="00263F6F">
        <w:rPr>
          <w:rFonts w:ascii="Arial" w:hAnsi="Arial" w:cs="Arial"/>
          <w:sz w:val="20"/>
          <w:szCs w:val="20"/>
        </w:rPr>
        <w:t xml:space="preserve"> or Chief, provides direct services, individually and as a member of a team in response to fire, rescue, hazmat and other incidents</w:t>
      </w:r>
      <w:r>
        <w:rPr>
          <w:rFonts w:ascii="Arial" w:hAnsi="Arial" w:cs="Arial"/>
          <w:sz w:val="20"/>
          <w:szCs w:val="20"/>
        </w:rPr>
        <w:t xml:space="preserve">. The Firefighter ELF has completed </w:t>
      </w:r>
      <w:r w:rsidR="00A95158">
        <w:rPr>
          <w:rFonts w:ascii="Arial" w:hAnsi="Arial" w:cs="Arial"/>
          <w:sz w:val="20"/>
          <w:szCs w:val="20"/>
        </w:rPr>
        <w:t xml:space="preserve">ICS training and </w:t>
      </w:r>
      <w:r>
        <w:rPr>
          <w:rFonts w:ascii="Arial" w:hAnsi="Arial" w:cs="Arial"/>
          <w:sz w:val="20"/>
          <w:szCs w:val="20"/>
        </w:rPr>
        <w:t xml:space="preserve">Entry Level Firefighter courses.  </w:t>
      </w:r>
    </w:p>
    <w:p w14:paraId="7EFA646D" w14:textId="66EBB5F0" w:rsidR="00510C2A" w:rsidRDefault="00510C2A" w:rsidP="00C22AA6">
      <w:pPr>
        <w:rPr>
          <w:rFonts w:ascii="Arial" w:hAnsi="Arial" w:cs="Arial"/>
          <w:sz w:val="20"/>
          <w:szCs w:val="20"/>
        </w:rPr>
      </w:pPr>
    </w:p>
    <w:p w14:paraId="59215C57" w14:textId="77777777" w:rsidR="00F72202" w:rsidRDefault="00F72202" w:rsidP="00C22AA6">
      <w:pPr>
        <w:rPr>
          <w:rFonts w:ascii="Arial" w:hAnsi="Arial" w:cs="Arial"/>
          <w:b/>
          <w:bCs/>
          <w:sz w:val="20"/>
          <w:szCs w:val="20"/>
        </w:rPr>
      </w:pPr>
    </w:p>
    <w:p w14:paraId="0C76ED07" w14:textId="77777777" w:rsidR="00F72202" w:rsidRDefault="00F72202" w:rsidP="00C22AA6">
      <w:pPr>
        <w:rPr>
          <w:rFonts w:ascii="Arial" w:hAnsi="Arial" w:cs="Arial"/>
          <w:b/>
          <w:bCs/>
          <w:sz w:val="20"/>
          <w:szCs w:val="20"/>
        </w:rPr>
      </w:pPr>
    </w:p>
    <w:p w14:paraId="7BAF9A44" w14:textId="6FE05702" w:rsidR="00510C2A" w:rsidRPr="00510C2A" w:rsidRDefault="00510C2A" w:rsidP="00C22AA6">
      <w:pPr>
        <w:rPr>
          <w:rFonts w:ascii="Arial" w:hAnsi="Arial" w:cs="Arial"/>
          <w:b/>
          <w:bCs/>
          <w:sz w:val="20"/>
          <w:szCs w:val="20"/>
        </w:rPr>
      </w:pPr>
      <w:r w:rsidRPr="00510C2A">
        <w:rPr>
          <w:rFonts w:ascii="Arial" w:hAnsi="Arial" w:cs="Arial"/>
          <w:b/>
          <w:bCs/>
          <w:sz w:val="20"/>
          <w:szCs w:val="20"/>
        </w:rPr>
        <w:lastRenderedPageBreak/>
        <w:t>Driver/Operator</w:t>
      </w:r>
    </w:p>
    <w:p w14:paraId="7DC91103" w14:textId="506F8D33" w:rsidR="00510C2A" w:rsidRDefault="00510C2A" w:rsidP="00C22AA6">
      <w:pPr>
        <w:rPr>
          <w:rFonts w:ascii="Arial" w:hAnsi="Arial" w:cs="Arial"/>
          <w:sz w:val="20"/>
          <w:szCs w:val="20"/>
        </w:rPr>
      </w:pPr>
      <w:r>
        <w:rPr>
          <w:rFonts w:ascii="Arial" w:hAnsi="Arial" w:cs="Arial"/>
          <w:sz w:val="20"/>
          <w:szCs w:val="20"/>
        </w:rPr>
        <w:t xml:space="preserve">Under the direction of a Lieutenant, Captain, </w:t>
      </w:r>
      <w:r w:rsidR="00C73081">
        <w:rPr>
          <w:rFonts w:ascii="Arial" w:hAnsi="Arial" w:cs="Arial"/>
          <w:sz w:val="20"/>
          <w:szCs w:val="20"/>
        </w:rPr>
        <w:t xml:space="preserve">Assistant Chief, </w:t>
      </w:r>
      <w:r>
        <w:rPr>
          <w:rFonts w:ascii="Arial" w:hAnsi="Arial" w:cs="Arial"/>
          <w:sz w:val="20"/>
          <w:szCs w:val="20"/>
        </w:rPr>
        <w:t xml:space="preserve">or Chief, provides apparatus operation in response to fire, rescue, hazmat, and other in idents.  The Driver/Operator will have training for the apparatus they are operating, and if performing pump or aerial operations, training consistent with current regulatory requirements.  </w:t>
      </w:r>
    </w:p>
    <w:p w14:paraId="3CB6124D" w14:textId="77777777" w:rsidR="00263F6F" w:rsidRDefault="00263F6F" w:rsidP="00C22AA6">
      <w:pPr>
        <w:rPr>
          <w:rFonts w:ascii="Arial" w:hAnsi="Arial" w:cs="Arial"/>
          <w:sz w:val="20"/>
          <w:szCs w:val="20"/>
        </w:rPr>
      </w:pPr>
    </w:p>
    <w:p w14:paraId="2FE8DFE0" w14:textId="6FFF070F" w:rsidR="00545E57" w:rsidRPr="00536326" w:rsidRDefault="00C73081" w:rsidP="00C22AA6">
      <w:pPr>
        <w:rPr>
          <w:rFonts w:ascii="Arial" w:hAnsi="Arial" w:cs="Arial"/>
          <w:b/>
          <w:sz w:val="20"/>
          <w:szCs w:val="20"/>
        </w:rPr>
      </w:pPr>
      <w:r>
        <w:rPr>
          <w:rFonts w:ascii="Arial" w:hAnsi="Arial" w:cs="Arial"/>
          <w:b/>
          <w:sz w:val="20"/>
          <w:szCs w:val="20"/>
        </w:rPr>
        <w:t>Probationary Firefighter (PFF)</w:t>
      </w:r>
    </w:p>
    <w:p w14:paraId="4C8080A6" w14:textId="704B803C" w:rsidR="005540A6" w:rsidRDefault="00263F6F" w:rsidP="00A73DBB">
      <w:pPr>
        <w:rPr>
          <w:rFonts w:ascii="Arial" w:hAnsi="Arial" w:cs="Arial"/>
          <w:sz w:val="20"/>
          <w:szCs w:val="20"/>
        </w:rPr>
        <w:sectPr w:rsidR="005540A6" w:rsidSect="003B1871">
          <w:footerReference w:type="default" r:id="rId21"/>
          <w:pgSz w:w="12240" w:h="15840"/>
          <w:pgMar w:top="1440" w:right="1800" w:bottom="1440" w:left="1800" w:header="720" w:footer="720" w:gutter="0"/>
          <w:cols w:space="720"/>
          <w:docGrid w:linePitch="360"/>
        </w:sectPr>
      </w:pPr>
      <w:r w:rsidRPr="00263F6F">
        <w:rPr>
          <w:rFonts w:ascii="Arial" w:hAnsi="Arial" w:cs="Arial"/>
          <w:sz w:val="20"/>
          <w:szCs w:val="20"/>
        </w:rPr>
        <w:t xml:space="preserve">Under direction of a </w:t>
      </w:r>
      <w:r w:rsidR="00735D19">
        <w:rPr>
          <w:rFonts w:ascii="Arial" w:hAnsi="Arial" w:cs="Arial"/>
          <w:sz w:val="20"/>
          <w:szCs w:val="20"/>
        </w:rPr>
        <w:t xml:space="preserve">Firefighter, </w:t>
      </w:r>
      <w:r w:rsidRPr="00263F6F">
        <w:rPr>
          <w:rFonts w:ascii="Arial" w:hAnsi="Arial" w:cs="Arial"/>
          <w:sz w:val="20"/>
          <w:szCs w:val="20"/>
        </w:rPr>
        <w:t xml:space="preserve">Lieutenant, Captain, </w:t>
      </w:r>
      <w:r w:rsidR="00C73081">
        <w:rPr>
          <w:rFonts w:ascii="Arial" w:hAnsi="Arial" w:cs="Arial"/>
          <w:sz w:val="20"/>
          <w:szCs w:val="20"/>
        </w:rPr>
        <w:t xml:space="preserve">Assistant Chief, </w:t>
      </w:r>
      <w:r w:rsidRPr="00263F6F">
        <w:rPr>
          <w:rFonts w:ascii="Arial" w:hAnsi="Arial" w:cs="Arial"/>
          <w:sz w:val="20"/>
          <w:szCs w:val="20"/>
        </w:rPr>
        <w:t xml:space="preserve">or Chief, provides direct services, </w:t>
      </w:r>
      <w:r w:rsidRPr="00735D19">
        <w:rPr>
          <w:rFonts w:ascii="Arial" w:hAnsi="Arial" w:cs="Arial"/>
          <w:sz w:val="20"/>
          <w:szCs w:val="20"/>
        </w:rPr>
        <w:t xml:space="preserve">individually and as a member of a team in response to fire, rescue, hazmat and other incidents. The Firefighter </w:t>
      </w:r>
      <w:r w:rsidR="00735D19">
        <w:rPr>
          <w:rFonts w:ascii="Arial" w:hAnsi="Arial" w:cs="Arial"/>
          <w:sz w:val="20"/>
          <w:szCs w:val="20"/>
        </w:rPr>
        <w:t xml:space="preserve">Probationary has not </w:t>
      </w:r>
      <w:r w:rsidR="00735D19" w:rsidRPr="00735D19">
        <w:rPr>
          <w:rFonts w:ascii="Arial" w:hAnsi="Arial" w:cs="Arial"/>
          <w:sz w:val="20"/>
          <w:szCs w:val="20"/>
        </w:rPr>
        <w:t>completed entry level firefighter coursework and may not be permitted to</w:t>
      </w:r>
      <w:r w:rsidR="00802171">
        <w:rPr>
          <w:rFonts w:ascii="Arial" w:hAnsi="Arial" w:cs="Arial"/>
          <w:sz w:val="20"/>
          <w:szCs w:val="20"/>
        </w:rPr>
        <w:t xml:space="preserve"> participate in structural fire</w:t>
      </w:r>
      <w:r w:rsidR="00735D19" w:rsidRPr="00735D19">
        <w:rPr>
          <w:rFonts w:ascii="Arial" w:hAnsi="Arial" w:cs="Arial"/>
          <w:sz w:val="20"/>
          <w:szCs w:val="20"/>
        </w:rPr>
        <w:t>fighting activities which require the individual to enter or be in close proximity to the building, enclos</w:t>
      </w:r>
      <w:r w:rsidR="00735D19">
        <w:rPr>
          <w:rFonts w:ascii="Arial" w:hAnsi="Arial" w:cs="Arial"/>
          <w:sz w:val="20"/>
          <w:szCs w:val="20"/>
        </w:rPr>
        <w:t>ed structure, vehicle or vessel.</w:t>
      </w:r>
    </w:p>
    <w:p w14:paraId="4A50E586" w14:textId="4A56117C" w:rsidR="003F4F7F" w:rsidRDefault="003F4F7F" w:rsidP="00891932">
      <w:pPr>
        <w:pStyle w:val="Heading3"/>
      </w:pPr>
      <w:bookmarkStart w:id="13" w:name="_Toc92092154"/>
      <w:bookmarkStart w:id="14" w:name="PP"/>
      <w:r>
        <w:lastRenderedPageBreak/>
        <w:t>Probationary Period</w:t>
      </w:r>
      <w:bookmarkEnd w:id="13"/>
    </w:p>
    <w:bookmarkEnd w:id="14"/>
    <w:p w14:paraId="1C821AF3" w14:textId="77777777" w:rsidR="003F4F7F" w:rsidRPr="00060D8E" w:rsidRDefault="003F4F7F" w:rsidP="00060D8E">
      <w:pPr>
        <w:rPr>
          <w:rFonts w:ascii="Arial" w:hAnsi="Arial" w:cs="Arial"/>
          <w:sz w:val="20"/>
          <w:szCs w:val="20"/>
        </w:rPr>
      </w:pPr>
    </w:p>
    <w:p w14:paraId="4650AAE1" w14:textId="77777777" w:rsidR="00A64FC6" w:rsidRPr="00060D8E" w:rsidRDefault="00A478F3" w:rsidP="00060D8E">
      <w:pPr>
        <w:rPr>
          <w:rFonts w:ascii="Arial" w:hAnsi="Arial" w:cs="Arial"/>
          <w:sz w:val="20"/>
          <w:szCs w:val="20"/>
        </w:rPr>
      </w:pPr>
      <w:r>
        <w:rPr>
          <w:rFonts w:ascii="Arial" w:hAnsi="Arial" w:cs="Arial"/>
          <w:sz w:val="20"/>
          <w:szCs w:val="20"/>
        </w:rPr>
        <w:t xml:space="preserve">All new recruits of the </w:t>
      </w:r>
      <w:r>
        <w:rPr>
          <w:rFonts w:ascii="Arial" w:hAnsi="Arial" w:cs="Arial"/>
          <w:sz w:val="20"/>
          <w:szCs w:val="20"/>
        </w:rPr>
        <w:fldChar w:fldCharType="begin">
          <w:ffData>
            <w:name w:val="Text4"/>
            <w:enabled/>
            <w:calcOnExit w:val="0"/>
            <w:textInput/>
          </w:ffData>
        </w:fldChar>
      </w:r>
      <w:bookmarkStart w:id="15" w:name="Text4"/>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15"/>
      <w:r w:rsidR="00060D8E" w:rsidRPr="00060D8E">
        <w:rPr>
          <w:rFonts w:ascii="Arial" w:hAnsi="Arial" w:cs="Arial"/>
          <w:sz w:val="20"/>
          <w:szCs w:val="20"/>
        </w:rPr>
        <w:t>Fire Department a</w:t>
      </w:r>
      <w:r>
        <w:rPr>
          <w:rFonts w:ascii="Arial" w:hAnsi="Arial" w:cs="Arial"/>
          <w:sz w:val="20"/>
          <w:szCs w:val="20"/>
        </w:rPr>
        <w:t xml:space="preserve">re subject to a minimum of a </w:t>
      </w:r>
      <w:r>
        <w:rPr>
          <w:rFonts w:ascii="Arial" w:hAnsi="Arial" w:cs="Arial"/>
          <w:sz w:val="20"/>
          <w:szCs w:val="20"/>
        </w:rPr>
        <w:fldChar w:fldCharType="begin">
          <w:ffData>
            <w:name w:val="Text5"/>
            <w:enabled/>
            <w:calcOnExit w:val="0"/>
            <w:textInput/>
          </w:ffData>
        </w:fldChar>
      </w:r>
      <w:bookmarkStart w:id="16" w:name="Text5"/>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16"/>
      <w:r w:rsidR="00060D8E" w:rsidRPr="00060D8E">
        <w:rPr>
          <w:rFonts w:ascii="Arial" w:hAnsi="Arial" w:cs="Arial"/>
          <w:sz w:val="20"/>
          <w:szCs w:val="20"/>
        </w:rPr>
        <w:t xml:space="preserve"> month probationary period.  </w:t>
      </w:r>
      <w:r w:rsidR="00060D8E">
        <w:rPr>
          <w:rFonts w:ascii="Arial" w:hAnsi="Arial" w:cs="Arial"/>
          <w:sz w:val="20"/>
          <w:szCs w:val="20"/>
        </w:rPr>
        <w:t xml:space="preserve">Each probationary member will be required to successfully complete the Entry Level Firefighter courses.  Probationary members are also required to attend in-house trainings.  </w:t>
      </w:r>
    </w:p>
    <w:p w14:paraId="1FB841F9" w14:textId="77777777" w:rsidR="00060D8E" w:rsidRDefault="00060D8E" w:rsidP="00060D8E">
      <w:pPr>
        <w:jc w:val="center"/>
        <w:rPr>
          <w:rFonts w:ascii="Arial" w:hAnsi="Arial" w:cs="Arial"/>
          <w:b/>
          <w:sz w:val="32"/>
          <w:szCs w:val="32"/>
        </w:rPr>
      </w:pPr>
    </w:p>
    <w:p w14:paraId="7AC7A4D3" w14:textId="0C64D812" w:rsidR="003F4F7F" w:rsidRPr="00060D8E" w:rsidRDefault="00060D8E" w:rsidP="00891932">
      <w:pPr>
        <w:pStyle w:val="Heading3"/>
      </w:pPr>
      <w:bookmarkStart w:id="17" w:name="_Toc92092155"/>
      <w:bookmarkStart w:id="18" w:name="OPT"/>
      <w:r>
        <w:t xml:space="preserve">Orientation </w:t>
      </w:r>
      <w:r w:rsidR="000625FE">
        <w:t>and Probationary Training</w:t>
      </w:r>
      <w:bookmarkEnd w:id="17"/>
    </w:p>
    <w:bookmarkEnd w:id="18"/>
    <w:p w14:paraId="580B3BC5" w14:textId="77777777" w:rsidR="00060D8E" w:rsidRDefault="00060D8E" w:rsidP="003F4F7F">
      <w:pPr>
        <w:rPr>
          <w:rFonts w:ascii="Arial" w:hAnsi="Arial" w:cs="Arial"/>
          <w:sz w:val="20"/>
          <w:szCs w:val="20"/>
        </w:rPr>
      </w:pPr>
    </w:p>
    <w:p w14:paraId="4200DDFE" w14:textId="77777777" w:rsidR="003F4F7F" w:rsidRDefault="003F4F7F" w:rsidP="003F4F7F">
      <w:pPr>
        <w:rPr>
          <w:rFonts w:ascii="Arial" w:hAnsi="Arial" w:cs="Arial"/>
          <w:sz w:val="20"/>
          <w:szCs w:val="20"/>
        </w:rPr>
      </w:pPr>
      <w:r w:rsidRPr="008B087F">
        <w:rPr>
          <w:rFonts w:ascii="Arial" w:hAnsi="Arial" w:cs="Arial"/>
          <w:sz w:val="20"/>
          <w:szCs w:val="20"/>
        </w:rPr>
        <w:t xml:space="preserve">All new members shall undergo an orientation program as set forth by the </w:t>
      </w:r>
      <w:r w:rsidR="0066216D">
        <w:rPr>
          <w:rFonts w:ascii="Arial" w:hAnsi="Arial" w:cs="Arial"/>
          <w:sz w:val="20"/>
          <w:szCs w:val="20"/>
        </w:rPr>
        <w:t>T</w:t>
      </w:r>
      <w:r w:rsidR="0066216D" w:rsidRPr="008B087F">
        <w:rPr>
          <w:rFonts w:ascii="Arial" w:hAnsi="Arial" w:cs="Arial"/>
          <w:sz w:val="20"/>
          <w:szCs w:val="20"/>
        </w:rPr>
        <w:t xml:space="preserve">raining </w:t>
      </w:r>
      <w:r w:rsidRPr="008B087F">
        <w:rPr>
          <w:rFonts w:ascii="Arial" w:hAnsi="Arial" w:cs="Arial"/>
          <w:sz w:val="20"/>
          <w:szCs w:val="20"/>
        </w:rPr>
        <w:t xml:space="preserve">Division.  </w:t>
      </w:r>
      <w:r w:rsidR="00A123CE">
        <w:rPr>
          <w:rFonts w:ascii="Arial" w:hAnsi="Arial" w:cs="Arial"/>
          <w:sz w:val="20"/>
          <w:szCs w:val="20"/>
        </w:rPr>
        <w:t>The main inte</w:t>
      </w:r>
      <w:r>
        <w:rPr>
          <w:rFonts w:ascii="Arial" w:hAnsi="Arial" w:cs="Arial"/>
          <w:sz w:val="20"/>
          <w:szCs w:val="20"/>
        </w:rPr>
        <w:t>nt of the probationary period for a new recruit is to learn the oper</w:t>
      </w:r>
      <w:r w:rsidR="00A478F3">
        <w:rPr>
          <w:rFonts w:ascii="Arial" w:hAnsi="Arial" w:cs="Arial"/>
          <w:sz w:val="20"/>
          <w:szCs w:val="20"/>
        </w:rPr>
        <w:t xml:space="preserve">ational procedures of the </w:t>
      </w:r>
      <w:r w:rsidR="00A478F3">
        <w:rPr>
          <w:rFonts w:ascii="Arial" w:hAnsi="Arial" w:cs="Arial"/>
          <w:sz w:val="20"/>
          <w:szCs w:val="20"/>
        </w:rPr>
        <w:fldChar w:fldCharType="begin">
          <w:ffData>
            <w:name w:val="Text6"/>
            <w:enabled/>
            <w:calcOnExit w:val="0"/>
            <w:textInput/>
          </w:ffData>
        </w:fldChar>
      </w:r>
      <w:bookmarkStart w:id="19" w:name="Text6"/>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19"/>
      <w:r>
        <w:rPr>
          <w:rFonts w:ascii="Arial" w:hAnsi="Arial" w:cs="Arial"/>
          <w:sz w:val="20"/>
          <w:szCs w:val="20"/>
        </w:rPr>
        <w:t xml:space="preserve"> Fire Department, as well as the location/operation of the small equipment used </w:t>
      </w:r>
      <w:r w:rsidR="00A478F3">
        <w:rPr>
          <w:rFonts w:ascii="Arial" w:hAnsi="Arial" w:cs="Arial"/>
          <w:sz w:val="20"/>
          <w:szCs w:val="20"/>
        </w:rPr>
        <w:t xml:space="preserve">by the </w:t>
      </w:r>
      <w:r w:rsidR="00A478F3">
        <w:rPr>
          <w:rFonts w:ascii="Arial" w:hAnsi="Arial" w:cs="Arial"/>
          <w:sz w:val="20"/>
          <w:szCs w:val="20"/>
        </w:rPr>
        <w:fldChar w:fldCharType="begin">
          <w:ffData>
            <w:name w:val="Text7"/>
            <w:enabled/>
            <w:calcOnExit w:val="0"/>
            <w:textInput/>
          </w:ffData>
        </w:fldChar>
      </w:r>
      <w:bookmarkStart w:id="20" w:name="Text7"/>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20"/>
      <w:r w:rsidR="00A123CE">
        <w:rPr>
          <w:rFonts w:ascii="Arial" w:hAnsi="Arial" w:cs="Arial"/>
          <w:sz w:val="20"/>
          <w:szCs w:val="20"/>
        </w:rPr>
        <w:t xml:space="preserve"> Fire Department, </w:t>
      </w:r>
      <w:r>
        <w:rPr>
          <w:rFonts w:ascii="Arial" w:hAnsi="Arial" w:cs="Arial"/>
          <w:sz w:val="20"/>
          <w:szCs w:val="20"/>
        </w:rPr>
        <w:t xml:space="preserve">and to gain Entry Level Firefighter </w:t>
      </w:r>
      <w:r w:rsidR="00A478F3">
        <w:rPr>
          <w:rFonts w:ascii="Arial" w:hAnsi="Arial" w:cs="Arial"/>
          <w:sz w:val="20"/>
          <w:szCs w:val="20"/>
        </w:rPr>
        <w:t xml:space="preserve">training provided by </w:t>
      </w:r>
      <w:r w:rsidR="00A478F3">
        <w:rPr>
          <w:rFonts w:ascii="Arial" w:hAnsi="Arial" w:cs="Arial"/>
          <w:sz w:val="20"/>
          <w:szCs w:val="20"/>
        </w:rPr>
        <w:fldChar w:fldCharType="begin">
          <w:ffData>
            <w:name w:val="Text8"/>
            <w:enabled/>
            <w:calcOnExit w:val="0"/>
            <w:textInput/>
          </w:ffData>
        </w:fldChar>
      </w:r>
      <w:bookmarkStart w:id="21" w:name="Text8"/>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21"/>
      <w:r w:rsidR="00A478F3">
        <w:rPr>
          <w:rFonts w:ascii="Arial" w:hAnsi="Arial" w:cs="Arial"/>
          <w:sz w:val="20"/>
          <w:szCs w:val="20"/>
        </w:rPr>
        <w:t xml:space="preserve"> </w:t>
      </w:r>
      <w:r>
        <w:rPr>
          <w:rFonts w:ascii="Arial" w:hAnsi="Arial" w:cs="Arial"/>
          <w:sz w:val="20"/>
          <w:szCs w:val="20"/>
        </w:rPr>
        <w:t xml:space="preserve">within the </w:t>
      </w:r>
      <w:r w:rsidR="00A123CE">
        <w:rPr>
          <w:rFonts w:ascii="Arial" w:hAnsi="Arial" w:cs="Arial"/>
          <w:sz w:val="20"/>
          <w:szCs w:val="20"/>
        </w:rPr>
        <w:t>recruit’s probationary period.</w:t>
      </w:r>
    </w:p>
    <w:p w14:paraId="3651228E" w14:textId="77777777" w:rsidR="00A123CE" w:rsidRDefault="00A123CE" w:rsidP="003F4F7F">
      <w:pPr>
        <w:rPr>
          <w:rFonts w:ascii="Arial" w:hAnsi="Arial" w:cs="Arial"/>
          <w:sz w:val="20"/>
          <w:szCs w:val="20"/>
        </w:rPr>
      </w:pPr>
    </w:p>
    <w:p w14:paraId="61A76DC9" w14:textId="77777777" w:rsidR="003F4F7F" w:rsidRPr="008B087F" w:rsidRDefault="00A123CE" w:rsidP="003F4F7F">
      <w:pPr>
        <w:rPr>
          <w:rFonts w:ascii="Arial" w:hAnsi="Arial" w:cs="Arial"/>
          <w:sz w:val="20"/>
          <w:szCs w:val="20"/>
        </w:rPr>
      </w:pPr>
      <w:r>
        <w:rPr>
          <w:rFonts w:ascii="Arial" w:hAnsi="Arial" w:cs="Arial"/>
          <w:sz w:val="20"/>
          <w:szCs w:val="20"/>
        </w:rPr>
        <w:t xml:space="preserve">The orientation </w:t>
      </w:r>
      <w:r w:rsidR="003F4F7F" w:rsidRPr="008B087F">
        <w:rPr>
          <w:rFonts w:ascii="Arial" w:hAnsi="Arial" w:cs="Arial"/>
          <w:sz w:val="20"/>
          <w:szCs w:val="20"/>
        </w:rPr>
        <w:t>program shall cover the following topics:</w:t>
      </w:r>
    </w:p>
    <w:p w14:paraId="6F2BADCE" w14:textId="77777777" w:rsidR="003F4F7F" w:rsidRPr="008B087F" w:rsidRDefault="003F4F7F" w:rsidP="003F4F7F">
      <w:pPr>
        <w:rPr>
          <w:rFonts w:ascii="Arial" w:hAnsi="Arial" w:cs="Arial"/>
          <w:sz w:val="20"/>
          <w:szCs w:val="20"/>
        </w:rPr>
      </w:pPr>
    </w:p>
    <w:p w14:paraId="79B7A65A" w14:textId="77777777" w:rsidR="000625FE" w:rsidRDefault="000625FE" w:rsidP="003F4F7F">
      <w:pPr>
        <w:rPr>
          <w:rFonts w:ascii="Arial" w:hAnsi="Arial" w:cs="Arial"/>
          <w:sz w:val="20"/>
          <w:szCs w:val="20"/>
        </w:rPr>
      </w:pPr>
      <w:r>
        <w:rPr>
          <w:rFonts w:ascii="Arial" w:hAnsi="Arial" w:cs="Arial"/>
          <w:sz w:val="20"/>
          <w:szCs w:val="20"/>
        </w:rPr>
        <w:t>Accountability</w:t>
      </w:r>
    </w:p>
    <w:p w14:paraId="1575C7E7" w14:textId="77777777" w:rsidR="000625FE" w:rsidRDefault="000625FE" w:rsidP="003F4F7F">
      <w:pPr>
        <w:rPr>
          <w:rFonts w:ascii="Arial" w:hAnsi="Arial" w:cs="Arial"/>
          <w:sz w:val="20"/>
          <w:szCs w:val="20"/>
        </w:rPr>
      </w:pPr>
      <w:r>
        <w:rPr>
          <w:rFonts w:ascii="Arial" w:hAnsi="Arial" w:cs="Arial"/>
          <w:sz w:val="20"/>
          <w:szCs w:val="20"/>
        </w:rPr>
        <w:t>Apparatus</w:t>
      </w:r>
    </w:p>
    <w:p w14:paraId="6282B079" w14:textId="77777777" w:rsidR="000625FE" w:rsidRDefault="000625FE" w:rsidP="003F4F7F">
      <w:pPr>
        <w:rPr>
          <w:rFonts w:ascii="Arial" w:hAnsi="Arial" w:cs="Arial"/>
          <w:sz w:val="20"/>
          <w:szCs w:val="20"/>
        </w:rPr>
      </w:pPr>
      <w:r>
        <w:rPr>
          <w:rFonts w:ascii="Arial" w:hAnsi="Arial" w:cs="Arial"/>
          <w:sz w:val="20"/>
          <w:szCs w:val="20"/>
        </w:rPr>
        <w:t>Auto Accident Operations</w:t>
      </w:r>
    </w:p>
    <w:p w14:paraId="4AB8FDB4" w14:textId="77777777" w:rsidR="000625FE" w:rsidRDefault="0066216D" w:rsidP="003F4F7F">
      <w:pPr>
        <w:rPr>
          <w:rFonts w:ascii="Arial" w:hAnsi="Arial" w:cs="Arial"/>
          <w:sz w:val="20"/>
          <w:szCs w:val="20"/>
        </w:rPr>
      </w:pPr>
      <w:proofErr w:type="spellStart"/>
      <w:r>
        <w:rPr>
          <w:rFonts w:ascii="Arial" w:hAnsi="Arial" w:cs="Arial"/>
          <w:sz w:val="20"/>
          <w:szCs w:val="20"/>
        </w:rPr>
        <w:t>Bloodbourne</w:t>
      </w:r>
      <w:proofErr w:type="spellEnd"/>
      <w:r w:rsidR="000625FE">
        <w:rPr>
          <w:rFonts w:ascii="Arial" w:hAnsi="Arial" w:cs="Arial"/>
          <w:sz w:val="20"/>
          <w:szCs w:val="20"/>
        </w:rPr>
        <w:t xml:space="preserve"> Pathogens</w:t>
      </w:r>
    </w:p>
    <w:p w14:paraId="35E9C3E0" w14:textId="77777777" w:rsidR="000625FE" w:rsidRDefault="000625FE" w:rsidP="003F4F7F">
      <w:pPr>
        <w:rPr>
          <w:rFonts w:ascii="Arial" w:hAnsi="Arial" w:cs="Arial"/>
          <w:sz w:val="20"/>
          <w:szCs w:val="20"/>
        </w:rPr>
      </w:pPr>
      <w:r>
        <w:rPr>
          <w:rFonts w:ascii="Arial" w:hAnsi="Arial" w:cs="Arial"/>
          <w:sz w:val="20"/>
          <w:szCs w:val="20"/>
        </w:rPr>
        <w:t>Chain of Command</w:t>
      </w:r>
    </w:p>
    <w:p w14:paraId="640C27EA" w14:textId="77777777" w:rsidR="000625FE" w:rsidRDefault="000625FE" w:rsidP="003F4F7F">
      <w:pPr>
        <w:rPr>
          <w:rFonts w:ascii="Arial" w:hAnsi="Arial" w:cs="Arial"/>
          <w:sz w:val="20"/>
          <w:szCs w:val="20"/>
        </w:rPr>
      </w:pPr>
      <w:r>
        <w:rPr>
          <w:rFonts w:ascii="Arial" w:hAnsi="Arial" w:cs="Arial"/>
          <w:sz w:val="20"/>
          <w:szCs w:val="20"/>
        </w:rPr>
        <w:t>Communications</w:t>
      </w:r>
    </w:p>
    <w:p w14:paraId="4164170C" w14:textId="77777777" w:rsidR="000625FE" w:rsidRDefault="000625FE" w:rsidP="003F4F7F">
      <w:pPr>
        <w:rPr>
          <w:rFonts w:ascii="Arial" w:hAnsi="Arial" w:cs="Arial"/>
          <w:sz w:val="20"/>
          <w:szCs w:val="20"/>
        </w:rPr>
      </w:pPr>
      <w:r>
        <w:rPr>
          <w:rFonts w:ascii="Arial" w:hAnsi="Arial" w:cs="Arial"/>
          <w:sz w:val="20"/>
          <w:szCs w:val="20"/>
        </w:rPr>
        <w:t>Community Involvement and Events</w:t>
      </w:r>
    </w:p>
    <w:p w14:paraId="37D4F56F" w14:textId="77777777" w:rsidR="000625FE" w:rsidRDefault="000625FE" w:rsidP="003F4F7F">
      <w:pPr>
        <w:rPr>
          <w:rFonts w:ascii="Arial" w:hAnsi="Arial" w:cs="Arial"/>
          <w:sz w:val="20"/>
          <w:szCs w:val="20"/>
        </w:rPr>
      </w:pPr>
      <w:r>
        <w:rPr>
          <w:rFonts w:ascii="Arial" w:hAnsi="Arial" w:cs="Arial"/>
          <w:sz w:val="20"/>
          <w:szCs w:val="20"/>
        </w:rPr>
        <w:t>Driver Training</w:t>
      </w:r>
      <w:r w:rsidRPr="00664539">
        <w:rPr>
          <w:rFonts w:ascii="Arial" w:hAnsi="Arial" w:cs="Arial"/>
          <w:sz w:val="20"/>
          <w:szCs w:val="20"/>
        </w:rPr>
        <w:t xml:space="preserve"> </w:t>
      </w:r>
    </w:p>
    <w:p w14:paraId="7FD88780" w14:textId="77777777" w:rsidR="000625FE" w:rsidRDefault="000625FE" w:rsidP="003F4F7F">
      <w:pPr>
        <w:rPr>
          <w:rFonts w:ascii="Arial" w:hAnsi="Arial" w:cs="Arial"/>
          <w:sz w:val="20"/>
          <w:szCs w:val="20"/>
        </w:rPr>
      </w:pPr>
      <w:r>
        <w:rPr>
          <w:rFonts w:ascii="Arial" w:hAnsi="Arial" w:cs="Arial"/>
          <w:sz w:val="20"/>
          <w:szCs w:val="20"/>
        </w:rPr>
        <w:t>Extrication</w:t>
      </w:r>
    </w:p>
    <w:p w14:paraId="30D33415" w14:textId="77777777" w:rsidR="000625FE" w:rsidRDefault="000625FE" w:rsidP="003F4F7F">
      <w:pPr>
        <w:rPr>
          <w:rFonts w:ascii="Arial" w:hAnsi="Arial" w:cs="Arial"/>
          <w:sz w:val="20"/>
          <w:szCs w:val="20"/>
        </w:rPr>
      </w:pPr>
      <w:r>
        <w:rPr>
          <w:rFonts w:ascii="Arial" w:hAnsi="Arial" w:cs="Arial"/>
          <w:sz w:val="20"/>
          <w:szCs w:val="20"/>
        </w:rPr>
        <w:t>Fire Scene Operations</w:t>
      </w:r>
    </w:p>
    <w:p w14:paraId="3181E9C3" w14:textId="77777777" w:rsidR="000625FE" w:rsidRDefault="000625FE" w:rsidP="003F4F7F">
      <w:pPr>
        <w:rPr>
          <w:rFonts w:ascii="Arial" w:hAnsi="Arial" w:cs="Arial"/>
          <w:sz w:val="20"/>
          <w:szCs w:val="20"/>
        </w:rPr>
      </w:pPr>
      <w:r>
        <w:rPr>
          <w:rFonts w:ascii="Arial" w:hAnsi="Arial" w:cs="Arial"/>
          <w:sz w:val="20"/>
          <w:szCs w:val="20"/>
        </w:rPr>
        <w:t>Firefighter Survival</w:t>
      </w:r>
    </w:p>
    <w:p w14:paraId="5FF1B967" w14:textId="77777777" w:rsidR="000625FE" w:rsidRDefault="000625FE" w:rsidP="003F4F7F">
      <w:pPr>
        <w:rPr>
          <w:rFonts w:ascii="Arial" w:hAnsi="Arial" w:cs="Arial"/>
          <w:sz w:val="20"/>
          <w:szCs w:val="20"/>
        </w:rPr>
      </w:pPr>
      <w:r>
        <w:rPr>
          <w:rFonts w:ascii="Arial" w:hAnsi="Arial" w:cs="Arial"/>
          <w:sz w:val="20"/>
          <w:szCs w:val="20"/>
        </w:rPr>
        <w:t>Geography</w:t>
      </w:r>
    </w:p>
    <w:p w14:paraId="57627CE8" w14:textId="77777777" w:rsidR="000625FE" w:rsidRDefault="000625FE" w:rsidP="003F4F7F">
      <w:pPr>
        <w:rPr>
          <w:rFonts w:ascii="Arial" w:hAnsi="Arial" w:cs="Arial"/>
          <w:sz w:val="20"/>
          <w:szCs w:val="20"/>
        </w:rPr>
      </w:pPr>
      <w:r>
        <w:rPr>
          <w:rFonts w:ascii="Arial" w:hAnsi="Arial" w:cs="Arial"/>
          <w:sz w:val="20"/>
          <w:szCs w:val="20"/>
        </w:rPr>
        <w:t>Hazmat Scene Operations</w:t>
      </w:r>
    </w:p>
    <w:p w14:paraId="785EBDF9" w14:textId="77777777" w:rsidR="000625FE" w:rsidRDefault="000625FE" w:rsidP="003F4F7F">
      <w:pPr>
        <w:rPr>
          <w:rFonts w:ascii="Arial" w:hAnsi="Arial" w:cs="Arial"/>
          <w:sz w:val="20"/>
          <w:szCs w:val="20"/>
        </w:rPr>
      </w:pPr>
      <w:r>
        <w:rPr>
          <w:rFonts w:ascii="Arial" w:hAnsi="Arial" w:cs="Arial"/>
          <w:sz w:val="20"/>
          <w:szCs w:val="20"/>
        </w:rPr>
        <w:t>Helicopter Operations</w:t>
      </w:r>
    </w:p>
    <w:p w14:paraId="65AAF6A9" w14:textId="77777777" w:rsidR="000625FE" w:rsidRDefault="000625FE" w:rsidP="003F4F7F">
      <w:pPr>
        <w:rPr>
          <w:rFonts w:ascii="Arial" w:hAnsi="Arial" w:cs="Arial"/>
          <w:sz w:val="20"/>
          <w:szCs w:val="20"/>
        </w:rPr>
      </w:pPr>
      <w:r>
        <w:rPr>
          <w:rFonts w:ascii="Arial" w:hAnsi="Arial" w:cs="Arial"/>
          <w:sz w:val="20"/>
          <w:szCs w:val="20"/>
        </w:rPr>
        <w:t>Incident Command</w:t>
      </w:r>
    </w:p>
    <w:p w14:paraId="6AC59F50" w14:textId="77777777" w:rsidR="000625FE" w:rsidRDefault="000625FE" w:rsidP="003F4F7F">
      <w:pPr>
        <w:rPr>
          <w:rFonts w:ascii="Arial" w:hAnsi="Arial" w:cs="Arial"/>
          <w:sz w:val="20"/>
          <w:szCs w:val="20"/>
        </w:rPr>
      </w:pPr>
      <w:r>
        <w:rPr>
          <w:rFonts w:ascii="Arial" w:hAnsi="Arial" w:cs="Arial"/>
          <w:sz w:val="20"/>
          <w:szCs w:val="20"/>
        </w:rPr>
        <w:t>Mutual Aid Operations</w:t>
      </w:r>
    </w:p>
    <w:p w14:paraId="3A7DABCF" w14:textId="77777777" w:rsidR="000625FE" w:rsidRDefault="000625FE" w:rsidP="003F4F7F">
      <w:pPr>
        <w:rPr>
          <w:rFonts w:ascii="Arial" w:hAnsi="Arial" w:cs="Arial"/>
          <w:sz w:val="20"/>
          <w:szCs w:val="20"/>
        </w:rPr>
      </w:pPr>
      <w:r>
        <w:rPr>
          <w:rFonts w:ascii="Arial" w:hAnsi="Arial" w:cs="Arial"/>
          <w:sz w:val="20"/>
          <w:szCs w:val="20"/>
        </w:rPr>
        <w:t>Operating Guidelines</w:t>
      </w:r>
    </w:p>
    <w:p w14:paraId="023505D6" w14:textId="77777777" w:rsidR="000625FE" w:rsidRDefault="000625FE" w:rsidP="003F4F7F">
      <w:pPr>
        <w:rPr>
          <w:rFonts w:ascii="Arial" w:hAnsi="Arial" w:cs="Arial"/>
          <w:sz w:val="20"/>
          <w:szCs w:val="20"/>
        </w:rPr>
      </w:pPr>
      <w:r>
        <w:rPr>
          <w:rFonts w:ascii="Arial" w:hAnsi="Arial" w:cs="Arial"/>
          <w:sz w:val="20"/>
          <w:szCs w:val="20"/>
        </w:rPr>
        <w:t>Protective Clothing</w:t>
      </w:r>
    </w:p>
    <w:p w14:paraId="472D89DB" w14:textId="77777777" w:rsidR="000625FE" w:rsidRDefault="000625FE" w:rsidP="003F4F7F">
      <w:pPr>
        <w:rPr>
          <w:rFonts w:ascii="Arial" w:hAnsi="Arial" w:cs="Arial"/>
          <w:sz w:val="20"/>
          <w:szCs w:val="20"/>
        </w:rPr>
      </w:pPr>
      <w:r>
        <w:rPr>
          <w:rFonts w:ascii="Arial" w:hAnsi="Arial" w:cs="Arial"/>
          <w:sz w:val="20"/>
          <w:szCs w:val="20"/>
        </w:rPr>
        <w:t>Rapid Intervention Teams</w:t>
      </w:r>
    </w:p>
    <w:p w14:paraId="390E695C" w14:textId="77777777" w:rsidR="000625FE" w:rsidRDefault="000625FE" w:rsidP="003F4F7F">
      <w:pPr>
        <w:rPr>
          <w:rFonts w:ascii="Arial" w:hAnsi="Arial" w:cs="Arial"/>
          <w:sz w:val="20"/>
          <w:szCs w:val="20"/>
        </w:rPr>
      </w:pPr>
      <w:r>
        <w:rPr>
          <w:rFonts w:ascii="Arial" w:hAnsi="Arial" w:cs="Arial"/>
          <w:sz w:val="20"/>
          <w:szCs w:val="20"/>
        </w:rPr>
        <w:t>Recordkeeping</w:t>
      </w:r>
    </w:p>
    <w:p w14:paraId="78ECADE2" w14:textId="77777777" w:rsidR="000625FE" w:rsidRDefault="000625FE" w:rsidP="003F4F7F">
      <w:pPr>
        <w:rPr>
          <w:rFonts w:ascii="Arial" w:hAnsi="Arial" w:cs="Arial"/>
          <w:sz w:val="20"/>
          <w:szCs w:val="20"/>
        </w:rPr>
      </w:pPr>
      <w:r>
        <w:rPr>
          <w:rFonts w:ascii="Arial" w:hAnsi="Arial" w:cs="Arial"/>
          <w:sz w:val="20"/>
          <w:szCs w:val="20"/>
        </w:rPr>
        <w:t>Rescue Operations</w:t>
      </w:r>
    </w:p>
    <w:p w14:paraId="2AD7B189" w14:textId="77777777" w:rsidR="000625FE" w:rsidRDefault="000625FE" w:rsidP="003F4F7F">
      <w:pPr>
        <w:rPr>
          <w:rFonts w:ascii="Arial" w:hAnsi="Arial" w:cs="Arial"/>
          <w:sz w:val="20"/>
          <w:szCs w:val="20"/>
        </w:rPr>
      </w:pPr>
      <w:r>
        <w:rPr>
          <w:rFonts w:ascii="Arial" w:hAnsi="Arial" w:cs="Arial"/>
          <w:sz w:val="20"/>
          <w:szCs w:val="20"/>
        </w:rPr>
        <w:t>Safety Equipment</w:t>
      </w:r>
    </w:p>
    <w:p w14:paraId="2FC2A71E" w14:textId="77777777" w:rsidR="000625FE" w:rsidRDefault="000625FE" w:rsidP="003F4F7F">
      <w:pPr>
        <w:rPr>
          <w:rFonts w:ascii="Arial" w:hAnsi="Arial" w:cs="Arial"/>
          <w:sz w:val="20"/>
          <w:szCs w:val="20"/>
        </w:rPr>
      </w:pPr>
      <w:r>
        <w:rPr>
          <w:rFonts w:ascii="Arial" w:hAnsi="Arial" w:cs="Arial"/>
          <w:sz w:val="20"/>
          <w:szCs w:val="20"/>
        </w:rPr>
        <w:t>SCBA Fit Test</w:t>
      </w:r>
    </w:p>
    <w:p w14:paraId="5991F546" w14:textId="77777777" w:rsidR="000625FE" w:rsidRDefault="000625FE" w:rsidP="003F4F7F">
      <w:pPr>
        <w:rPr>
          <w:rFonts w:ascii="Arial" w:hAnsi="Arial" w:cs="Arial"/>
          <w:sz w:val="20"/>
          <w:szCs w:val="20"/>
        </w:rPr>
      </w:pPr>
      <w:r>
        <w:rPr>
          <w:rFonts w:ascii="Arial" w:hAnsi="Arial" w:cs="Arial"/>
          <w:sz w:val="20"/>
          <w:szCs w:val="20"/>
        </w:rPr>
        <w:t>Search and Rescue</w:t>
      </w:r>
    </w:p>
    <w:p w14:paraId="4F7B744B" w14:textId="77777777" w:rsidR="000625FE" w:rsidRDefault="000625FE" w:rsidP="003F4F7F">
      <w:pPr>
        <w:rPr>
          <w:rFonts w:ascii="Arial" w:hAnsi="Arial" w:cs="Arial"/>
          <w:sz w:val="20"/>
          <w:szCs w:val="20"/>
        </w:rPr>
      </w:pPr>
      <w:r>
        <w:rPr>
          <w:rFonts w:ascii="Arial" w:hAnsi="Arial" w:cs="Arial"/>
          <w:sz w:val="20"/>
          <w:szCs w:val="20"/>
        </w:rPr>
        <w:t>Self-Contained Breathing Apparatus (SCBA)</w:t>
      </w:r>
    </w:p>
    <w:p w14:paraId="4E29305F" w14:textId="77777777" w:rsidR="000625FE" w:rsidRDefault="000625FE" w:rsidP="003F4F7F">
      <w:pPr>
        <w:rPr>
          <w:rFonts w:ascii="Arial" w:hAnsi="Arial" w:cs="Arial"/>
          <w:sz w:val="20"/>
          <w:szCs w:val="20"/>
        </w:rPr>
      </w:pPr>
      <w:r w:rsidRPr="008B087F">
        <w:rPr>
          <w:rFonts w:ascii="Arial" w:hAnsi="Arial" w:cs="Arial"/>
          <w:sz w:val="20"/>
          <w:szCs w:val="20"/>
        </w:rPr>
        <w:t>Written Policies</w:t>
      </w:r>
    </w:p>
    <w:p w14:paraId="1D317F29" w14:textId="77777777" w:rsidR="003F4F7F" w:rsidRDefault="003F4F7F" w:rsidP="00350946">
      <w:pPr>
        <w:jc w:val="center"/>
        <w:rPr>
          <w:rFonts w:ascii="Arial" w:hAnsi="Arial" w:cs="Arial"/>
          <w:b/>
          <w:sz w:val="32"/>
          <w:szCs w:val="32"/>
        </w:rPr>
      </w:pPr>
    </w:p>
    <w:p w14:paraId="0EE808C9" w14:textId="77777777" w:rsidR="00A87EA8" w:rsidRDefault="00A87EA8" w:rsidP="00A123CE">
      <w:pPr>
        <w:jc w:val="center"/>
        <w:rPr>
          <w:rFonts w:ascii="Arial" w:hAnsi="Arial" w:cs="Arial"/>
          <w:b/>
          <w:sz w:val="32"/>
          <w:szCs w:val="32"/>
        </w:rPr>
      </w:pPr>
    </w:p>
    <w:p w14:paraId="50418211" w14:textId="77777777" w:rsidR="0012135B" w:rsidRDefault="0012135B" w:rsidP="00A123CE">
      <w:pPr>
        <w:jc w:val="center"/>
        <w:rPr>
          <w:rFonts w:ascii="Arial" w:hAnsi="Arial" w:cs="Arial"/>
          <w:b/>
          <w:sz w:val="32"/>
          <w:szCs w:val="32"/>
        </w:rPr>
        <w:sectPr w:rsidR="0012135B" w:rsidSect="003B1871">
          <w:footerReference w:type="default" r:id="rId22"/>
          <w:pgSz w:w="12240" w:h="15840"/>
          <w:pgMar w:top="1440" w:right="1800" w:bottom="1440" w:left="1800" w:header="720" w:footer="720" w:gutter="0"/>
          <w:cols w:space="720"/>
          <w:docGrid w:linePitch="360"/>
        </w:sectPr>
      </w:pPr>
    </w:p>
    <w:p w14:paraId="4EC070C0" w14:textId="7BFFEEA5" w:rsidR="00A123CE" w:rsidRPr="00C85AC9" w:rsidRDefault="00A123CE" w:rsidP="00891932">
      <w:pPr>
        <w:pStyle w:val="Heading3"/>
      </w:pPr>
      <w:bookmarkStart w:id="22" w:name="_Toc92092156"/>
      <w:bookmarkStart w:id="23" w:name="T"/>
      <w:r w:rsidRPr="00C85AC9">
        <w:lastRenderedPageBreak/>
        <w:t>Training</w:t>
      </w:r>
      <w:bookmarkEnd w:id="22"/>
    </w:p>
    <w:bookmarkEnd w:id="23"/>
    <w:p w14:paraId="47B2574E" w14:textId="77777777" w:rsidR="00A123CE" w:rsidRDefault="00A123CE" w:rsidP="00A123CE">
      <w:pPr>
        <w:autoSpaceDE w:val="0"/>
        <w:autoSpaceDN w:val="0"/>
        <w:adjustRightInd w:val="0"/>
        <w:rPr>
          <w:rFonts w:ascii="Arial" w:hAnsi="Arial" w:cs="Arial"/>
          <w:color w:val="000000"/>
          <w:sz w:val="20"/>
          <w:szCs w:val="20"/>
        </w:rPr>
      </w:pPr>
    </w:p>
    <w:p w14:paraId="1FCC3836" w14:textId="77777777" w:rsidR="00A123CE" w:rsidRDefault="00A123CE" w:rsidP="00A123CE">
      <w:pPr>
        <w:autoSpaceDE w:val="0"/>
        <w:autoSpaceDN w:val="0"/>
        <w:adjustRightInd w:val="0"/>
        <w:rPr>
          <w:rFonts w:ascii="Arial" w:hAnsi="Arial" w:cs="Arial"/>
          <w:color w:val="000000"/>
          <w:sz w:val="20"/>
          <w:szCs w:val="20"/>
        </w:rPr>
      </w:pPr>
      <w:r w:rsidRPr="00A376E7">
        <w:rPr>
          <w:rFonts w:ascii="Arial" w:hAnsi="Arial" w:cs="Arial"/>
          <w:color w:val="000000"/>
          <w:sz w:val="20"/>
          <w:szCs w:val="20"/>
        </w:rPr>
        <w:t xml:space="preserve">Training is the single most important element for a safe, professional, and effective fire department. It is imperative that all members are properly trained on all aspects of firefighting to </w:t>
      </w:r>
      <w:r w:rsidRPr="00A376E7">
        <w:rPr>
          <w:rFonts w:ascii="Arial" w:hAnsi="Arial" w:cs="Arial"/>
          <w:sz w:val="20"/>
          <w:szCs w:val="20"/>
        </w:rPr>
        <w:t>help safeguard his/her life, the lives of other firefighters and the lives of those we serve.</w:t>
      </w:r>
    </w:p>
    <w:p w14:paraId="7895202B" w14:textId="77777777" w:rsidR="00A123CE" w:rsidRPr="00A376E7" w:rsidRDefault="00A123CE" w:rsidP="00A123CE">
      <w:pPr>
        <w:autoSpaceDE w:val="0"/>
        <w:autoSpaceDN w:val="0"/>
        <w:adjustRightInd w:val="0"/>
        <w:rPr>
          <w:rFonts w:ascii="Arial" w:hAnsi="Arial" w:cs="Arial"/>
          <w:color w:val="000000"/>
          <w:sz w:val="20"/>
          <w:szCs w:val="20"/>
        </w:rPr>
      </w:pPr>
    </w:p>
    <w:p w14:paraId="0C000670" w14:textId="77777777" w:rsidR="00475EC8" w:rsidRDefault="00475EC8" w:rsidP="00475EC8">
      <w:pPr>
        <w:autoSpaceDE w:val="0"/>
        <w:autoSpaceDN w:val="0"/>
        <w:adjustRightInd w:val="0"/>
        <w:rPr>
          <w:rFonts w:ascii="Arial" w:hAnsi="Arial" w:cs="Arial"/>
          <w:color w:val="000000"/>
          <w:sz w:val="20"/>
          <w:szCs w:val="20"/>
        </w:rPr>
      </w:pPr>
      <w:r>
        <w:rPr>
          <w:rFonts w:ascii="Arial" w:hAnsi="Arial" w:cs="Arial"/>
          <w:color w:val="000000"/>
          <w:sz w:val="20"/>
          <w:szCs w:val="20"/>
        </w:rPr>
        <w:t>Training:</w:t>
      </w:r>
    </w:p>
    <w:p w14:paraId="7803B10E" w14:textId="77777777" w:rsidR="00475EC8" w:rsidRPr="00577E6D" w:rsidRDefault="00475EC8" w:rsidP="00461B52">
      <w:pPr>
        <w:numPr>
          <w:ilvl w:val="0"/>
          <w:numId w:val="88"/>
        </w:numPr>
        <w:autoSpaceDE w:val="0"/>
        <w:autoSpaceDN w:val="0"/>
        <w:adjustRightInd w:val="0"/>
        <w:rPr>
          <w:rFonts w:ascii="Arial" w:hAnsi="Arial" w:cs="Arial"/>
          <w:color w:val="000000"/>
          <w:sz w:val="20"/>
          <w:szCs w:val="20"/>
        </w:rPr>
      </w:pPr>
      <w:r w:rsidRPr="00577E6D">
        <w:rPr>
          <w:rFonts w:ascii="Arial" w:hAnsi="Arial" w:cs="Arial"/>
          <w:color w:val="000000"/>
          <w:sz w:val="20"/>
          <w:szCs w:val="20"/>
        </w:rPr>
        <w:t>Prepares a fire fighter to safely perform his or her duties.</w:t>
      </w:r>
    </w:p>
    <w:p w14:paraId="40AC5308" w14:textId="77777777" w:rsidR="00475EC8" w:rsidRPr="00577E6D" w:rsidRDefault="00475EC8" w:rsidP="00461B52">
      <w:pPr>
        <w:numPr>
          <w:ilvl w:val="0"/>
          <w:numId w:val="88"/>
        </w:numPr>
        <w:autoSpaceDE w:val="0"/>
        <w:autoSpaceDN w:val="0"/>
        <w:adjustRightInd w:val="0"/>
        <w:rPr>
          <w:rFonts w:ascii="Arial" w:hAnsi="Arial" w:cs="Arial"/>
          <w:color w:val="000000"/>
          <w:sz w:val="20"/>
          <w:szCs w:val="20"/>
        </w:rPr>
      </w:pPr>
      <w:r w:rsidRPr="00577E6D">
        <w:rPr>
          <w:rFonts w:ascii="Arial" w:hAnsi="Arial" w:cs="Arial"/>
          <w:color w:val="000000"/>
          <w:sz w:val="20"/>
          <w:szCs w:val="20"/>
        </w:rPr>
        <w:t>Prepares a fire fighter for any change in a procedure or</w:t>
      </w:r>
      <w:r>
        <w:rPr>
          <w:rFonts w:ascii="Arial" w:hAnsi="Arial" w:cs="Arial"/>
          <w:color w:val="000000"/>
          <w:sz w:val="20"/>
          <w:szCs w:val="20"/>
        </w:rPr>
        <w:t xml:space="preserve"> technology or for any new </w:t>
      </w:r>
      <w:r w:rsidRPr="00577E6D">
        <w:rPr>
          <w:rFonts w:ascii="Arial" w:hAnsi="Arial" w:cs="Arial"/>
          <w:color w:val="000000"/>
          <w:sz w:val="20"/>
          <w:szCs w:val="20"/>
        </w:rPr>
        <w:t>hazard identified in his or her work</w:t>
      </w:r>
      <w:r>
        <w:rPr>
          <w:rFonts w:ascii="Arial" w:hAnsi="Arial" w:cs="Arial"/>
          <w:color w:val="000000"/>
          <w:sz w:val="20"/>
          <w:szCs w:val="20"/>
        </w:rPr>
        <w:t xml:space="preserve"> </w:t>
      </w:r>
      <w:r w:rsidRPr="00577E6D">
        <w:rPr>
          <w:rFonts w:ascii="Arial" w:hAnsi="Arial" w:cs="Arial"/>
          <w:color w:val="000000"/>
          <w:sz w:val="20"/>
          <w:szCs w:val="20"/>
        </w:rPr>
        <w:t>environment.</w:t>
      </w:r>
    </w:p>
    <w:p w14:paraId="2DFA37F1" w14:textId="77777777" w:rsidR="00475EC8" w:rsidRPr="00577E6D" w:rsidRDefault="00475EC8" w:rsidP="00461B52">
      <w:pPr>
        <w:numPr>
          <w:ilvl w:val="0"/>
          <w:numId w:val="88"/>
        </w:numPr>
        <w:autoSpaceDE w:val="0"/>
        <w:autoSpaceDN w:val="0"/>
        <w:adjustRightInd w:val="0"/>
        <w:rPr>
          <w:rFonts w:ascii="Arial" w:hAnsi="Arial" w:cs="Arial"/>
          <w:color w:val="000000"/>
          <w:sz w:val="20"/>
          <w:szCs w:val="20"/>
        </w:rPr>
      </w:pPr>
      <w:r w:rsidRPr="00577E6D">
        <w:rPr>
          <w:rFonts w:ascii="Arial" w:hAnsi="Arial" w:cs="Arial"/>
          <w:color w:val="000000"/>
          <w:sz w:val="20"/>
          <w:szCs w:val="20"/>
        </w:rPr>
        <w:t>Prepares a new fire fighter whose duties include emergency</w:t>
      </w:r>
      <w:r>
        <w:rPr>
          <w:rFonts w:ascii="Arial" w:hAnsi="Arial" w:cs="Arial"/>
          <w:color w:val="000000"/>
          <w:sz w:val="20"/>
          <w:szCs w:val="20"/>
        </w:rPr>
        <w:t xml:space="preserve"> </w:t>
      </w:r>
      <w:r w:rsidRPr="00577E6D">
        <w:rPr>
          <w:rFonts w:ascii="Arial" w:hAnsi="Arial" w:cs="Arial"/>
          <w:color w:val="000000"/>
          <w:sz w:val="20"/>
          <w:szCs w:val="20"/>
        </w:rPr>
        <w:t>operations to perform emergenc</w:t>
      </w:r>
      <w:r>
        <w:rPr>
          <w:rFonts w:ascii="Arial" w:hAnsi="Arial" w:cs="Arial"/>
          <w:color w:val="000000"/>
          <w:sz w:val="20"/>
          <w:szCs w:val="20"/>
        </w:rPr>
        <w:t>y operations. The training wi</w:t>
      </w:r>
      <w:r w:rsidRPr="00577E6D">
        <w:rPr>
          <w:rFonts w:ascii="Arial" w:hAnsi="Arial" w:cs="Arial"/>
          <w:color w:val="000000"/>
          <w:sz w:val="20"/>
          <w:szCs w:val="20"/>
        </w:rPr>
        <w:t>ll include training in the incident command</w:t>
      </w:r>
      <w:r>
        <w:rPr>
          <w:rFonts w:ascii="Arial" w:hAnsi="Arial" w:cs="Arial"/>
          <w:color w:val="000000"/>
          <w:sz w:val="20"/>
          <w:szCs w:val="20"/>
        </w:rPr>
        <w:t xml:space="preserve"> system.</w:t>
      </w:r>
    </w:p>
    <w:p w14:paraId="7340F0D0" w14:textId="77777777" w:rsidR="00475EC8" w:rsidRPr="00577E6D" w:rsidRDefault="00475EC8" w:rsidP="00461B52">
      <w:pPr>
        <w:numPr>
          <w:ilvl w:val="0"/>
          <w:numId w:val="88"/>
        </w:numPr>
        <w:autoSpaceDE w:val="0"/>
        <w:autoSpaceDN w:val="0"/>
        <w:adjustRightInd w:val="0"/>
        <w:rPr>
          <w:rFonts w:ascii="Arial" w:hAnsi="Arial" w:cs="Arial"/>
          <w:color w:val="000000"/>
          <w:sz w:val="20"/>
          <w:szCs w:val="20"/>
        </w:rPr>
      </w:pPr>
      <w:r w:rsidRPr="00577E6D">
        <w:rPr>
          <w:rFonts w:ascii="Arial" w:hAnsi="Arial" w:cs="Arial"/>
          <w:color w:val="000000"/>
          <w:sz w:val="20"/>
          <w:szCs w:val="20"/>
        </w:rPr>
        <w:t>Gives a fire fighter whose duties include structural firefi</w:t>
      </w:r>
      <w:r>
        <w:rPr>
          <w:rFonts w:ascii="Arial" w:hAnsi="Arial" w:cs="Arial"/>
          <w:color w:val="000000"/>
          <w:sz w:val="20"/>
          <w:szCs w:val="20"/>
        </w:rPr>
        <w:t xml:space="preserve">ghting training consistent with </w:t>
      </w:r>
      <w:r w:rsidRPr="00577E6D">
        <w:rPr>
          <w:rFonts w:ascii="Arial" w:hAnsi="Arial" w:cs="Arial"/>
          <w:color w:val="000000"/>
          <w:sz w:val="20"/>
          <w:szCs w:val="20"/>
        </w:rPr>
        <w:t>established fire ground operating</w:t>
      </w:r>
      <w:r>
        <w:rPr>
          <w:rFonts w:ascii="Arial" w:hAnsi="Arial" w:cs="Arial"/>
          <w:color w:val="000000"/>
          <w:sz w:val="20"/>
          <w:szCs w:val="20"/>
        </w:rPr>
        <w:t xml:space="preserve"> </w:t>
      </w:r>
      <w:r w:rsidRPr="00577E6D">
        <w:rPr>
          <w:rFonts w:ascii="Arial" w:hAnsi="Arial" w:cs="Arial"/>
          <w:color w:val="000000"/>
          <w:sz w:val="20"/>
          <w:szCs w:val="20"/>
        </w:rPr>
        <w:t>procedures.</w:t>
      </w:r>
      <w:r>
        <w:rPr>
          <w:rFonts w:ascii="Arial" w:hAnsi="Arial" w:cs="Arial"/>
          <w:color w:val="000000"/>
          <w:sz w:val="20"/>
          <w:szCs w:val="20"/>
        </w:rPr>
        <w:t xml:space="preserve"> </w:t>
      </w:r>
    </w:p>
    <w:p w14:paraId="1D635AB8" w14:textId="77777777" w:rsidR="00475EC8" w:rsidRDefault="00475EC8" w:rsidP="00461B52">
      <w:pPr>
        <w:numPr>
          <w:ilvl w:val="0"/>
          <w:numId w:val="88"/>
        </w:numPr>
        <w:autoSpaceDE w:val="0"/>
        <w:autoSpaceDN w:val="0"/>
        <w:adjustRightInd w:val="0"/>
        <w:rPr>
          <w:rFonts w:ascii="Arial" w:hAnsi="Arial" w:cs="Arial"/>
          <w:sz w:val="20"/>
          <w:szCs w:val="20"/>
        </w:rPr>
      </w:pPr>
      <w:r w:rsidRPr="00577E6D">
        <w:rPr>
          <w:rFonts w:ascii="Arial" w:hAnsi="Arial" w:cs="Arial"/>
          <w:sz w:val="20"/>
          <w:szCs w:val="20"/>
        </w:rPr>
        <w:t>Prepares a fire fighter for special hazards to which he or she may be exposed during fires and other emergencies</w:t>
      </w:r>
    </w:p>
    <w:p w14:paraId="079C01C4" w14:textId="77777777" w:rsidR="00475EC8" w:rsidRDefault="00475EC8" w:rsidP="00461B52">
      <w:pPr>
        <w:numPr>
          <w:ilvl w:val="0"/>
          <w:numId w:val="88"/>
        </w:numPr>
        <w:autoSpaceDE w:val="0"/>
        <w:autoSpaceDN w:val="0"/>
        <w:adjustRightInd w:val="0"/>
        <w:rPr>
          <w:rFonts w:ascii="Arial" w:hAnsi="Arial" w:cs="Arial"/>
          <w:sz w:val="20"/>
          <w:szCs w:val="20"/>
        </w:rPr>
      </w:pPr>
      <w:r>
        <w:rPr>
          <w:rFonts w:ascii="Arial" w:hAnsi="Arial" w:cs="Arial"/>
          <w:sz w:val="20"/>
          <w:szCs w:val="20"/>
        </w:rPr>
        <w:t xml:space="preserve">Includes procedures for firefighters engaged in fire ground operations to make his or her safe </w:t>
      </w:r>
      <w:r w:rsidRPr="00A64FC6">
        <w:rPr>
          <w:rFonts w:ascii="Arial" w:hAnsi="Arial" w:cs="Arial"/>
          <w:sz w:val="20"/>
          <w:szCs w:val="20"/>
        </w:rPr>
        <w:t>exit from a dangerous area if equipment fails or fire conditions</w:t>
      </w:r>
      <w:r>
        <w:rPr>
          <w:rFonts w:ascii="Arial" w:hAnsi="Arial" w:cs="Arial"/>
          <w:sz w:val="20"/>
          <w:szCs w:val="20"/>
        </w:rPr>
        <w:t xml:space="preserve"> </w:t>
      </w:r>
      <w:r w:rsidRPr="00A64FC6">
        <w:rPr>
          <w:rFonts w:ascii="Arial" w:hAnsi="Arial" w:cs="Arial"/>
          <w:sz w:val="20"/>
          <w:szCs w:val="20"/>
        </w:rPr>
        <w:t>change suddenl</w:t>
      </w:r>
      <w:r>
        <w:rPr>
          <w:rFonts w:ascii="Arial" w:hAnsi="Arial" w:cs="Arial"/>
          <w:sz w:val="20"/>
          <w:szCs w:val="20"/>
        </w:rPr>
        <w:t>y</w:t>
      </w:r>
    </w:p>
    <w:p w14:paraId="06FC632B" w14:textId="77777777" w:rsidR="00475EC8" w:rsidRDefault="00475EC8" w:rsidP="00475EC8">
      <w:pPr>
        <w:autoSpaceDE w:val="0"/>
        <w:autoSpaceDN w:val="0"/>
        <w:adjustRightInd w:val="0"/>
        <w:rPr>
          <w:rFonts w:ascii="Arial" w:hAnsi="Arial" w:cs="Arial"/>
          <w:color w:val="000000"/>
          <w:sz w:val="20"/>
          <w:szCs w:val="20"/>
        </w:rPr>
      </w:pPr>
    </w:p>
    <w:p w14:paraId="1B752D7C" w14:textId="77777777" w:rsidR="00475EC8" w:rsidRPr="00A64FC6" w:rsidRDefault="00475EC8" w:rsidP="00475EC8">
      <w:pPr>
        <w:autoSpaceDE w:val="0"/>
        <w:autoSpaceDN w:val="0"/>
        <w:adjustRightInd w:val="0"/>
        <w:rPr>
          <w:rFonts w:ascii="Arial" w:hAnsi="Arial" w:cs="Arial"/>
          <w:sz w:val="20"/>
          <w:szCs w:val="20"/>
        </w:rPr>
      </w:pPr>
      <w:r w:rsidRPr="00A64FC6">
        <w:rPr>
          <w:rFonts w:ascii="Arial" w:hAnsi="Arial" w:cs="Arial"/>
          <w:sz w:val="20"/>
          <w:szCs w:val="20"/>
        </w:rPr>
        <w:t>Any training of fire fighters wh</w:t>
      </w:r>
      <w:r w:rsidR="00802171">
        <w:rPr>
          <w:rFonts w:ascii="Arial" w:hAnsi="Arial" w:cs="Arial"/>
          <w:sz w:val="20"/>
          <w:szCs w:val="20"/>
        </w:rPr>
        <w:t>ich includes live fire</w:t>
      </w:r>
      <w:r>
        <w:rPr>
          <w:rFonts w:ascii="Arial" w:hAnsi="Arial" w:cs="Arial"/>
          <w:sz w:val="20"/>
          <w:szCs w:val="20"/>
        </w:rPr>
        <w:t>fighting exercises wi</w:t>
      </w:r>
      <w:r w:rsidRPr="00A64FC6">
        <w:rPr>
          <w:rFonts w:ascii="Arial" w:hAnsi="Arial" w:cs="Arial"/>
          <w:sz w:val="20"/>
          <w:szCs w:val="20"/>
        </w:rPr>
        <w:t>ll be co</w:t>
      </w:r>
      <w:r w:rsidR="00960C1D">
        <w:rPr>
          <w:rFonts w:ascii="Arial" w:hAnsi="Arial" w:cs="Arial"/>
          <w:sz w:val="20"/>
          <w:szCs w:val="20"/>
        </w:rPr>
        <w:t xml:space="preserve">nducted in compliance with </w:t>
      </w:r>
      <w:r w:rsidR="00960C1D" w:rsidRPr="00A64FC6">
        <w:rPr>
          <w:rFonts w:ascii="Arial" w:hAnsi="Arial" w:cs="Arial"/>
          <w:sz w:val="20"/>
          <w:szCs w:val="20"/>
        </w:rPr>
        <w:t xml:space="preserve">NFPA </w:t>
      </w:r>
      <w:r w:rsidR="00960C1D">
        <w:rPr>
          <w:rFonts w:ascii="Arial" w:hAnsi="Arial" w:cs="Arial"/>
          <w:sz w:val="20"/>
          <w:szCs w:val="20"/>
        </w:rPr>
        <w:t>1001- Standard for Fire Fighter Professional Qualifications and NFPA 1403- Standard on Live Fire Training Evolutions.</w:t>
      </w:r>
    </w:p>
    <w:p w14:paraId="795E9EBF" w14:textId="77777777" w:rsidR="00475EC8" w:rsidRDefault="00475EC8" w:rsidP="00475EC8">
      <w:pPr>
        <w:autoSpaceDE w:val="0"/>
        <w:autoSpaceDN w:val="0"/>
        <w:adjustRightInd w:val="0"/>
        <w:rPr>
          <w:rFonts w:ascii="Arial" w:hAnsi="Arial" w:cs="Arial"/>
          <w:sz w:val="20"/>
          <w:szCs w:val="20"/>
        </w:rPr>
      </w:pPr>
    </w:p>
    <w:p w14:paraId="3DFD0823" w14:textId="77777777" w:rsidR="00475EC8" w:rsidRDefault="00475EC8" w:rsidP="00475EC8">
      <w:pPr>
        <w:autoSpaceDE w:val="0"/>
        <w:autoSpaceDN w:val="0"/>
        <w:adjustRightInd w:val="0"/>
        <w:rPr>
          <w:rFonts w:ascii="Arial" w:hAnsi="Arial" w:cs="Arial"/>
          <w:sz w:val="20"/>
          <w:szCs w:val="20"/>
        </w:rPr>
      </w:pPr>
      <w:r w:rsidRPr="00A64FC6">
        <w:rPr>
          <w:rFonts w:ascii="Arial" w:hAnsi="Arial" w:cs="Arial"/>
          <w:sz w:val="20"/>
          <w:szCs w:val="20"/>
        </w:rPr>
        <w:t>No new fire fighter may be permitt</w:t>
      </w:r>
      <w:r>
        <w:rPr>
          <w:rFonts w:ascii="Arial" w:hAnsi="Arial" w:cs="Arial"/>
          <w:sz w:val="20"/>
          <w:szCs w:val="20"/>
        </w:rPr>
        <w:t xml:space="preserve">ed to participate in structural </w:t>
      </w:r>
      <w:r w:rsidR="00802171">
        <w:rPr>
          <w:rFonts w:ascii="Arial" w:hAnsi="Arial" w:cs="Arial"/>
          <w:sz w:val="20"/>
          <w:szCs w:val="20"/>
        </w:rPr>
        <w:t>fire</w:t>
      </w:r>
      <w:r w:rsidRPr="00A64FC6">
        <w:rPr>
          <w:rFonts w:ascii="Arial" w:hAnsi="Arial" w:cs="Arial"/>
          <w:sz w:val="20"/>
          <w:szCs w:val="20"/>
        </w:rPr>
        <w:t xml:space="preserve">fighting activities </w:t>
      </w:r>
      <w:r>
        <w:rPr>
          <w:rFonts w:ascii="Arial" w:hAnsi="Arial" w:cs="Arial"/>
          <w:sz w:val="20"/>
          <w:szCs w:val="20"/>
        </w:rPr>
        <w:t xml:space="preserve">or trainings </w:t>
      </w:r>
      <w:r w:rsidRPr="00A64FC6">
        <w:rPr>
          <w:rFonts w:ascii="Arial" w:hAnsi="Arial" w:cs="Arial"/>
          <w:sz w:val="20"/>
          <w:szCs w:val="20"/>
        </w:rPr>
        <w:t xml:space="preserve">which </w:t>
      </w:r>
      <w:r>
        <w:rPr>
          <w:rFonts w:ascii="Arial" w:hAnsi="Arial" w:cs="Arial"/>
          <w:sz w:val="20"/>
          <w:szCs w:val="20"/>
        </w:rPr>
        <w:t xml:space="preserve">require the individual to enter </w:t>
      </w:r>
      <w:r w:rsidRPr="00A64FC6">
        <w:rPr>
          <w:rFonts w:ascii="Arial" w:hAnsi="Arial" w:cs="Arial"/>
          <w:sz w:val="20"/>
          <w:szCs w:val="20"/>
        </w:rPr>
        <w:t>or be in close proximity to the building, enclosed str</w:t>
      </w:r>
      <w:r>
        <w:rPr>
          <w:rFonts w:ascii="Arial" w:hAnsi="Arial" w:cs="Arial"/>
          <w:sz w:val="20"/>
          <w:szCs w:val="20"/>
        </w:rPr>
        <w:t xml:space="preserve">ucture, </w:t>
      </w:r>
      <w:r w:rsidRPr="00A64FC6">
        <w:rPr>
          <w:rFonts w:ascii="Arial" w:hAnsi="Arial" w:cs="Arial"/>
          <w:sz w:val="20"/>
          <w:szCs w:val="20"/>
        </w:rPr>
        <w:t>vehicle or vessel until t</w:t>
      </w:r>
      <w:r>
        <w:rPr>
          <w:rFonts w:ascii="Arial" w:hAnsi="Arial" w:cs="Arial"/>
          <w:sz w:val="20"/>
          <w:szCs w:val="20"/>
        </w:rPr>
        <w:t>hat individual has completed required</w:t>
      </w:r>
      <w:r w:rsidRPr="00A64FC6">
        <w:rPr>
          <w:rFonts w:ascii="Arial" w:hAnsi="Arial" w:cs="Arial"/>
          <w:sz w:val="20"/>
          <w:szCs w:val="20"/>
        </w:rPr>
        <w:t xml:space="preserve"> training</w:t>
      </w:r>
      <w:r>
        <w:rPr>
          <w:rFonts w:ascii="Arial" w:hAnsi="Arial" w:cs="Arial"/>
          <w:sz w:val="20"/>
          <w:szCs w:val="20"/>
        </w:rPr>
        <w:t>.</w:t>
      </w:r>
    </w:p>
    <w:p w14:paraId="2F2DFF35" w14:textId="77777777" w:rsidR="00475EC8" w:rsidRPr="00A64FC6" w:rsidRDefault="00475EC8" w:rsidP="00475EC8">
      <w:pPr>
        <w:autoSpaceDE w:val="0"/>
        <w:autoSpaceDN w:val="0"/>
        <w:adjustRightInd w:val="0"/>
        <w:rPr>
          <w:rFonts w:ascii="Arial" w:hAnsi="Arial" w:cs="Arial"/>
          <w:sz w:val="20"/>
          <w:szCs w:val="20"/>
        </w:rPr>
      </w:pPr>
    </w:p>
    <w:p w14:paraId="12A45B97" w14:textId="77777777" w:rsidR="00A123CE" w:rsidRDefault="00A123CE" w:rsidP="00A123CE">
      <w:pPr>
        <w:autoSpaceDE w:val="0"/>
        <w:autoSpaceDN w:val="0"/>
        <w:adjustRightInd w:val="0"/>
        <w:spacing w:after="20"/>
        <w:rPr>
          <w:rFonts w:ascii="Arial" w:hAnsi="Arial" w:cs="Arial"/>
          <w:color w:val="000000"/>
          <w:sz w:val="20"/>
          <w:szCs w:val="20"/>
        </w:rPr>
      </w:pPr>
      <w:r w:rsidRPr="00A376E7">
        <w:rPr>
          <w:rFonts w:ascii="Arial" w:hAnsi="Arial" w:cs="Arial"/>
          <w:color w:val="000000"/>
          <w:sz w:val="20"/>
          <w:szCs w:val="20"/>
        </w:rPr>
        <w:t xml:space="preserve">To maintain active status as a firefighter with </w:t>
      </w:r>
      <w:r w:rsidR="00A478F3">
        <w:rPr>
          <w:rFonts w:ascii="Arial" w:hAnsi="Arial" w:cs="Arial"/>
          <w:color w:val="000000"/>
          <w:sz w:val="20"/>
          <w:szCs w:val="20"/>
        </w:rPr>
        <w:t xml:space="preserve">the </w:t>
      </w:r>
      <w:r w:rsidR="00A478F3">
        <w:rPr>
          <w:rFonts w:ascii="Arial" w:hAnsi="Arial" w:cs="Arial"/>
          <w:color w:val="000000"/>
          <w:sz w:val="20"/>
          <w:szCs w:val="20"/>
        </w:rPr>
        <w:fldChar w:fldCharType="begin">
          <w:ffData>
            <w:name w:val="Text9"/>
            <w:enabled/>
            <w:calcOnExit w:val="0"/>
            <w:textInput/>
          </w:ffData>
        </w:fldChar>
      </w:r>
      <w:bookmarkStart w:id="24" w:name="Text9"/>
      <w:r w:rsidR="00A478F3">
        <w:rPr>
          <w:rFonts w:ascii="Arial" w:hAnsi="Arial" w:cs="Arial"/>
          <w:color w:val="000000"/>
          <w:sz w:val="20"/>
          <w:szCs w:val="20"/>
        </w:rPr>
        <w:instrText xml:space="preserve"> FORMTEXT </w:instrText>
      </w:r>
      <w:r w:rsidR="00A478F3">
        <w:rPr>
          <w:rFonts w:ascii="Arial" w:hAnsi="Arial" w:cs="Arial"/>
          <w:color w:val="000000"/>
          <w:sz w:val="20"/>
          <w:szCs w:val="20"/>
        </w:rPr>
      </w:r>
      <w:r w:rsidR="00A478F3">
        <w:rPr>
          <w:rFonts w:ascii="Arial" w:hAnsi="Arial" w:cs="Arial"/>
          <w:color w:val="000000"/>
          <w:sz w:val="20"/>
          <w:szCs w:val="20"/>
        </w:rPr>
        <w:fldChar w:fldCharType="separate"/>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color w:val="000000"/>
          <w:sz w:val="20"/>
          <w:szCs w:val="20"/>
        </w:rPr>
        <w:fldChar w:fldCharType="end"/>
      </w:r>
      <w:bookmarkEnd w:id="24"/>
      <w:r>
        <w:rPr>
          <w:rFonts w:ascii="Arial" w:hAnsi="Arial" w:cs="Arial"/>
          <w:color w:val="000000"/>
          <w:sz w:val="20"/>
          <w:szCs w:val="20"/>
        </w:rPr>
        <w:t xml:space="preserve"> Fire Department</w:t>
      </w:r>
      <w:r w:rsidRPr="00A376E7">
        <w:rPr>
          <w:rFonts w:ascii="Arial" w:hAnsi="Arial" w:cs="Arial"/>
          <w:color w:val="000000"/>
          <w:sz w:val="20"/>
          <w:szCs w:val="20"/>
        </w:rPr>
        <w:t xml:space="preserve">, all members must attend at least </w:t>
      </w:r>
      <w:r w:rsidR="00A478F3">
        <w:rPr>
          <w:rFonts w:ascii="Arial" w:hAnsi="Arial" w:cs="Arial"/>
          <w:color w:val="000000"/>
          <w:sz w:val="20"/>
          <w:szCs w:val="20"/>
        </w:rPr>
        <w:fldChar w:fldCharType="begin">
          <w:ffData>
            <w:name w:val="Text10"/>
            <w:enabled/>
            <w:calcOnExit w:val="0"/>
            <w:textInput/>
          </w:ffData>
        </w:fldChar>
      </w:r>
      <w:bookmarkStart w:id="25" w:name="Text10"/>
      <w:r w:rsidR="00A478F3">
        <w:rPr>
          <w:rFonts w:ascii="Arial" w:hAnsi="Arial" w:cs="Arial"/>
          <w:color w:val="000000"/>
          <w:sz w:val="20"/>
          <w:szCs w:val="20"/>
        </w:rPr>
        <w:instrText xml:space="preserve"> FORMTEXT </w:instrText>
      </w:r>
      <w:r w:rsidR="00A478F3">
        <w:rPr>
          <w:rFonts w:ascii="Arial" w:hAnsi="Arial" w:cs="Arial"/>
          <w:color w:val="000000"/>
          <w:sz w:val="20"/>
          <w:szCs w:val="20"/>
        </w:rPr>
      </w:r>
      <w:r w:rsidR="00A478F3">
        <w:rPr>
          <w:rFonts w:ascii="Arial" w:hAnsi="Arial" w:cs="Arial"/>
          <w:color w:val="000000"/>
          <w:sz w:val="20"/>
          <w:szCs w:val="20"/>
        </w:rPr>
        <w:fldChar w:fldCharType="separate"/>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color w:val="000000"/>
          <w:sz w:val="20"/>
          <w:szCs w:val="20"/>
        </w:rPr>
        <w:fldChar w:fldCharType="end"/>
      </w:r>
      <w:bookmarkEnd w:id="25"/>
      <w:r w:rsidRPr="00A376E7">
        <w:rPr>
          <w:rFonts w:ascii="Arial" w:hAnsi="Arial" w:cs="Arial"/>
          <w:color w:val="000000"/>
          <w:sz w:val="20"/>
          <w:szCs w:val="20"/>
        </w:rPr>
        <w:t xml:space="preserve"> training session</w:t>
      </w:r>
      <w:r>
        <w:rPr>
          <w:rFonts w:ascii="Arial" w:hAnsi="Arial" w:cs="Arial"/>
          <w:color w:val="000000"/>
          <w:sz w:val="20"/>
          <w:szCs w:val="20"/>
        </w:rPr>
        <w:t>(s)</w:t>
      </w:r>
      <w:r w:rsidRPr="00A376E7">
        <w:rPr>
          <w:rFonts w:ascii="Arial" w:hAnsi="Arial" w:cs="Arial"/>
          <w:color w:val="000000"/>
          <w:sz w:val="20"/>
          <w:szCs w:val="20"/>
        </w:rPr>
        <w:t xml:space="preserve"> per month. Failure to do so may result in the member being placed on probation, at which time active status may only be regained after approval of the Chief or the Training Officer. If after </w:t>
      </w:r>
      <w:r w:rsidR="00A478F3">
        <w:rPr>
          <w:rFonts w:ascii="Arial" w:hAnsi="Arial" w:cs="Arial"/>
          <w:color w:val="000000"/>
          <w:sz w:val="20"/>
          <w:szCs w:val="20"/>
        </w:rPr>
        <w:fldChar w:fldCharType="begin">
          <w:ffData>
            <w:name w:val="Text11"/>
            <w:enabled/>
            <w:calcOnExit w:val="0"/>
            <w:textInput/>
          </w:ffData>
        </w:fldChar>
      </w:r>
      <w:bookmarkStart w:id="26" w:name="Text11"/>
      <w:r w:rsidR="00A478F3">
        <w:rPr>
          <w:rFonts w:ascii="Arial" w:hAnsi="Arial" w:cs="Arial"/>
          <w:color w:val="000000"/>
          <w:sz w:val="20"/>
          <w:szCs w:val="20"/>
        </w:rPr>
        <w:instrText xml:space="preserve"> FORMTEXT </w:instrText>
      </w:r>
      <w:r w:rsidR="00A478F3">
        <w:rPr>
          <w:rFonts w:ascii="Arial" w:hAnsi="Arial" w:cs="Arial"/>
          <w:color w:val="000000"/>
          <w:sz w:val="20"/>
          <w:szCs w:val="20"/>
        </w:rPr>
      </w:r>
      <w:r w:rsidR="00A478F3">
        <w:rPr>
          <w:rFonts w:ascii="Arial" w:hAnsi="Arial" w:cs="Arial"/>
          <w:color w:val="000000"/>
          <w:sz w:val="20"/>
          <w:szCs w:val="20"/>
        </w:rPr>
        <w:fldChar w:fldCharType="separate"/>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noProof/>
          <w:color w:val="000000"/>
          <w:sz w:val="20"/>
          <w:szCs w:val="20"/>
        </w:rPr>
        <w:t> </w:t>
      </w:r>
      <w:r w:rsidR="00A478F3">
        <w:rPr>
          <w:rFonts w:ascii="Arial" w:hAnsi="Arial" w:cs="Arial"/>
          <w:color w:val="000000"/>
          <w:sz w:val="20"/>
          <w:szCs w:val="20"/>
        </w:rPr>
        <w:fldChar w:fldCharType="end"/>
      </w:r>
      <w:bookmarkEnd w:id="26"/>
      <w:r w:rsidRPr="00A376E7">
        <w:rPr>
          <w:rFonts w:ascii="Arial" w:hAnsi="Arial" w:cs="Arial"/>
          <w:color w:val="000000"/>
          <w:sz w:val="20"/>
          <w:szCs w:val="20"/>
        </w:rPr>
        <w:t xml:space="preserve"> months of probationary status a member does not satisfactorily meet training requirements, the member’s status with the department should be terminated.</w:t>
      </w:r>
    </w:p>
    <w:p w14:paraId="465A6056" w14:textId="77777777" w:rsidR="00A123CE" w:rsidRPr="00A376E7" w:rsidRDefault="00A123CE" w:rsidP="00A123CE">
      <w:pPr>
        <w:autoSpaceDE w:val="0"/>
        <w:autoSpaceDN w:val="0"/>
        <w:adjustRightInd w:val="0"/>
        <w:spacing w:after="20"/>
        <w:rPr>
          <w:rFonts w:ascii="Arial" w:hAnsi="Arial" w:cs="Arial"/>
          <w:color w:val="000000"/>
          <w:sz w:val="20"/>
          <w:szCs w:val="20"/>
        </w:rPr>
      </w:pPr>
      <w:r w:rsidRPr="00A376E7">
        <w:rPr>
          <w:rFonts w:ascii="Arial" w:hAnsi="Arial" w:cs="Arial"/>
          <w:color w:val="000000"/>
          <w:sz w:val="20"/>
          <w:szCs w:val="20"/>
        </w:rPr>
        <w:t xml:space="preserve"> </w:t>
      </w:r>
    </w:p>
    <w:p w14:paraId="142E8ABA" w14:textId="77777777" w:rsidR="00A123CE" w:rsidRPr="00A376E7" w:rsidRDefault="00A123CE" w:rsidP="00A123CE">
      <w:pPr>
        <w:autoSpaceDE w:val="0"/>
        <w:autoSpaceDN w:val="0"/>
        <w:adjustRightInd w:val="0"/>
        <w:spacing w:after="20"/>
        <w:rPr>
          <w:rFonts w:ascii="Arial" w:hAnsi="Arial" w:cs="Arial"/>
          <w:color w:val="000000"/>
          <w:sz w:val="20"/>
          <w:szCs w:val="20"/>
        </w:rPr>
      </w:pPr>
      <w:r w:rsidRPr="00A376E7">
        <w:rPr>
          <w:rFonts w:ascii="Arial" w:hAnsi="Arial" w:cs="Arial"/>
          <w:color w:val="000000"/>
          <w:sz w:val="20"/>
          <w:szCs w:val="20"/>
        </w:rPr>
        <w:t xml:space="preserve">A member whose active status is in jeopardy due to failing to meet training requirements will receive a verbal and written warning from the Chief or Training Officer. </w:t>
      </w:r>
    </w:p>
    <w:p w14:paraId="588CBFFC" w14:textId="77777777" w:rsidR="00A123CE" w:rsidRDefault="00A123CE" w:rsidP="00A123CE">
      <w:pPr>
        <w:autoSpaceDE w:val="0"/>
        <w:autoSpaceDN w:val="0"/>
        <w:adjustRightInd w:val="0"/>
        <w:spacing w:after="20"/>
        <w:rPr>
          <w:rFonts w:ascii="Arial" w:hAnsi="Arial" w:cs="Arial"/>
          <w:color w:val="000000"/>
          <w:sz w:val="20"/>
          <w:szCs w:val="20"/>
        </w:rPr>
      </w:pPr>
    </w:p>
    <w:p w14:paraId="2AAE0C27" w14:textId="77777777" w:rsidR="00A123CE" w:rsidRPr="00A376E7" w:rsidRDefault="00A123CE" w:rsidP="00A123CE">
      <w:pPr>
        <w:autoSpaceDE w:val="0"/>
        <w:autoSpaceDN w:val="0"/>
        <w:adjustRightInd w:val="0"/>
        <w:spacing w:after="20"/>
        <w:rPr>
          <w:rFonts w:ascii="Arial" w:hAnsi="Arial" w:cs="Arial"/>
          <w:color w:val="000000"/>
          <w:sz w:val="20"/>
          <w:szCs w:val="20"/>
        </w:rPr>
      </w:pPr>
      <w:r w:rsidRPr="00A376E7">
        <w:rPr>
          <w:rFonts w:ascii="Arial" w:hAnsi="Arial" w:cs="Arial"/>
          <w:color w:val="000000"/>
          <w:sz w:val="20"/>
          <w:szCs w:val="20"/>
        </w:rPr>
        <w:t xml:space="preserve">A member whose status is changed from active to probationary status will receive a written notification from the Chief or Training Officer. At this time a meeting will be scheduled with that member and the Chief or his/her designee, to discuss requirements and </w:t>
      </w:r>
      <w:r w:rsidR="0066216D">
        <w:rPr>
          <w:rFonts w:ascii="Arial" w:hAnsi="Arial" w:cs="Arial"/>
          <w:color w:val="000000"/>
          <w:sz w:val="20"/>
          <w:szCs w:val="20"/>
        </w:rPr>
        <w:t>actions needed</w:t>
      </w:r>
      <w:r w:rsidR="0066216D" w:rsidRPr="00A376E7">
        <w:rPr>
          <w:rFonts w:ascii="Arial" w:hAnsi="Arial" w:cs="Arial"/>
          <w:color w:val="000000"/>
          <w:sz w:val="20"/>
          <w:szCs w:val="20"/>
        </w:rPr>
        <w:t xml:space="preserve"> </w:t>
      </w:r>
      <w:r w:rsidRPr="00A376E7">
        <w:rPr>
          <w:rFonts w:ascii="Arial" w:hAnsi="Arial" w:cs="Arial"/>
          <w:color w:val="000000"/>
          <w:sz w:val="20"/>
          <w:szCs w:val="20"/>
        </w:rPr>
        <w:t xml:space="preserve">to regain active status. </w:t>
      </w:r>
    </w:p>
    <w:p w14:paraId="7214F354" w14:textId="77777777" w:rsidR="00A123CE" w:rsidRDefault="00A123CE" w:rsidP="00A123CE">
      <w:pPr>
        <w:autoSpaceDE w:val="0"/>
        <w:autoSpaceDN w:val="0"/>
        <w:adjustRightInd w:val="0"/>
        <w:rPr>
          <w:rFonts w:ascii="Arial" w:hAnsi="Arial" w:cs="Arial"/>
          <w:b/>
          <w:bCs/>
          <w:color w:val="000000"/>
          <w:sz w:val="20"/>
          <w:szCs w:val="20"/>
        </w:rPr>
      </w:pPr>
    </w:p>
    <w:p w14:paraId="28C7E271" w14:textId="77777777" w:rsidR="00A123CE" w:rsidRPr="00446547" w:rsidRDefault="00A123CE" w:rsidP="00A123CE">
      <w:pPr>
        <w:autoSpaceDE w:val="0"/>
        <w:autoSpaceDN w:val="0"/>
        <w:adjustRightInd w:val="0"/>
        <w:rPr>
          <w:rFonts w:ascii="Arial" w:hAnsi="Arial" w:cs="Arial"/>
          <w:color w:val="000000"/>
          <w:sz w:val="20"/>
          <w:szCs w:val="20"/>
        </w:rPr>
      </w:pPr>
      <w:r w:rsidRPr="00A376E7">
        <w:rPr>
          <w:rFonts w:ascii="Arial" w:hAnsi="Arial" w:cs="Arial"/>
          <w:color w:val="000000"/>
          <w:sz w:val="20"/>
          <w:szCs w:val="20"/>
        </w:rPr>
        <w:t xml:space="preserve">Exceptions and petitions for minimum training requirements may be made to the Chief. </w:t>
      </w:r>
      <w:r w:rsidR="009C4422">
        <w:rPr>
          <w:rFonts w:ascii="Arial" w:hAnsi="Arial" w:cs="Arial"/>
          <w:color w:val="000000"/>
          <w:sz w:val="20"/>
          <w:szCs w:val="20"/>
        </w:rPr>
        <w:t xml:space="preserve">Under special circumstances the Chief may alter </w:t>
      </w:r>
      <w:r w:rsidR="009C4422" w:rsidRPr="009C4422">
        <w:rPr>
          <w:rFonts w:ascii="Arial" w:hAnsi="Arial" w:cs="Arial"/>
          <w:color w:val="000000"/>
          <w:sz w:val="20"/>
          <w:szCs w:val="20"/>
        </w:rPr>
        <w:t xml:space="preserve">department minimum training requirements.  Training must meet the minimum requirements set forth by </w:t>
      </w:r>
      <w:r w:rsidR="009C4422" w:rsidRPr="00446547">
        <w:rPr>
          <w:rFonts w:ascii="Arial" w:hAnsi="Arial" w:cs="Arial"/>
          <w:color w:val="000000"/>
          <w:sz w:val="20"/>
          <w:szCs w:val="20"/>
        </w:rPr>
        <w:t xml:space="preserve">the </w:t>
      </w:r>
      <w:r w:rsidR="00446547" w:rsidRPr="00446547">
        <w:rPr>
          <w:rFonts w:ascii="Arial" w:hAnsi="Arial" w:cs="Arial"/>
          <w:color w:val="000000"/>
          <w:sz w:val="20"/>
          <w:szCs w:val="20"/>
        </w:rPr>
        <w:t>Wisconsin Fire Department Safety and Health Standards</w:t>
      </w:r>
      <w:r w:rsidR="00960C1D">
        <w:rPr>
          <w:rFonts w:ascii="Arial" w:hAnsi="Arial" w:cs="Arial"/>
          <w:color w:val="000000"/>
          <w:sz w:val="20"/>
          <w:szCs w:val="20"/>
        </w:rPr>
        <w:t xml:space="preserve"> (</w:t>
      </w:r>
      <w:r w:rsidR="0066216D">
        <w:rPr>
          <w:rFonts w:ascii="Arial" w:hAnsi="Arial" w:cs="Arial"/>
          <w:color w:val="000000"/>
          <w:sz w:val="20"/>
          <w:szCs w:val="20"/>
        </w:rPr>
        <w:t xml:space="preserve">Wis. Stats. Chapter </w:t>
      </w:r>
      <w:r w:rsidR="00960C1D">
        <w:rPr>
          <w:rFonts w:ascii="Arial" w:hAnsi="Arial" w:cs="Arial"/>
          <w:color w:val="000000"/>
          <w:sz w:val="20"/>
          <w:szCs w:val="20"/>
        </w:rPr>
        <w:t>SPS 330</w:t>
      </w:r>
      <w:r w:rsidR="00446547" w:rsidRPr="00446547">
        <w:rPr>
          <w:rFonts w:ascii="Arial" w:hAnsi="Arial" w:cs="Arial"/>
          <w:color w:val="000000"/>
          <w:sz w:val="20"/>
          <w:szCs w:val="20"/>
        </w:rPr>
        <w:t>.</w:t>
      </w:r>
      <w:r w:rsidR="00960C1D">
        <w:rPr>
          <w:rFonts w:ascii="Arial" w:hAnsi="Arial" w:cs="Arial"/>
          <w:color w:val="000000"/>
          <w:sz w:val="20"/>
          <w:szCs w:val="20"/>
        </w:rPr>
        <w:t>)</w:t>
      </w:r>
    </w:p>
    <w:p w14:paraId="1746C585" w14:textId="77777777" w:rsidR="00E87D4A" w:rsidRDefault="00E87D4A" w:rsidP="00A123CE">
      <w:pPr>
        <w:autoSpaceDE w:val="0"/>
        <w:autoSpaceDN w:val="0"/>
        <w:adjustRightInd w:val="0"/>
        <w:rPr>
          <w:rFonts w:ascii="Arial" w:hAnsi="Arial" w:cs="Arial"/>
          <w:color w:val="000000"/>
          <w:sz w:val="20"/>
          <w:szCs w:val="20"/>
        </w:rPr>
      </w:pPr>
    </w:p>
    <w:p w14:paraId="11144933" w14:textId="77777777" w:rsidR="00A87EA8" w:rsidRDefault="00A87EA8" w:rsidP="00A123CE">
      <w:pPr>
        <w:jc w:val="center"/>
        <w:rPr>
          <w:rFonts w:ascii="Arial" w:hAnsi="Arial" w:cs="Arial"/>
          <w:b/>
          <w:sz w:val="32"/>
          <w:szCs w:val="32"/>
        </w:rPr>
      </w:pPr>
    </w:p>
    <w:p w14:paraId="2FF23FC8" w14:textId="77777777" w:rsidR="0012135B" w:rsidRDefault="0012135B" w:rsidP="00A123CE">
      <w:pPr>
        <w:jc w:val="center"/>
        <w:rPr>
          <w:rFonts w:ascii="Arial" w:hAnsi="Arial" w:cs="Arial"/>
          <w:b/>
          <w:sz w:val="32"/>
          <w:szCs w:val="32"/>
        </w:rPr>
        <w:sectPr w:rsidR="0012135B" w:rsidSect="003B1871">
          <w:footerReference w:type="default" r:id="rId23"/>
          <w:pgSz w:w="12240" w:h="15840"/>
          <w:pgMar w:top="1440" w:right="1800" w:bottom="1440" w:left="1800" w:header="720" w:footer="720" w:gutter="0"/>
          <w:cols w:space="720"/>
          <w:docGrid w:linePitch="360"/>
        </w:sectPr>
      </w:pPr>
    </w:p>
    <w:p w14:paraId="22C633F7" w14:textId="5D39249E" w:rsidR="00A123CE" w:rsidRDefault="00A123CE" w:rsidP="00891932">
      <w:pPr>
        <w:pStyle w:val="Heading3"/>
      </w:pPr>
      <w:bookmarkStart w:id="27" w:name="_Toc92092157"/>
      <w:bookmarkStart w:id="28" w:name="DR"/>
      <w:r>
        <w:lastRenderedPageBreak/>
        <w:t>Driving Requirements</w:t>
      </w:r>
      <w:bookmarkEnd w:id="27"/>
    </w:p>
    <w:bookmarkEnd w:id="28"/>
    <w:p w14:paraId="28C45C41" w14:textId="77777777" w:rsidR="00A123CE" w:rsidRDefault="00A123CE" w:rsidP="00A123CE">
      <w:pPr>
        <w:rPr>
          <w:rFonts w:ascii="Arial" w:hAnsi="Arial" w:cs="Arial"/>
          <w:sz w:val="20"/>
          <w:szCs w:val="20"/>
        </w:rPr>
      </w:pPr>
    </w:p>
    <w:p w14:paraId="1013F512" w14:textId="77777777" w:rsidR="00A123CE" w:rsidRPr="0059223D" w:rsidRDefault="00A123CE" w:rsidP="00A123CE">
      <w:pPr>
        <w:rPr>
          <w:rFonts w:ascii="Arial" w:hAnsi="Arial" w:cs="Arial"/>
          <w:sz w:val="20"/>
          <w:szCs w:val="20"/>
        </w:rPr>
      </w:pPr>
      <w:r w:rsidRPr="0059223D">
        <w:rPr>
          <w:rFonts w:ascii="Arial" w:hAnsi="Arial" w:cs="Arial"/>
          <w:sz w:val="20"/>
          <w:szCs w:val="20"/>
        </w:rPr>
        <w:t xml:space="preserve">State and local laws </w:t>
      </w:r>
      <w:r w:rsidR="0066216D">
        <w:rPr>
          <w:rFonts w:ascii="Arial" w:hAnsi="Arial" w:cs="Arial"/>
          <w:sz w:val="20"/>
          <w:szCs w:val="20"/>
        </w:rPr>
        <w:t xml:space="preserve">may </w:t>
      </w:r>
      <w:r w:rsidRPr="0059223D">
        <w:rPr>
          <w:rFonts w:ascii="Arial" w:hAnsi="Arial" w:cs="Arial"/>
          <w:sz w:val="20"/>
          <w:szCs w:val="20"/>
        </w:rPr>
        <w:t xml:space="preserve">provide certain exemptions for authorized emergency vehicles from regular traffic laws when responding on emergencies. However, neither state or local laws nor these guidelines are intended to absolve </w:t>
      </w:r>
      <w:r w:rsidR="0066216D">
        <w:rPr>
          <w:rFonts w:ascii="Arial" w:hAnsi="Arial" w:cs="Arial"/>
          <w:sz w:val="20"/>
          <w:szCs w:val="20"/>
        </w:rPr>
        <w:t>an emergency vehicle</w:t>
      </w:r>
      <w:r w:rsidR="0066216D" w:rsidRPr="0059223D">
        <w:rPr>
          <w:rFonts w:ascii="Arial" w:hAnsi="Arial" w:cs="Arial"/>
          <w:sz w:val="20"/>
          <w:szCs w:val="20"/>
        </w:rPr>
        <w:t xml:space="preserve"> </w:t>
      </w:r>
      <w:r w:rsidRPr="0059223D">
        <w:rPr>
          <w:rFonts w:ascii="Arial" w:hAnsi="Arial" w:cs="Arial"/>
          <w:sz w:val="20"/>
          <w:szCs w:val="20"/>
        </w:rPr>
        <w:t>driver of the responsibility of due regard for the safety of others on the road.</w:t>
      </w:r>
    </w:p>
    <w:p w14:paraId="68AD63A4" w14:textId="77777777" w:rsidR="00A123CE" w:rsidRDefault="00A123CE" w:rsidP="00A123CE">
      <w:pPr>
        <w:rPr>
          <w:rFonts w:ascii="Arial" w:hAnsi="Arial" w:cs="Arial"/>
          <w:sz w:val="20"/>
          <w:szCs w:val="20"/>
        </w:rPr>
      </w:pPr>
    </w:p>
    <w:p w14:paraId="5ED47BF1" w14:textId="77777777" w:rsidR="00A123CE" w:rsidRPr="0059223D" w:rsidRDefault="00A123CE" w:rsidP="00A123CE">
      <w:pPr>
        <w:rPr>
          <w:rFonts w:ascii="Arial" w:hAnsi="Arial" w:cs="Arial"/>
          <w:b/>
          <w:sz w:val="20"/>
          <w:szCs w:val="20"/>
        </w:rPr>
      </w:pPr>
      <w:r>
        <w:rPr>
          <w:rFonts w:ascii="Arial" w:hAnsi="Arial" w:cs="Arial"/>
          <w:b/>
          <w:sz w:val="20"/>
          <w:szCs w:val="20"/>
        </w:rPr>
        <w:t>Fire apparatus may only</w:t>
      </w:r>
      <w:r w:rsidRPr="0059223D">
        <w:rPr>
          <w:rFonts w:ascii="Arial" w:hAnsi="Arial" w:cs="Arial"/>
          <w:b/>
          <w:sz w:val="20"/>
          <w:szCs w:val="20"/>
        </w:rPr>
        <w:t xml:space="preserve"> be operated by</w:t>
      </w:r>
      <w:r>
        <w:rPr>
          <w:rFonts w:ascii="Arial" w:hAnsi="Arial" w:cs="Arial"/>
          <w:b/>
          <w:sz w:val="20"/>
          <w:szCs w:val="20"/>
        </w:rPr>
        <w:t xml:space="preserve"> individuals meeting all of the following requirements</w:t>
      </w:r>
      <w:r w:rsidRPr="0059223D">
        <w:rPr>
          <w:rFonts w:ascii="Arial" w:hAnsi="Arial" w:cs="Arial"/>
          <w:b/>
          <w:sz w:val="20"/>
          <w:szCs w:val="20"/>
        </w:rPr>
        <w:t>:</w:t>
      </w:r>
    </w:p>
    <w:p w14:paraId="18A3C5F0" w14:textId="77777777" w:rsidR="00A123CE" w:rsidRPr="0059223D" w:rsidRDefault="00A123CE" w:rsidP="00461B52">
      <w:pPr>
        <w:numPr>
          <w:ilvl w:val="0"/>
          <w:numId w:val="56"/>
        </w:numPr>
        <w:rPr>
          <w:rFonts w:ascii="Arial" w:hAnsi="Arial" w:cs="Arial"/>
          <w:sz w:val="20"/>
          <w:szCs w:val="20"/>
        </w:rPr>
      </w:pPr>
      <w:r w:rsidRPr="0059223D">
        <w:rPr>
          <w:rFonts w:ascii="Arial" w:hAnsi="Arial" w:cs="Arial"/>
          <w:sz w:val="20"/>
          <w:szCs w:val="20"/>
        </w:rPr>
        <w:t xml:space="preserve">Members of </w:t>
      </w:r>
      <w:r w:rsidR="00A478F3">
        <w:rPr>
          <w:rFonts w:ascii="Arial" w:hAnsi="Arial" w:cs="Arial"/>
          <w:sz w:val="20"/>
          <w:szCs w:val="20"/>
        </w:rPr>
        <w:fldChar w:fldCharType="begin">
          <w:ffData>
            <w:name w:val="Text12"/>
            <w:enabled/>
            <w:calcOnExit w:val="0"/>
            <w:textInput/>
          </w:ffData>
        </w:fldChar>
      </w:r>
      <w:bookmarkStart w:id="29" w:name="Text12"/>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29"/>
      <w:r w:rsidRPr="0059223D">
        <w:rPr>
          <w:rFonts w:ascii="Arial" w:hAnsi="Arial" w:cs="Arial"/>
          <w:sz w:val="20"/>
          <w:szCs w:val="20"/>
        </w:rPr>
        <w:t xml:space="preserve"> Fire Department.</w:t>
      </w:r>
    </w:p>
    <w:p w14:paraId="5DED458D" w14:textId="77777777" w:rsidR="00A123CE" w:rsidRPr="0059223D" w:rsidRDefault="00A123CE" w:rsidP="00461B52">
      <w:pPr>
        <w:numPr>
          <w:ilvl w:val="0"/>
          <w:numId w:val="56"/>
        </w:numPr>
        <w:rPr>
          <w:rFonts w:ascii="Arial" w:hAnsi="Arial" w:cs="Arial"/>
          <w:sz w:val="20"/>
          <w:szCs w:val="20"/>
        </w:rPr>
      </w:pPr>
      <w:r w:rsidRPr="0059223D">
        <w:rPr>
          <w:rFonts w:ascii="Arial" w:hAnsi="Arial" w:cs="Arial"/>
          <w:sz w:val="20"/>
          <w:szCs w:val="20"/>
        </w:rPr>
        <w:t>Members who have a valid driver’s license.</w:t>
      </w:r>
    </w:p>
    <w:p w14:paraId="7292295B" w14:textId="77777777" w:rsidR="00A123CE" w:rsidRPr="0059223D" w:rsidRDefault="00A123CE" w:rsidP="00461B52">
      <w:pPr>
        <w:numPr>
          <w:ilvl w:val="0"/>
          <w:numId w:val="56"/>
        </w:numPr>
        <w:rPr>
          <w:rFonts w:ascii="Arial" w:hAnsi="Arial" w:cs="Arial"/>
          <w:sz w:val="20"/>
          <w:szCs w:val="20"/>
        </w:rPr>
      </w:pPr>
      <w:r w:rsidRPr="0059223D">
        <w:rPr>
          <w:rFonts w:ascii="Arial" w:hAnsi="Arial" w:cs="Arial"/>
          <w:sz w:val="20"/>
          <w:szCs w:val="20"/>
        </w:rPr>
        <w:t xml:space="preserve">Members who have successfully completed </w:t>
      </w:r>
      <w:r w:rsidR="008C1327">
        <w:rPr>
          <w:rFonts w:ascii="Arial" w:hAnsi="Arial" w:cs="Arial"/>
          <w:sz w:val="20"/>
          <w:szCs w:val="20"/>
        </w:rPr>
        <w:t>training for operation of the apparatus</w:t>
      </w:r>
      <w:r w:rsidR="00960C1D">
        <w:rPr>
          <w:rFonts w:ascii="Arial" w:hAnsi="Arial" w:cs="Arial"/>
          <w:sz w:val="20"/>
          <w:szCs w:val="20"/>
        </w:rPr>
        <w:t xml:space="preserve"> based on NFPA 1002- Standard for Fire Apparatus Driver/Operator Professional Qualifications </w:t>
      </w:r>
      <w:r>
        <w:rPr>
          <w:rFonts w:ascii="Arial" w:hAnsi="Arial" w:cs="Arial"/>
          <w:sz w:val="20"/>
          <w:szCs w:val="20"/>
        </w:rPr>
        <w:t>(T</w:t>
      </w:r>
      <w:r w:rsidRPr="0059223D">
        <w:rPr>
          <w:rFonts w:ascii="Arial" w:hAnsi="Arial" w:cs="Arial"/>
          <w:sz w:val="20"/>
          <w:szCs w:val="20"/>
        </w:rPr>
        <w:t xml:space="preserve">rainee drivers </w:t>
      </w:r>
      <w:r>
        <w:rPr>
          <w:rFonts w:ascii="Arial" w:hAnsi="Arial" w:cs="Arial"/>
          <w:sz w:val="20"/>
          <w:szCs w:val="20"/>
        </w:rPr>
        <w:t xml:space="preserve">may operate apparatus when </w:t>
      </w:r>
      <w:r w:rsidRPr="0059223D">
        <w:rPr>
          <w:rFonts w:ascii="Arial" w:hAnsi="Arial" w:cs="Arial"/>
          <w:sz w:val="20"/>
          <w:szCs w:val="20"/>
        </w:rPr>
        <w:t>under the supervision of a qualified driver.</w:t>
      </w:r>
      <w:r>
        <w:rPr>
          <w:rFonts w:ascii="Arial" w:hAnsi="Arial" w:cs="Arial"/>
          <w:sz w:val="20"/>
          <w:szCs w:val="20"/>
        </w:rPr>
        <w:t>)</w:t>
      </w:r>
    </w:p>
    <w:p w14:paraId="6C4980EA" w14:textId="77777777" w:rsidR="00A123CE" w:rsidRPr="0059223D" w:rsidRDefault="00A123CE" w:rsidP="00461B52">
      <w:pPr>
        <w:numPr>
          <w:ilvl w:val="0"/>
          <w:numId w:val="56"/>
        </w:numPr>
        <w:rPr>
          <w:rFonts w:ascii="Arial" w:hAnsi="Arial" w:cs="Arial"/>
          <w:sz w:val="20"/>
          <w:szCs w:val="20"/>
        </w:rPr>
      </w:pPr>
      <w:r w:rsidRPr="0059223D">
        <w:rPr>
          <w:rFonts w:ascii="Arial" w:hAnsi="Arial" w:cs="Arial"/>
          <w:sz w:val="20"/>
          <w:szCs w:val="20"/>
        </w:rPr>
        <w:t xml:space="preserve">Members over the age of </w:t>
      </w:r>
      <w:r w:rsidR="00A478F3">
        <w:rPr>
          <w:rFonts w:ascii="Arial" w:hAnsi="Arial" w:cs="Arial"/>
          <w:sz w:val="20"/>
          <w:szCs w:val="20"/>
        </w:rPr>
        <w:fldChar w:fldCharType="begin">
          <w:ffData>
            <w:name w:val="Text13"/>
            <w:enabled/>
            <w:calcOnExit w:val="0"/>
            <w:textInput/>
          </w:ffData>
        </w:fldChar>
      </w:r>
      <w:bookmarkStart w:id="30" w:name="Text13"/>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30"/>
      <w:r>
        <w:rPr>
          <w:rFonts w:ascii="Arial" w:hAnsi="Arial" w:cs="Arial"/>
          <w:sz w:val="20"/>
          <w:szCs w:val="20"/>
        </w:rPr>
        <w:t>.</w:t>
      </w:r>
      <w:r w:rsidR="008C1327" w:rsidRPr="008C1327">
        <w:rPr>
          <w:rFonts w:ascii="Helvetica" w:hAnsi="Helvetica" w:cs="Helvetica"/>
          <w:sz w:val="16"/>
          <w:szCs w:val="16"/>
        </w:rPr>
        <w:t xml:space="preserve"> </w:t>
      </w:r>
      <w:r w:rsidR="008C1327">
        <w:rPr>
          <w:rFonts w:ascii="Helvetica" w:hAnsi="Helvetica" w:cs="Helvetica"/>
          <w:sz w:val="16"/>
          <w:szCs w:val="16"/>
        </w:rPr>
        <w:t>*Exception: Members over the age of 18 who hold a valid CDL</w:t>
      </w:r>
    </w:p>
    <w:p w14:paraId="5AE390C2" w14:textId="77777777" w:rsidR="00A123CE" w:rsidRDefault="00A123CE" w:rsidP="00461B52">
      <w:pPr>
        <w:numPr>
          <w:ilvl w:val="0"/>
          <w:numId w:val="56"/>
        </w:numPr>
        <w:rPr>
          <w:rFonts w:ascii="Arial" w:hAnsi="Arial" w:cs="Arial"/>
          <w:sz w:val="20"/>
          <w:szCs w:val="20"/>
        </w:rPr>
      </w:pPr>
      <w:r w:rsidRPr="0059223D">
        <w:rPr>
          <w:rFonts w:ascii="Arial" w:hAnsi="Arial" w:cs="Arial"/>
          <w:sz w:val="20"/>
          <w:szCs w:val="20"/>
        </w:rPr>
        <w:t>Members who have satisfied their probationary period.</w:t>
      </w:r>
    </w:p>
    <w:p w14:paraId="67355723" w14:textId="77777777" w:rsidR="00A123CE" w:rsidRDefault="00A123CE" w:rsidP="00A123CE">
      <w:pPr>
        <w:rPr>
          <w:rFonts w:ascii="Arial" w:hAnsi="Arial" w:cs="Arial"/>
          <w:sz w:val="20"/>
          <w:szCs w:val="20"/>
        </w:rPr>
      </w:pPr>
    </w:p>
    <w:p w14:paraId="045CD2CE" w14:textId="77777777" w:rsidR="00A123CE" w:rsidRPr="0059223D" w:rsidRDefault="00A123CE" w:rsidP="00A123CE">
      <w:pPr>
        <w:rPr>
          <w:rFonts w:ascii="Arial" w:hAnsi="Arial" w:cs="Arial"/>
          <w:b/>
          <w:sz w:val="20"/>
          <w:szCs w:val="20"/>
        </w:rPr>
      </w:pPr>
      <w:r w:rsidRPr="0059223D">
        <w:rPr>
          <w:rFonts w:ascii="Arial" w:hAnsi="Arial" w:cs="Arial"/>
          <w:b/>
          <w:sz w:val="20"/>
          <w:szCs w:val="20"/>
        </w:rPr>
        <w:t>Before entering a fire station:</w:t>
      </w:r>
    </w:p>
    <w:p w14:paraId="780FCA53" w14:textId="77777777" w:rsidR="00A123CE" w:rsidRPr="0059223D" w:rsidRDefault="00A123CE" w:rsidP="00461B52">
      <w:pPr>
        <w:numPr>
          <w:ilvl w:val="0"/>
          <w:numId w:val="51"/>
        </w:numPr>
        <w:rPr>
          <w:rFonts w:ascii="Arial" w:hAnsi="Arial" w:cs="Arial"/>
          <w:sz w:val="20"/>
          <w:szCs w:val="20"/>
        </w:rPr>
      </w:pPr>
      <w:r w:rsidRPr="0059223D">
        <w:rPr>
          <w:rFonts w:ascii="Arial" w:hAnsi="Arial" w:cs="Arial"/>
          <w:sz w:val="20"/>
          <w:szCs w:val="20"/>
        </w:rPr>
        <w:t xml:space="preserve">A Spotter should always be used when backing, if available. </w:t>
      </w:r>
    </w:p>
    <w:p w14:paraId="10D1D9C7" w14:textId="77777777" w:rsidR="00A123CE" w:rsidRPr="0059223D" w:rsidRDefault="00A123CE" w:rsidP="00461B52">
      <w:pPr>
        <w:numPr>
          <w:ilvl w:val="0"/>
          <w:numId w:val="51"/>
        </w:numPr>
        <w:rPr>
          <w:rFonts w:ascii="Arial" w:hAnsi="Arial" w:cs="Arial"/>
          <w:sz w:val="20"/>
          <w:szCs w:val="20"/>
        </w:rPr>
      </w:pPr>
      <w:r w:rsidRPr="0059223D">
        <w:rPr>
          <w:rFonts w:ascii="Arial" w:hAnsi="Arial" w:cs="Arial"/>
          <w:sz w:val="20"/>
          <w:szCs w:val="20"/>
        </w:rPr>
        <w:t>Consideration must be taken for the possibility of pedestrians within the fire station.</w:t>
      </w:r>
    </w:p>
    <w:p w14:paraId="5D9C5213" w14:textId="77777777" w:rsidR="00A123CE" w:rsidRPr="0059223D" w:rsidRDefault="00A123CE" w:rsidP="00A123CE">
      <w:pPr>
        <w:rPr>
          <w:rFonts w:ascii="Arial" w:hAnsi="Arial" w:cs="Arial"/>
          <w:sz w:val="20"/>
          <w:szCs w:val="20"/>
        </w:rPr>
      </w:pPr>
    </w:p>
    <w:p w14:paraId="5105983D" w14:textId="77777777" w:rsidR="00A123CE" w:rsidRPr="0059223D" w:rsidRDefault="00A123CE" w:rsidP="00A123CE">
      <w:pPr>
        <w:rPr>
          <w:rFonts w:ascii="Arial" w:hAnsi="Arial" w:cs="Arial"/>
          <w:b/>
          <w:sz w:val="20"/>
          <w:szCs w:val="20"/>
        </w:rPr>
      </w:pPr>
      <w:r w:rsidRPr="0059223D">
        <w:rPr>
          <w:rFonts w:ascii="Arial" w:hAnsi="Arial" w:cs="Arial"/>
          <w:b/>
          <w:sz w:val="20"/>
          <w:szCs w:val="20"/>
        </w:rPr>
        <w:t>Before exiting from a fire station:</w:t>
      </w:r>
    </w:p>
    <w:p w14:paraId="5EAE473B" w14:textId="77777777" w:rsidR="00A123CE" w:rsidRPr="0059223D" w:rsidRDefault="00A123CE" w:rsidP="00461B52">
      <w:pPr>
        <w:numPr>
          <w:ilvl w:val="0"/>
          <w:numId w:val="52"/>
        </w:numPr>
        <w:rPr>
          <w:rFonts w:ascii="Arial" w:hAnsi="Arial" w:cs="Arial"/>
          <w:sz w:val="20"/>
          <w:szCs w:val="20"/>
        </w:rPr>
      </w:pPr>
      <w:r w:rsidRPr="0059223D">
        <w:rPr>
          <w:rFonts w:ascii="Arial" w:hAnsi="Arial" w:cs="Arial"/>
          <w:sz w:val="20"/>
          <w:szCs w:val="20"/>
        </w:rPr>
        <w:t xml:space="preserve">The driver will </w:t>
      </w:r>
      <w:r w:rsidR="0071443A">
        <w:rPr>
          <w:rFonts w:ascii="Arial" w:hAnsi="Arial" w:cs="Arial"/>
          <w:sz w:val="20"/>
          <w:szCs w:val="20"/>
        </w:rPr>
        <w:t>e</w:t>
      </w:r>
      <w:r w:rsidRPr="0059223D">
        <w:rPr>
          <w:rFonts w:ascii="Arial" w:hAnsi="Arial" w:cs="Arial"/>
          <w:sz w:val="20"/>
          <w:szCs w:val="20"/>
        </w:rPr>
        <w:t>nsure all apparatus compartment doors are securely closed.</w:t>
      </w:r>
    </w:p>
    <w:p w14:paraId="5EEF91ED" w14:textId="77777777" w:rsidR="00A123CE" w:rsidRPr="0059223D" w:rsidRDefault="00A123CE" w:rsidP="00461B52">
      <w:pPr>
        <w:numPr>
          <w:ilvl w:val="0"/>
          <w:numId w:val="52"/>
        </w:numPr>
        <w:rPr>
          <w:rFonts w:ascii="Arial" w:hAnsi="Arial" w:cs="Arial"/>
          <w:sz w:val="20"/>
          <w:szCs w:val="20"/>
        </w:rPr>
      </w:pPr>
      <w:r w:rsidRPr="0059223D">
        <w:rPr>
          <w:rFonts w:ascii="Arial" w:hAnsi="Arial" w:cs="Arial"/>
          <w:sz w:val="20"/>
          <w:szCs w:val="20"/>
        </w:rPr>
        <w:t>All personnel are seat belted in proper locations.</w:t>
      </w:r>
    </w:p>
    <w:p w14:paraId="27BE15BA" w14:textId="77777777" w:rsidR="00A123CE" w:rsidRPr="0059223D" w:rsidRDefault="0071443A" w:rsidP="00461B52">
      <w:pPr>
        <w:numPr>
          <w:ilvl w:val="0"/>
          <w:numId w:val="52"/>
        </w:numPr>
        <w:rPr>
          <w:rFonts w:ascii="Arial" w:hAnsi="Arial" w:cs="Arial"/>
          <w:sz w:val="20"/>
          <w:szCs w:val="20"/>
        </w:rPr>
      </w:pPr>
      <w:r>
        <w:rPr>
          <w:rFonts w:ascii="Arial" w:hAnsi="Arial" w:cs="Arial"/>
          <w:sz w:val="20"/>
          <w:szCs w:val="20"/>
        </w:rPr>
        <w:t>E</w:t>
      </w:r>
      <w:r w:rsidR="00A123CE" w:rsidRPr="0059223D">
        <w:rPr>
          <w:rFonts w:ascii="Arial" w:hAnsi="Arial" w:cs="Arial"/>
          <w:sz w:val="20"/>
          <w:szCs w:val="20"/>
        </w:rPr>
        <w:t>nsure apparatus bay door is raised fully and enough clearance is available to clear apparatus height.</w:t>
      </w:r>
    </w:p>
    <w:p w14:paraId="4254583D" w14:textId="77777777" w:rsidR="00A123CE" w:rsidRPr="0059223D" w:rsidRDefault="00A123CE" w:rsidP="00461B52">
      <w:pPr>
        <w:numPr>
          <w:ilvl w:val="0"/>
          <w:numId w:val="52"/>
        </w:numPr>
        <w:rPr>
          <w:rFonts w:ascii="Arial" w:hAnsi="Arial" w:cs="Arial"/>
          <w:sz w:val="20"/>
          <w:szCs w:val="20"/>
        </w:rPr>
      </w:pPr>
      <w:r w:rsidRPr="0059223D">
        <w:rPr>
          <w:rFonts w:ascii="Arial" w:hAnsi="Arial" w:cs="Arial"/>
          <w:sz w:val="20"/>
          <w:szCs w:val="20"/>
        </w:rPr>
        <w:t>Test brakes before entering street.</w:t>
      </w:r>
    </w:p>
    <w:p w14:paraId="38C9E391" w14:textId="77777777" w:rsidR="00A123CE" w:rsidRDefault="00A123CE" w:rsidP="00A123CE">
      <w:pPr>
        <w:rPr>
          <w:rFonts w:ascii="Arial" w:hAnsi="Arial" w:cs="Arial"/>
          <w:sz w:val="20"/>
          <w:szCs w:val="20"/>
        </w:rPr>
      </w:pPr>
    </w:p>
    <w:p w14:paraId="342C0F7D" w14:textId="77777777" w:rsidR="00A123CE" w:rsidRPr="0059223D" w:rsidRDefault="00A123CE" w:rsidP="00A123CE">
      <w:pPr>
        <w:rPr>
          <w:rFonts w:ascii="Arial" w:hAnsi="Arial" w:cs="Arial"/>
          <w:b/>
          <w:sz w:val="20"/>
          <w:szCs w:val="20"/>
        </w:rPr>
      </w:pPr>
      <w:r w:rsidRPr="0059223D">
        <w:rPr>
          <w:rFonts w:ascii="Arial" w:hAnsi="Arial" w:cs="Arial"/>
          <w:b/>
          <w:sz w:val="20"/>
          <w:szCs w:val="20"/>
        </w:rPr>
        <w:t>Safe Driving:</w:t>
      </w:r>
    </w:p>
    <w:p w14:paraId="195AF1C6"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All audible and visible warning devices shall be in operation when responding to an emergency incident.</w:t>
      </w:r>
    </w:p>
    <w:p w14:paraId="50F9F7B8"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The driver shall maintain a speed that is safe under the prevailing conditions.</w:t>
      </w:r>
    </w:p>
    <w:p w14:paraId="20A12FED"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When approaching a controlled intersection (i.e. stop sign, traffic light):</w:t>
      </w:r>
    </w:p>
    <w:p w14:paraId="62B86805" w14:textId="77777777" w:rsidR="00A123CE" w:rsidRPr="0059223D" w:rsidRDefault="00A123CE" w:rsidP="00461B52">
      <w:pPr>
        <w:numPr>
          <w:ilvl w:val="1"/>
          <w:numId w:val="53"/>
        </w:numPr>
        <w:rPr>
          <w:rFonts w:ascii="Arial" w:hAnsi="Arial" w:cs="Arial"/>
          <w:sz w:val="20"/>
          <w:szCs w:val="20"/>
        </w:rPr>
      </w:pPr>
      <w:r w:rsidRPr="0059223D">
        <w:rPr>
          <w:rFonts w:ascii="Arial" w:hAnsi="Arial" w:cs="Arial"/>
          <w:sz w:val="20"/>
          <w:szCs w:val="20"/>
        </w:rPr>
        <w:t>The driver of an authorized emergency vehicle may proceed past a stop sign or red light only after slowing down or stopping to ascertain that the intersection is clear.</w:t>
      </w:r>
    </w:p>
    <w:p w14:paraId="577B683F" w14:textId="77777777" w:rsidR="00A123CE" w:rsidRPr="0059223D" w:rsidRDefault="00A123CE" w:rsidP="00461B52">
      <w:pPr>
        <w:numPr>
          <w:ilvl w:val="1"/>
          <w:numId w:val="53"/>
        </w:numPr>
        <w:rPr>
          <w:rFonts w:ascii="Arial" w:hAnsi="Arial" w:cs="Arial"/>
          <w:sz w:val="20"/>
          <w:szCs w:val="20"/>
        </w:rPr>
      </w:pPr>
      <w:r w:rsidRPr="0059223D">
        <w:rPr>
          <w:rFonts w:ascii="Arial" w:hAnsi="Arial" w:cs="Arial"/>
          <w:sz w:val="20"/>
          <w:szCs w:val="20"/>
        </w:rPr>
        <w:t>The driver or an authorized emergency vehicle may disregard regulations governing the direction of movement and turning in specific directions as long as he/she does not endanger life and/or property.</w:t>
      </w:r>
    </w:p>
    <w:p w14:paraId="345B3053"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School zone related driving:</w:t>
      </w:r>
    </w:p>
    <w:p w14:paraId="2959A829" w14:textId="77777777" w:rsidR="00A123CE" w:rsidRPr="0059223D" w:rsidRDefault="00A123CE" w:rsidP="00461B52">
      <w:pPr>
        <w:numPr>
          <w:ilvl w:val="0"/>
          <w:numId w:val="54"/>
        </w:numPr>
        <w:rPr>
          <w:rFonts w:ascii="Arial" w:hAnsi="Arial" w:cs="Arial"/>
          <w:sz w:val="20"/>
          <w:szCs w:val="20"/>
        </w:rPr>
      </w:pPr>
      <w:r w:rsidRPr="0059223D">
        <w:rPr>
          <w:rFonts w:ascii="Arial" w:hAnsi="Arial" w:cs="Arial"/>
          <w:sz w:val="20"/>
          <w:szCs w:val="20"/>
        </w:rPr>
        <w:t>Observe the posted speed limit for school zones when children are present or when speed warning lights are flashing.</w:t>
      </w:r>
    </w:p>
    <w:p w14:paraId="6F94F5B9" w14:textId="77777777" w:rsidR="00A123CE" w:rsidRPr="0059223D" w:rsidRDefault="00A123CE" w:rsidP="00461B52">
      <w:pPr>
        <w:numPr>
          <w:ilvl w:val="0"/>
          <w:numId w:val="54"/>
        </w:numPr>
        <w:rPr>
          <w:rFonts w:ascii="Arial" w:hAnsi="Arial" w:cs="Arial"/>
          <w:sz w:val="20"/>
          <w:szCs w:val="20"/>
        </w:rPr>
      </w:pPr>
      <w:r w:rsidRPr="0059223D">
        <w:rPr>
          <w:rFonts w:ascii="Arial" w:hAnsi="Arial" w:cs="Arial"/>
          <w:sz w:val="20"/>
          <w:szCs w:val="20"/>
        </w:rPr>
        <w:t xml:space="preserve">Fire apparatus, both emergency and non-emergency traffic shall stop for school buses loading or unloading as indicated by </w:t>
      </w:r>
      <w:r w:rsidR="00A71ADA">
        <w:rPr>
          <w:rFonts w:ascii="Arial" w:hAnsi="Arial" w:cs="Arial"/>
          <w:sz w:val="20"/>
          <w:szCs w:val="20"/>
        </w:rPr>
        <w:t>the buses</w:t>
      </w:r>
      <w:r w:rsidR="00A71ADA" w:rsidRPr="0059223D">
        <w:rPr>
          <w:rFonts w:ascii="Arial" w:hAnsi="Arial" w:cs="Arial"/>
          <w:sz w:val="20"/>
          <w:szCs w:val="20"/>
        </w:rPr>
        <w:t xml:space="preserve"> </w:t>
      </w:r>
      <w:r w:rsidRPr="0059223D">
        <w:rPr>
          <w:rFonts w:ascii="Arial" w:hAnsi="Arial" w:cs="Arial"/>
          <w:sz w:val="20"/>
          <w:szCs w:val="20"/>
        </w:rPr>
        <w:t>flashing lights and/or stop sign.</w:t>
      </w:r>
    </w:p>
    <w:p w14:paraId="40A3A953"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Upon first unit’s arrival on an emergency scene:</w:t>
      </w:r>
    </w:p>
    <w:p w14:paraId="61A3BD60" w14:textId="77777777" w:rsidR="00A123CE" w:rsidRPr="0059223D" w:rsidRDefault="00A123CE" w:rsidP="00461B52">
      <w:pPr>
        <w:numPr>
          <w:ilvl w:val="0"/>
          <w:numId w:val="55"/>
        </w:numPr>
        <w:rPr>
          <w:rFonts w:ascii="Arial" w:hAnsi="Arial" w:cs="Arial"/>
          <w:sz w:val="20"/>
          <w:szCs w:val="20"/>
        </w:rPr>
      </w:pPr>
      <w:r w:rsidRPr="0059223D">
        <w:rPr>
          <w:rFonts w:ascii="Arial" w:hAnsi="Arial" w:cs="Arial"/>
          <w:sz w:val="20"/>
          <w:szCs w:val="20"/>
        </w:rPr>
        <w:t>The scene should be evaluated.</w:t>
      </w:r>
    </w:p>
    <w:p w14:paraId="61A4FF1D" w14:textId="77777777" w:rsidR="00A123CE" w:rsidRPr="0059223D" w:rsidRDefault="00A123CE" w:rsidP="00461B52">
      <w:pPr>
        <w:numPr>
          <w:ilvl w:val="0"/>
          <w:numId w:val="55"/>
        </w:numPr>
        <w:rPr>
          <w:rFonts w:ascii="Arial" w:hAnsi="Arial" w:cs="Arial"/>
          <w:sz w:val="20"/>
          <w:szCs w:val="20"/>
        </w:rPr>
      </w:pPr>
      <w:r w:rsidRPr="0059223D">
        <w:rPr>
          <w:rFonts w:ascii="Arial" w:hAnsi="Arial" w:cs="Arial"/>
          <w:sz w:val="20"/>
          <w:szCs w:val="20"/>
        </w:rPr>
        <w:t>If the situation is not urgent, other responding units should be advised to continue to the scene “non-emergency mode” or disregard and return to their respective stations.</w:t>
      </w:r>
    </w:p>
    <w:p w14:paraId="11DBE350" w14:textId="77777777" w:rsidR="00A123CE" w:rsidRPr="0059223D" w:rsidRDefault="00A123CE" w:rsidP="00461B52">
      <w:pPr>
        <w:numPr>
          <w:ilvl w:val="0"/>
          <w:numId w:val="53"/>
        </w:numPr>
        <w:rPr>
          <w:rFonts w:ascii="Arial" w:hAnsi="Arial" w:cs="Arial"/>
          <w:sz w:val="20"/>
          <w:szCs w:val="20"/>
        </w:rPr>
      </w:pPr>
      <w:r w:rsidRPr="0059223D">
        <w:rPr>
          <w:rFonts w:ascii="Arial" w:hAnsi="Arial" w:cs="Arial"/>
          <w:sz w:val="20"/>
          <w:szCs w:val="20"/>
        </w:rPr>
        <w:t>Drivers of fire apparatus shall be directly responsible for the safe and prudent operation of the vehicle at all times.</w:t>
      </w:r>
    </w:p>
    <w:p w14:paraId="3BAC3D7E" w14:textId="77777777" w:rsidR="00BA4124" w:rsidRDefault="00A123CE" w:rsidP="00461B52">
      <w:pPr>
        <w:numPr>
          <w:ilvl w:val="0"/>
          <w:numId w:val="53"/>
        </w:numPr>
        <w:rPr>
          <w:rFonts w:ascii="Arial" w:hAnsi="Arial" w:cs="Arial"/>
          <w:sz w:val="20"/>
          <w:szCs w:val="20"/>
        </w:rPr>
      </w:pPr>
      <w:r w:rsidRPr="0059223D">
        <w:rPr>
          <w:rFonts w:ascii="Arial" w:hAnsi="Arial" w:cs="Arial"/>
          <w:sz w:val="20"/>
          <w:szCs w:val="20"/>
        </w:rPr>
        <w:t xml:space="preserve">Any member of the </w:t>
      </w:r>
      <w:r w:rsidR="00A478F3">
        <w:rPr>
          <w:rFonts w:ascii="Arial" w:hAnsi="Arial" w:cs="Arial"/>
          <w:sz w:val="20"/>
          <w:szCs w:val="20"/>
        </w:rPr>
        <w:fldChar w:fldCharType="begin">
          <w:ffData>
            <w:name w:val="Text14"/>
            <w:enabled/>
            <w:calcOnExit w:val="0"/>
            <w:textInput/>
          </w:ffData>
        </w:fldChar>
      </w:r>
      <w:bookmarkStart w:id="31" w:name="Text14"/>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31"/>
      <w:r w:rsidR="00A478F3">
        <w:rPr>
          <w:rFonts w:ascii="Arial" w:hAnsi="Arial" w:cs="Arial"/>
          <w:sz w:val="20"/>
          <w:szCs w:val="20"/>
        </w:rPr>
        <w:t xml:space="preserve"> </w:t>
      </w:r>
      <w:r w:rsidRPr="0059223D">
        <w:rPr>
          <w:rFonts w:ascii="Arial" w:hAnsi="Arial" w:cs="Arial"/>
          <w:sz w:val="20"/>
          <w:szCs w:val="20"/>
        </w:rPr>
        <w:t>Fire Department who is involved in an accident while responding to an incident shall remain on the scene of the accident and immediately notify the pr</w:t>
      </w:r>
      <w:r>
        <w:rPr>
          <w:rFonts w:ascii="Arial" w:hAnsi="Arial" w:cs="Arial"/>
          <w:sz w:val="20"/>
          <w:szCs w:val="20"/>
        </w:rPr>
        <w:t>oper authorities and Fire Chief</w:t>
      </w:r>
      <w:r w:rsidRPr="0059223D">
        <w:rPr>
          <w:rFonts w:ascii="Arial" w:hAnsi="Arial" w:cs="Arial"/>
          <w:sz w:val="20"/>
          <w:szCs w:val="20"/>
        </w:rPr>
        <w:t>.</w:t>
      </w:r>
    </w:p>
    <w:p w14:paraId="59BFE4E9" w14:textId="77777777" w:rsidR="00960C1D" w:rsidRDefault="00960C1D" w:rsidP="00960C1D">
      <w:pPr>
        <w:ind w:left="360"/>
        <w:rPr>
          <w:rFonts w:ascii="Arial" w:hAnsi="Arial" w:cs="Arial"/>
          <w:sz w:val="20"/>
          <w:szCs w:val="20"/>
        </w:rPr>
      </w:pPr>
    </w:p>
    <w:p w14:paraId="31BDAC31" w14:textId="77777777" w:rsidR="004931FC" w:rsidRDefault="004931FC" w:rsidP="00BA4124">
      <w:pPr>
        <w:rPr>
          <w:rFonts w:ascii="Arial" w:hAnsi="Arial" w:cs="Arial"/>
          <w:b/>
          <w:sz w:val="20"/>
          <w:szCs w:val="20"/>
        </w:rPr>
      </w:pPr>
    </w:p>
    <w:p w14:paraId="54839CB5" w14:textId="77777777" w:rsidR="00BA4124" w:rsidRPr="0071443A" w:rsidRDefault="00BA4124" w:rsidP="00BA4124">
      <w:pPr>
        <w:rPr>
          <w:rFonts w:ascii="Arial" w:hAnsi="Arial" w:cs="Arial"/>
          <w:b/>
          <w:sz w:val="20"/>
          <w:szCs w:val="20"/>
        </w:rPr>
      </w:pPr>
      <w:r w:rsidRPr="0071443A">
        <w:rPr>
          <w:rFonts w:ascii="Arial" w:hAnsi="Arial" w:cs="Arial"/>
          <w:b/>
          <w:sz w:val="20"/>
          <w:szCs w:val="20"/>
        </w:rPr>
        <w:t>Backing:</w:t>
      </w:r>
    </w:p>
    <w:p w14:paraId="581F9B7A" w14:textId="77777777" w:rsidR="00BA4124" w:rsidRPr="0071443A" w:rsidRDefault="00BA4124" w:rsidP="00BA4124">
      <w:pPr>
        <w:autoSpaceDE w:val="0"/>
        <w:autoSpaceDN w:val="0"/>
        <w:adjustRightInd w:val="0"/>
        <w:rPr>
          <w:rFonts w:ascii="Arial" w:hAnsi="Arial" w:cs="Arial"/>
          <w:sz w:val="20"/>
          <w:szCs w:val="20"/>
        </w:rPr>
      </w:pPr>
      <w:r w:rsidRPr="0071443A">
        <w:rPr>
          <w:rFonts w:ascii="Arial" w:hAnsi="Arial" w:cs="Arial"/>
          <w:sz w:val="20"/>
          <w:szCs w:val="20"/>
        </w:rPr>
        <w:t>When backing an apparatus, a minimum of one spotter shall be at the rear of the apparatus. The spotter(s) is/are responsible for guiding the Driver and ensuring that any potential hazards are avoided.</w:t>
      </w:r>
    </w:p>
    <w:p w14:paraId="4F9C7B59" w14:textId="77777777" w:rsidR="00BA4124" w:rsidRPr="0071443A" w:rsidRDefault="00BA4124" w:rsidP="00BA4124">
      <w:pPr>
        <w:autoSpaceDE w:val="0"/>
        <w:autoSpaceDN w:val="0"/>
        <w:adjustRightInd w:val="0"/>
        <w:rPr>
          <w:rFonts w:ascii="Arial" w:hAnsi="Arial" w:cs="Arial"/>
          <w:sz w:val="20"/>
          <w:szCs w:val="20"/>
        </w:rPr>
      </w:pPr>
    </w:p>
    <w:p w14:paraId="4134F1FA" w14:textId="77777777" w:rsidR="00BA4124" w:rsidRPr="0071443A" w:rsidRDefault="00BA4124" w:rsidP="00BA4124">
      <w:pPr>
        <w:autoSpaceDE w:val="0"/>
        <w:autoSpaceDN w:val="0"/>
        <w:adjustRightInd w:val="0"/>
        <w:rPr>
          <w:rFonts w:ascii="Arial" w:hAnsi="Arial" w:cs="Arial"/>
          <w:sz w:val="20"/>
          <w:szCs w:val="20"/>
        </w:rPr>
      </w:pPr>
      <w:r w:rsidRPr="0071443A">
        <w:rPr>
          <w:rFonts w:ascii="Arial" w:hAnsi="Arial" w:cs="Arial"/>
          <w:sz w:val="20"/>
          <w:szCs w:val="20"/>
        </w:rPr>
        <w:t>The</w:t>
      </w:r>
      <w:r w:rsidR="00A71ADA" w:rsidRPr="0071443A">
        <w:rPr>
          <w:rFonts w:ascii="Arial" w:hAnsi="Arial" w:cs="Arial"/>
          <w:sz w:val="20"/>
          <w:szCs w:val="20"/>
        </w:rPr>
        <w:t xml:space="preserve"> spotter</w:t>
      </w:r>
      <w:r w:rsidRPr="0071443A">
        <w:rPr>
          <w:rFonts w:ascii="Arial" w:hAnsi="Arial" w:cs="Arial"/>
          <w:sz w:val="20"/>
          <w:szCs w:val="20"/>
        </w:rPr>
        <w:t xml:space="preserve"> shall position themselves to have an unobstructed view and be in visual and voice/radio contact with the apparatus driver. Spotters shall not ride the tailboard while backing </w:t>
      </w:r>
      <w:r w:rsidR="00A71ADA" w:rsidRPr="0071443A">
        <w:rPr>
          <w:rFonts w:ascii="Arial" w:hAnsi="Arial" w:cs="Arial"/>
          <w:sz w:val="20"/>
          <w:szCs w:val="20"/>
        </w:rPr>
        <w:t xml:space="preserve">the </w:t>
      </w:r>
      <w:r w:rsidRPr="0071443A">
        <w:rPr>
          <w:rFonts w:ascii="Arial" w:hAnsi="Arial" w:cs="Arial"/>
          <w:sz w:val="20"/>
          <w:szCs w:val="20"/>
        </w:rPr>
        <w:t>apparatus. If the Driver loses visual contact with the spotter(s), the Driver shall stop the apparatus immediately. Vehicle mounted cameras or other devices are not a substitute for a spotter.</w:t>
      </w:r>
    </w:p>
    <w:p w14:paraId="2733EC32" w14:textId="77777777" w:rsidR="00BA4124" w:rsidRPr="0071443A" w:rsidRDefault="00BA4124" w:rsidP="00BA4124">
      <w:pPr>
        <w:autoSpaceDE w:val="0"/>
        <w:autoSpaceDN w:val="0"/>
        <w:adjustRightInd w:val="0"/>
        <w:rPr>
          <w:rFonts w:ascii="Arial" w:hAnsi="Arial" w:cs="Arial"/>
          <w:sz w:val="20"/>
          <w:szCs w:val="20"/>
        </w:rPr>
      </w:pPr>
    </w:p>
    <w:p w14:paraId="0DF914FB" w14:textId="77777777" w:rsidR="00BA4124" w:rsidRPr="0071443A" w:rsidRDefault="00BA4124" w:rsidP="00BA4124">
      <w:pPr>
        <w:autoSpaceDE w:val="0"/>
        <w:autoSpaceDN w:val="0"/>
        <w:adjustRightInd w:val="0"/>
        <w:rPr>
          <w:rFonts w:ascii="Arial" w:hAnsi="Arial" w:cs="Arial"/>
          <w:sz w:val="20"/>
          <w:szCs w:val="20"/>
        </w:rPr>
      </w:pPr>
      <w:r w:rsidRPr="0071443A">
        <w:rPr>
          <w:rFonts w:ascii="Arial" w:hAnsi="Arial" w:cs="Arial"/>
          <w:sz w:val="20"/>
          <w:szCs w:val="20"/>
        </w:rPr>
        <w:t>In situations where assistance is not available and the apparatus must be immediately moved, the Driver shall first walk completely around the apparatus before backing to ensure no obstructions will interfere with vehicle operation.</w:t>
      </w:r>
    </w:p>
    <w:p w14:paraId="27A69A5B" w14:textId="77777777" w:rsidR="00BA4124" w:rsidRPr="0071443A" w:rsidRDefault="00BA4124" w:rsidP="00BA4124">
      <w:pPr>
        <w:rPr>
          <w:rFonts w:ascii="Arial" w:hAnsi="Arial" w:cs="Arial"/>
          <w:sz w:val="20"/>
          <w:szCs w:val="20"/>
        </w:rPr>
      </w:pPr>
    </w:p>
    <w:p w14:paraId="3D7C5F3D" w14:textId="77777777" w:rsidR="003B1871" w:rsidRPr="0071443A" w:rsidRDefault="003B1871" w:rsidP="00BA4124">
      <w:pPr>
        <w:rPr>
          <w:rFonts w:ascii="Arial" w:hAnsi="Arial" w:cs="Arial"/>
          <w:sz w:val="20"/>
          <w:szCs w:val="20"/>
        </w:rPr>
      </w:pPr>
    </w:p>
    <w:p w14:paraId="675E7A41" w14:textId="1740307B" w:rsidR="00BA4124" w:rsidRDefault="00BA4124" w:rsidP="00350946">
      <w:pPr>
        <w:jc w:val="center"/>
        <w:rPr>
          <w:rFonts w:ascii="Arial" w:hAnsi="Arial" w:cs="Arial"/>
          <w:b/>
          <w:sz w:val="32"/>
          <w:szCs w:val="32"/>
        </w:rPr>
      </w:pPr>
    </w:p>
    <w:p w14:paraId="1490A3D8" w14:textId="0BEA620D" w:rsidR="003B464C" w:rsidRDefault="003B464C" w:rsidP="00350946">
      <w:pPr>
        <w:jc w:val="center"/>
        <w:rPr>
          <w:rFonts w:ascii="Arial" w:hAnsi="Arial" w:cs="Arial"/>
          <w:b/>
          <w:sz w:val="32"/>
          <w:szCs w:val="32"/>
        </w:rPr>
      </w:pPr>
    </w:p>
    <w:p w14:paraId="39C03243" w14:textId="11AD0EE3" w:rsidR="003B464C" w:rsidRDefault="003B464C" w:rsidP="00350946">
      <w:pPr>
        <w:jc w:val="center"/>
        <w:rPr>
          <w:rFonts w:ascii="Arial" w:hAnsi="Arial" w:cs="Arial"/>
          <w:b/>
          <w:sz w:val="32"/>
          <w:szCs w:val="32"/>
        </w:rPr>
      </w:pPr>
    </w:p>
    <w:p w14:paraId="3720C2B4" w14:textId="25A18AF8" w:rsidR="003B464C" w:rsidRDefault="003B464C" w:rsidP="00350946">
      <w:pPr>
        <w:jc w:val="center"/>
        <w:rPr>
          <w:rFonts w:ascii="Arial" w:hAnsi="Arial" w:cs="Arial"/>
          <w:b/>
          <w:sz w:val="32"/>
          <w:szCs w:val="32"/>
        </w:rPr>
      </w:pPr>
    </w:p>
    <w:p w14:paraId="415D15F9" w14:textId="1C1FF615" w:rsidR="003B464C" w:rsidRDefault="003B464C" w:rsidP="00350946">
      <w:pPr>
        <w:jc w:val="center"/>
        <w:rPr>
          <w:rFonts w:ascii="Arial" w:hAnsi="Arial" w:cs="Arial"/>
          <w:b/>
          <w:sz w:val="32"/>
          <w:szCs w:val="32"/>
        </w:rPr>
      </w:pPr>
    </w:p>
    <w:p w14:paraId="11303E3A" w14:textId="3FBE2A65" w:rsidR="003B464C" w:rsidRDefault="003B464C" w:rsidP="00350946">
      <w:pPr>
        <w:jc w:val="center"/>
        <w:rPr>
          <w:rFonts w:ascii="Arial" w:hAnsi="Arial" w:cs="Arial"/>
          <w:b/>
          <w:sz w:val="32"/>
          <w:szCs w:val="32"/>
        </w:rPr>
      </w:pPr>
    </w:p>
    <w:p w14:paraId="7D6D2BCC" w14:textId="53BB6190" w:rsidR="003B464C" w:rsidRDefault="003B464C" w:rsidP="00350946">
      <w:pPr>
        <w:jc w:val="center"/>
        <w:rPr>
          <w:rFonts w:ascii="Arial" w:hAnsi="Arial" w:cs="Arial"/>
          <w:b/>
          <w:sz w:val="32"/>
          <w:szCs w:val="32"/>
        </w:rPr>
      </w:pPr>
    </w:p>
    <w:p w14:paraId="569AC17B" w14:textId="18E367CA" w:rsidR="003B464C" w:rsidRDefault="003B464C" w:rsidP="00350946">
      <w:pPr>
        <w:jc w:val="center"/>
        <w:rPr>
          <w:rFonts w:ascii="Arial" w:hAnsi="Arial" w:cs="Arial"/>
          <w:b/>
          <w:sz w:val="32"/>
          <w:szCs w:val="32"/>
        </w:rPr>
      </w:pPr>
    </w:p>
    <w:p w14:paraId="67116E7F" w14:textId="62308BB0" w:rsidR="003B464C" w:rsidRDefault="003B464C" w:rsidP="00350946">
      <w:pPr>
        <w:jc w:val="center"/>
        <w:rPr>
          <w:rFonts w:ascii="Arial" w:hAnsi="Arial" w:cs="Arial"/>
          <w:b/>
          <w:sz w:val="32"/>
          <w:szCs w:val="32"/>
        </w:rPr>
      </w:pPr>
    </w:p>
    <w:p w14:paraId="7B6BCFB4" w14:textId="78E02D9B" w:rsidR="003B464C" w:rsidRDefault="003B464C" w:rsidP="00350946">
      <w:pPr>
        <w:jc w:val="center"/>
        <w:rPr>
          <w:rFonts w:ascii="Arial" w:hAnsi="Arial" w:cs="Arial"/>
          <w:b/>
          <w:sz w:val="32"/>
          <w:szCs w:val="32"/>
        </w:rPr>
      </w:pPr>
    </w:p>
    <w:p w14:paraId="4B4288F2" w14:textId="16361C5A" w:rsidR="003B464C" w:rsidRDefault="003B464C" w:rsidP="00350946">
      <w:pPr>
        <w:jc w:val="center"/>
        <w:rPr>
          <w:rFonts w:ascii="Arial" w:hAnsi="Arial" w:cs="Arial"/>
          <w:b/>
          <w:sz w:val="32"/>
          <w:szCs w:val="32"/>
        </w:rPr>
      </w:pPr>
    </w:p>
    <w:p w14:paraId="34EA731A" w14:textId="703F4681" w:rsidR="003B464C" w:rsidRDefault="003B464C" w:rsidP="00350946">
      <w:pPr>
        <w:jc w:val="center"/>
        <w:rPr>
          <w:rFonts w:ascii="Arial" w:hAnsi="Arial" w:cs="Arial"/>
          <w:b/>
          <w:sz w:val="32"/>
          <w:szCs w:val="32"/>
        </w:rPr>
      </w:pPr>
    </w:p>
    <w:p w14:paraId="4680B188" w14:textId="4C9E6D60" w:rsidR="003B464C" w:rsidRDefault="003B464C" w:rsidP="00350946">
      <w:pPr>
        <w:jc w:val="center"/>
        <w:rPr>
          <w:rFonts w:ascii="Arial" w:hAnsi="Arial" w:cs="Arial"/>
          <w:b/>
          <w:sz w:val="32"/>
          <w:szCs w:val="32"/>
        </w:rPr>
      </w:pPr>
    </w:p>
    <w:p w14:paraId="74D6DA6E" w14:textId="7EF5FCE4" w:rsidR="003B464C" w:rsidRDefault="003B464C" w:rsidP="00350946">
      <w:pPr>
        <w:jc w:val="center"/>
        <w:rPr>
          <w:rFonts w:ascii="Arial" w:hAnsi="Arial" w:cs="Arial"/>
          <w:b/>
          <w:sz w:val="32"/>
          <w:szCs w:val="32"/>
        </w:rPr>
      </w:pPr>
    </w:p>
    <w:p w14:paraId="3DF3B41C" w14:textId="2DE5D6DA" w:rsidR="003B464C" w:rsidRDefault="003B464C" w:rsidP="00350946">
      <w:pPr>
        <w:jc w:val="center"/>
        <w:rPr>
          <w:rFonts w:ascii="Arial" w:hAnsi="Arial" w:cs="Arial"/>
          <w:b/>
          <w:sz w:val="32"/>
          <w:szCs w:val="32"/>
        </w:rPr>
      </w:pPr>
    </w:p>
    <w:p w14:paraId="657024D6" w14:textId="01065111" w:rsidR="003B464C" w:rsidRDefault="003B464C" w:rsidP="00350946">
      <w:pPr>
        <w:jc w:val="center"/>
        <w:rPr>
          <w:rFonts w:ascii="Arial" w:hAnsi="Arial" w:cs="Arial"/>
          <w:b/>
          <w:sz w:val="32"/>
          <w:szCs w:val="32"/>
        </w:rPr>
      </w:pPr>
    </w:p>
    <w:p w14:paraId="6A609E6A" w14:textId="21AC588D" w:rsidR="003B464C" w:rsidRDefault="003B464C" w:rsidP="00350946">
      <w:pPr>
        <w:jc w:val="center"/>
        <w:rPr>
          <w:rFonts w:ascii="Arial" w:hAnsi="Arial" w:cs="Arial"/>
          <w:b/>
          <w:sz w:val="32"/>
          <w:szCs w:val="32"/>
        </w:rPr>
      </w:pPr>
    </w:p>
    <w:p w14:paraId="6BCDE546" w14:textId="0E739559" w:rsidR="003B464C" w:rsidRDefault="003B464C" w:rsidP="00350946">
      <w:pPr>
        <w:jc w:val="center"/>
        <w:rPr>
          <w:rFonts w:ascii="Arial" w:hAnsi="Arial" w:cs="Arial"/>
          <w:b/>
          <w:sz w:val="32"/>
          <w:szCs w:val="32"/>
        </w:rPr>
      </w:pPr>
    </w:p>
    <w:p w14:paraId="033536CD" w14:textId="7BF80116" w:rsidR="003B464C" w:rsidRDefault="003B464C" w:rsidP="00350946">
      <w:pPr>
        <w:jc w:val="center"/>
        <w:rPr>
          <w:rFonts w:ascii="Arial" w:hAnsi="Arial" w:cs="Arial"/>
          <w:b/>
          <w:sz w:val="32"/>
          <w:szCs w:val="32"/>
        </w:rPr>
      </w:pPr>
    </w:p>
    <w:p w14:paraId="744E9E08" w14:textId="1D6B3190" w:rsidR="003B464C" w:rsidRDefault="003B464C" w:rsidP="00350946">
      <w:pPr>
        <w:jc w:val="center"/>
        <w:rPr>
          <w:rFonts w:ascii="Arial" w:hAnsi="Arial" w:cs="Arial"/>
          <w:b/>
          <w:sz w:val="32"/>
          <w:szCs w:val="32"/>
        </w:rPr>
      </w:pPr>
    </w:p>
    <w:p w14:paraId="34591CE2" w14:textId="72D84971" w:rsidR="003B464C" w:rsidRDefault="003B464C" w:rsidP="00350946">
      <w:pPr>
        <w:jc w:val="center"/>
        <w:rPr>
          <w:rFonts w:ascii="Arial" w:hAnsi="Arial" w:cs="Arial"/>
          <w:b/>
          <w:sz w:val="32"/>
          <w:szCs w:val="32"/>
        </w:rPr>
      </w:pPr>
    </w:p>
    <w:p w14:paraId="6E866976" w14:textId="7A8F756E" w:rsidR="003B464C" w:rsidRDefault="003B464C" w:rsidP="00350946">
      <w:pPr>
        <w:jc w:val="center"/>
        <w:rPr>
          <w:rFonts w:ascii="Arial" w:hAnsi="Arial" w:cs="Arial"/>
          <w:b/>
          <w:sz w:val="32"/>
          <w:szCs w:val="32"/>
        </w:rPr>
      </w:pPr>
    </w:p>
    <w:p w14:paraId="41EC8667" w14:textId="77777777" w:rsidR="00690FB3" w:rsidRDefault="00690FB3" w:rsidP="00350946">
      <w:pPr>
        <w:jc w:val="center"/>
        <w:rPr>
          <w:rFonts w:ascii="Arial" w:hAnsi="Arial" w:cs="Arial"/>
          <w:b/>
          <w:sz w:val="32"/>
          <w:szCs w:val="32"/>
        </w:rPr>
        <w:sectPr w:rsidR="00690FB3" w:rsidSect="003B1871">
          <w:footerReference w:type="default" r:id="rId24"/>
          <w:pgSz w:w="12240" w:h="15840"/>
          <w:pgMar w:top="1440" w:right="1800" w:bottom="1440" w:left="1800" w:header="720" w:footer="720" w:gutter="0"/>
          <w:cols w:space="720"/>
          <w:docGrid w:linePitch="360"/>
        </w:sectPr>
      </w:pPr>
    </w:p>
    <w:p w14:paraId="2E84FA50" w14:textId="7758F8B3" w:rsidR="008736CB" w:rsidRPr="0071443A" w:rsidRDefault="008736CB" w:rsidP="00891932">
      <w:pPr>
        <w:pStyle w:val="Heading3"/>
        <w:rPr>
          <w:rFonts w:cs="Arial"/>
        </w:rPr>
      </w:pPr>
      <w:bookmarkStart w:id="32" w:name="_Toc92092158"/>
      <w:bookmarkStart w:id="33" w:name="MS"/>
      <w:r w:rsidRPr="0071443A">
        <w:rPr>
          <w:rFonts w:cs="Arial"/>
        </w:rPr>
        <w:lastRenderedPageBreak/>
        <w:t>Mandatory Seatbelts</w:t>
      </w:r>
      <w:bookmarkEnd w:id="32"/>
    </w:p>
    <w:bookmarkEnd w:id="33"/>
    <w:p w14:paraId="3E839BB7" w14:textId="77777777" w:rsidR="008736CB" w:rsidRPr="0071443A" w:rsidRDefault="008736CB" w:rsidP="008736CB">
      <w:pPr>
        <w:autoSpaceDE w:val="0"/>
        <w:autoSpaceDN w:val="0"/>
        <w:adjustRightInd w:val="0"/>
        <w:rPr>
          <w:rFonts w:ascii="Arial" w:hAnsi="Arial" w:cs="Arial"/>
          <w:color w:val="000000"/>
          <w:sz w:val="20"/>
          <w:szCs w:val="20"/>
        </w:rPr>
      </w:pPr>
    </w:p>
    <w:p w14:paraId="59F98E5A" w14:textId="77777777" w:rsidR="000965DA" w:rsidRPr="0071443A" w:rsidRDefault="00A478F3" w:rsidP="000965DA">
      <w:pPr>
        <w:autoSpaceDE w:val="0"/>
        <w:autoSpaceDN w:val="0"/>
        <w:adjustRightInd w:val="0"/>
        <w:rPr>
          <w:rFonts w:ascii="Arial" w:hAnsi="Arial" w:cs="Arial"/>
          <w:sz w:val="20"/>
          <w:szCs w:val="20"/>
        </w:rPr>
      </w:pPr>
      <w:r w:rsidRPr="0071443A">
        <w:rPr>
          <w:rFonts w:ascii="Arial" w:hAnsi="Arial" w:cs="Arial"/>
          <w:sz w:val="20"/>
          <w:szCs w:val="20"/>
        </w:rPr>
        <w:t xml:space="preserve">The driver of any </w:t>
      </w:r>
      <w:r w:rsidRPr="0071443A">
        <w:rPr>
          <w:rFonts w:ascii="Arial" w:hAnsi="Arial" w:cs="Arial"/>
          <w:sz w:val="20"/>
          <w:szCs w:val="20"/>
        </w:rPr>
        <w:fldChar w:fldCharType="begin">
          <w:ffData>
            <w:name w:val="Text15"/>
            <w:enabled/>
            <w:calcOnExit w:val="0"/>
            <w:textInput/>
          </w:ffData>
        </w:fldChar>
      </w:r>
      <w:bookmarkStart w:id="34" w:name="Text15"/>
      <w:r w:rsidRPr="0071443A">
        <w:rPr>
          <w:rFonts w:ascii="Arial" w:hAnsi="Arial" w:cs="Arial"/>
          <w:sz w:val="20"/>
          <w:szCs w:val="20"/>
        </w:rPr>
        <w:instrText xml:space="preserve"> FORMTEXT </w:instrText>
      </w:r>
      <w:r w:rsidRPr="0071443A">
        <w:rPr>
          <w:rFonts w:ascii="Arial" w:hAnsi="Arial" w:cs="Arial"/>
          <w:sz w:val="20"/>
          <w:szCs w:val="20"/>
        </w:rPr>
      </w:r>
      <w:r w:rsidRPr="0071443A">
        <w:rPr>
          <w:rFonts w:ascii="Arial" w:hAnsi="Arial" w:cs="Arial"/>
          <w:sz w:val="20"/>
          <w:szCs w:val="20"/>
        </w:rPr>
        <w:fldChar w:fldCharType="separate"/>
      </w:r>
      <w:r w:rsidRPr="0071443A">
        <w:rPr>
          <w:rFonts w:ascii="Arial" w:hAnsi="Arial" w:cs="Arial"/>
          <w:noProof/>
          <w:sz w:val="20"/>
          <w:szCs w:val="20"/>
        </w:rPr>
        <w:t> </w:t>
      </w:r>
      <w:r w:rsidRPr="0071443A">
        <w:rPr>
          <w:rFonts w:ascii="Arial" w:hAnsi="Arial" w:cs="Arial"/>
          <w:noProof/>
          <w:sz w:val="20"/>
          <w:szCs w:val="20"/>
        </w:rPr>
        <w:t> </w:t>
      </w:r>
      <w:r w:rsidRPr="0071443A">
        <w:rPr>
          <w:rFonts w:ascii="Arial" w:hAnsi="Arial" w:cs="Arial"/>
          <w:noProof/>
          <w:sz w:val="20"/>
          <w:szCs w:val="20"/>
        </w:rPr>
        <w:t> </w:t>
      </w:r>
      <w:r w:rsidRPr="0071443A">
        <w:rPr>
          <w:rFonts w:ascii="Arial" w:hAnsi="Arial" w:cs="Arial"/>
          <w:noProof/>
          <w:sz w:val="20"/>
          <w:szCs w:val="20"/>
        </w:rPr>
        <w:t> </w:t>
      </w:r>
      <w:r w:rsidRPr="0071443A">
        <w:rPr>
          <w:rFonts w:ascii="Arial" w:hAnsi="Arial" w:cs="Arial"/>
          <w:noProof/>
          <w:sz w:val="20"/>
          <w:szCs w:val="20"/>
        </w:rPr>
        <w:t> </w:t>
      </w:r>
      <w:r w:rsidRPr="0071443A">
        <w:rPr>
          <w:rFonts w:ascii="Arial" w:hAnsi="Arial" w:cs="Arial"/>
          <w:sz w:val="20"/>
          <w:szCs w:val="20"/>
        </w:rPr>
        <w:fldChar w:fldCharType="end"/>
      </w:r>
      <w:bookmarkEnd w:id="34"/>
      <w:r w:rsidR="000965DA" w:rsidRPr="0071443A">
        <w:rPr>
          <w:rFonts w:ascii="Arial" w:hAnsi="Arial" w:cs="Arial"/>
          <w:sz w:val="20"/>
          <w:szCs w:val="20"/>
        </w:rPr>
        <w:t xml:space="preserve"> Fire Department vehicle or apparatus shall be directly responsible for the safe operation of the vehicle. When the driver is under the direct supervision of an officer or acting officer, that officer or acting officer shall also assume responsibility for the actions of the driver.</w:t>
      </w:r>
    </w:p>
    <w:p w14:paraId="55D6E87D" w14:textId="77777777" w:rsidR="000965DA" w:rsidRPr="0071443A" w:rsidRDefault="000965DA" w:rsidP="000965DA">
      <w:pPr>
        <w:autoSpaceDE w:val="0"/>
        <w:autoSpaceDN w:val="0"/>
        <w:adjustRightInd w:val="0"/>
        <w:rPr>
          <w:rFonts w:ascii="Arial" w:hAnsi="Arial" w:cs="Arial"/>
          <w:sz w:val="20"/>
          <w:szCs w:val="20"/>
        </w:rPr>
      </w:pPr>
    </w:p>
    <w:p w14:paraId="30A1DC6D" w14:textId="77777777" w:rsidR="000965DA" w:rsidRPr="0071443A" w:rsidRDefault="000965DA" w:rsidP="000965DA">
      <w:pPr>
        <w:autoSpaceDE w:val="0"/>
        <w:autoSpaceDN w:val="0"/>
        <w:adjustRightInd w:val="0"/>
        <w:rPr>
          <w:rFonts w:ascii="Arial" w:hAnsi="Arial" w:cs="Arial"/>
          <w:sz w:val="20"/>
          <w:szCs w:val="20"/>
        </w:rPr>
      </w:pPr>
      <w:r w:rsidRPr="0071443A">
        <w:rPr>
          <w:rFonts w:ascii="Arial" w:hAnsi="Arial" w:cs="Arial"/>
          <w:sz w:val="20"/>
          <w:szCs w:val="20"/>
        </w:rPr>
        <w:t>Drivers shall not move fire department vehicles or apparatus until all persons are seated and secured with seat belts in approved riding positions.</w:t>
      </w:r>
    </w:p>
    <w:p w14:paraId="4C921358" w14:textId="77777777" w:rsidR="000965DA" w:rsidRPr="0071443A" w:rsidRDefault="000965DA" w:rsidP="000965DA">
      <w:pPr>
        <w:autoSpaceDE w:val="0"/>
        <w:autoSpaceDN w:val="0"/>
        <w:adjustRightInd w:val="0"/>
        <w:rPr>
          <w:rFonts w:ascii="Arial" w:hAnsi="Arial" w:cs="Arial"/>
          <w:sz w:val="20"/>
          <w:szCs w:val="20"/>
        </w:rPr>
      </w:pPr>
    </w:p>
    <w:p w14:paraId="1AFCF754" w14:textId="77777777" w:rsidR="008736CB" w:rsidRPr="0071443A" w:rsidRDefault="000965DA" w:rsidP="000965DA">
      <w:pPr>
        <w:autoSpaceDE w:val="0"/>
        <w:autoSpaceDN w:val="0"/>
        <w:adjustRightInd w:val="0"/>
        <w:rPr>
          <w:rFonts w:ascii="Arial" w:hAnsi="Arial" w:cs="Arial"/>
          <w:sz w:val="20"/>
          <w:szCs w:val="20"/>
        </w:rPr>
      </w:pPr>
      <w:r w:rsidRPr="0071443A">
        <w:rPr>
          <w:rFonts w:ascii="Arial" w:hAnsi="Arial" w:cs="Arial"/>
          <w:sz w:val="20"/>
          <w:szCs w:val="20"/>
        </w:rPr>
        <w:t>All persons riding in fire department vehicles or apparatus shall be seated and secured by seat belts or safety harnesses at any time the vehicle is in motion. Riding on tail boards, side steps, running boards, or in any other exposed positions</w:t>
      </w:r>
      <w:r w:rsidR="00BA4124" w:rsidRPr="0071443A">
        <w:rPr>
          <w:rFonts w:ascii="Arial" w:hAnsi="Arial" w:cs="Arial"/>
          <w:sz w:val="20"/>
          <w:szCs w:val="20"/>
        </w:rPr>
        <w:t>,</w:t>
      </w:r>
      <w:r w:rsidRPr="0071443A">
        <w:rPr>
          <w:rFonts w:ascii="Arial" w:hAnsi="Arial" w:cs="Arial"/>
          <w:sz w:val="20"/>
          <w:szCs w:val="20"/>
        </w:rPr>
        <w:t xml:space="preserve"> or standing while riding shall be specifically prohibited.</w:t>
      </w:r>
    </w:p>
    <w:p w14:paraId="75A91B9E" w14:textId="77777777" w:rsidR="00BA4124" w:rsidRPr="0071443A" w:rsidRDefault="00BA4124" w:rsidP="000965DA">
      <w:pPr>
        <w:autoSpaceDE w:val="0"/>
        <w:autoSpaceDN w:val="0"/>
        <w:adjustRightInd w:val="0"/>
        <w:rPr>
          <w:rFonts w:ascii="Arial" w:hAnsi="Arial" w:cs="Arial"/>
          <w:sz w:val="20"/>
          <w:szCs w:val="20"/>
        </w:rPr>
      </w:pPr>
    </w:p>
    <w:p w14:paraId="73956EE3" w14:textId="77777777" w:rsidR="00BA4124" w:rsidRPr="0071443A" w:rsidRDefault="00BA4124" w:rsidP="00BA4124">
      <w:pPr>
        <w:autoSpaceDE w:val="0"/>
        <w:autoSpaceDN w:val="0"/>
        <w:adjustRightInd w:val="0"/>
        <w:rPr>
          <w:rFonts w:ascii="Arial" w:hAnsi="Arial" w:cs="Arial"/>
          <w:sz w:val="20"/>
          <w:szCs w:val="20"/>
        </w:rPr>
      </w:pPr>
      <w:r w:rsidRPr="0071443A">
        <w:rPr>
          <w:rFonts w:ascii="Arial" w:hAnsi="Arial" w:cs="Arial"/>
          <w:sz w:val="20"/>
          <w:szCs w:val="20"/>
        </w:rPr>
        <w:t>Department members are exempt from wearing seat belts while actively performing emergency medical care while the vehicle is in motion, where requirements to be seated and restrained with seat belts would jeopardize patient care. The driver shall take extraordinary precaution in recognition of the additional danger that exists while driving with unrestrained member(s). All other persons in the vehicle shall be seated and restrained with seat belts in approved riding positions while the vehicle is in motion.</w:t>
      </w:r>
    </w:p>
    <w:p w14:paraId="46CBE949" w14:textId="53685AA7" w:rsidR="008736CB" w:rsidRDefault="008736CB" w:rsidP="00350946">
      <w:pPr>
        <w:jc w:val="center"/>
        <w:rPr>
          <w:rFonts w:ascii="Arial" w:hAnsi="Arial" w:cs="Arial"/>
          <w:b/>
          <w:sz w:val="32"/>
          <w:szCs w:val="32"/>
        </w:rPr>
      </w:pPr>
    </w:p>
    <w:p w14:paraId="656AA2FD" w14:textId="46FBBA72" w:rsidR="00995323" w:rsidRDefault="00995323" w:rsidP="00350946">
      <w:pPr>
        <w:jc w:val="center"/>
        <w:rPr>
          <w:rFonts w:ascii="Arial" w:hAnsi="Arial" w:cs="Arial"/>
          <w:b/>
          <w:sz w:val="32"/>
          <w:szCs w:val="32"/>
        </w:rPr>
      </w:pPr>
    </w:p>
    <w:p w14:paraId="422C8EE4" w14:textId="427294BF" w:rsidR="00995323" w:rsidRDefault="00995323" w:rsidP="00350946">
      <w:pPr>
        <w:jc w:val="center"/>
        <w:rPr>
          <w:rFonts w:ascii="Arial" w:hAnsi="Arial" w:cs="Arial"/>
          <w:b/>
          <w:sz w:val="32"/>
          <w:szCs w:val="32"/>
        </w:rPr>
      </w:pPr>
    </w:p>
    <w:p w14:paraId="40C14E03" w14:textId="52DA8EC6" w:rsidR="00995323" w:rsidRDefault="00995323" w:rsidP="00350946">
      <w:pPr>
        <w:jc w:val="center"/>
        <w:rPr>
          <w:rFonts w:ascii="Arial" w:hAnsi="Arial" w:cs="Arial"/>
          <w:b/>
          <w:sz w:val="32"/>
          <w:szCs w:val="32"/>
        </w:rPr>
      </w:pPr>
    </w:p>
    <w:p w14:paraId="25A418EC" w14:textId="235CEB28" w:rsidR="00995323" w:rsidRDefault="00995323" w:rsidP="00350946">
      <w:pPr>
        <w:jc w:val="center"/>
        <w:rPr>
          <w:rFonts w:ascii="Arial" w:hAnsi="Arial" w:cs="Arial"/>
          <w:b/>
          <w:sz w:val="32"/>
          <w:szCs w:val="32"/>
        </w:rPr>
      </w:pPr>
    </w:p>
    <w:p w14:paraId="3EB613B4" w14:textId="6A1EC6BE" w:rsidR="00995323" w:rsidRDefault="00995323" w:rsidP="00350946">
      <w:pPr>
        <w:jc w:val="center"/>
        <w:rPr>
          <w:rFonts w:ascii="Arial" w:hAnsi="Arial" w:cs="Arial"/>
          <w:b/>
          <w:sz w:val="32"/>
          <w:szCs w:val="32"/>
        </w:rPr>
      </w:pPr>
    </w:p>
    <w:p w14:paraId="39BB4582" w14:textId="606667F0" w:rsidR="00995323" w:rsidRDefault="00995323" w:rsidP="00350946">
      <w:pPr>
        <w:jc w:val="center"/>
        <w:rPr>
          <w:rFonts w:ascii="Arial" w:hAnsi="Arial" w:cs="Arial"/>
          <w:b/>
          <w:sz w:val="32"/>
          <w:szCs w:val="32"/>
        </w:rPr>
      </w:pPr>
    </w:p>
    <w:p w14:paraId="53AE489D" w14:textId="6024947D" w:rsidR="00995323" w:rsidRDefault="00995323" w:rsidP="00350946">
      <w:pPr>
        <w:jc w:val="center"/>
        <w:rPr>
          <w:rFonts w:ascii="Arial" w:hAnsi="Arial" w:cs="Arial"/>
          <w:b/>
          <w:sz w:val="32"/>
          <w:szCs w:val="32"/>
        </w:rPr>
      </w:pPr>
    </w:p>
    <w:p w14:paraId="76615700" w14:textId="0F5381CE" w:rsidR="00995323" w:rsidRDefault="00995323" w:rsidP="00350946">
      <w:pPr>
        <w:jc w:val="center"/>
        <w:rPr>
          <w:rFonts w:ascii="Arial" w:hAnsi="Arial" w:cs="Arial"/>
          <w:b/>
          <w:sz w:val="32"/>
          <w:szCs w:val="32"/>
        </w:rPr>
      </w:pPr>
    </w:p>
    <w:p w14:paraId="11A77768" w14:textId="609C93C4" w:rsidR="00995323" w:rsidRDefault="00995323" w:rsidP="00350946">
      <w:pPr>
        <w:jc w:val="center"/>
        <w:rPr>
          <w:rFonts w:ascii="Arial" w:hAnsi="Arial" w:cs="Arial"/>
          <w:b/>
          <w:sz w:val="32"/>
          <w:szCs w:val="32"/>
        </w:rPr>
      </w:pPr>
    </w:p>
    <w:p w14:paraId="71DDAEE0" w14:textId="608ABE0F" w:rsidR="00995323" w:rsidRDefault="00995323" w:rsidP="00350946">
      <w:pPr>
        <w:jc w:val="center"/>
        <w:rPr>
          <w:rFonts w:ascii="Arial" w:hAnsi="Arial" w:cs="Arial"/>
          <w:b/>
          <w:sz w:val="32"/>
          <w:szCs w:val="32"/>
        </w:rPr>
      </w:pPr>
    </w:p>
    <w:p w14:paraId="45AA3ADD" w14:textId="2EA0FBF7" w:rsidR="00995323" w:rsidRDefault="00995323" w:rsidP="00350946">
      <w:pPr>
        <w:jc w:val="center"/>
        <w:rPr>
          <w:rFonts w:ascii="Arial" w:hAnsi="Arial" w:cs="Arial"/>
          <w:b/>
          <w:sz w:val="32"/>
          <w:szCs w:val="32"/>
        </w:rPr>
      </w:pPr>
    </w:p>
    <w:p w14:paraId="70EEF7BD" w14:textId="77777777" w:rsidR="00995323" w:rsidRDefault="00995323" w:rsidP="00350946">
      <w:pPr>
        <w:jc w:val="center"/>
        <w:rPr>
          <w:rFonts w:ascii="Arial" w:hAnsi="Arial" w:cs="Arial"/>
          <w:b/>
          <w:sz w:val="32"/>
          <w:szCs w:val="32"/>
        </w:rPr>
      </w:pPr>
    </w:p>
    <w:p w14:paraId="17C161E0" w14:textId="1AA2F2AB" w:rsidR="008736CB" w:rsidRDefault="008736CB" w:rsidP="00350946">
      <w:pPr>
        <w:jc w:val="center"/>
        <w:rPr>
          <w:rFonts w:ascii="Arial" w:hAnsi="Arial" w:cs="Arial"/>
          <w:b/>
          <w:sz w:val="32"/>
          <w:szCs w:val="32"/>
        </w:rPr>
      </w:pPr>
    </w:p>
    <w:p w14:paraId="784437E6" w14:textId="6C217215" w:rsidR="00995323" w:rsidRDefault="00995323" w:rsidP="00350946">
      <w:pPr>
        <w:jc w:val="center"/>
        <w:rPr>
          <w:rFonts w:ascii="Arial" w:hAnsi="Arial" w:cs="Arial"/>
          <w:b/>
          <w:sz w:val="32"/>
          <w:szCs w:val="32"/>
        </w:rPr>
      </w:pPr>
    </w:p>
    <w:p w14:paraId="5A226F76" w14:textId="7F468534" w:rsidR="00995323" w:rsidRDefault="00995323" w:rsidP="00350946">
      <w:pPr>
        <w:jc w:val="center"/>
        <w:rPr>
          <w:rFonts w:ascii="Arial" w:hAnsi="Arial" w:cs="Arial"/>
          <w:b/>
          <w:sz w:val="32"/>
          <w:szCs w:val="32"/>
        </w:rPr>
      </w:pPr>
    </w:p>
    <w:p w14:paraId="4F710F22" w14:textId="24E70828" w:rsidR="00995323" w:rsidRDefault="00995323" w:rsidP="00350946">
      <w:pPr>
        <w:jc w:val="center"/>
        <w:rPr>
          <w:rFonts w:ascii="Arial" w:hAnsi="Arial" w:cs="Arial"/>
          <w:b/>
          <w:sz w:val="32"/>
          <w:szCs w:val="32"/>
        </w:rPr>
      </w:pPr>
    </w:p>
    <w:p w14:paraId="4E309AAE" w14:textId="7AC69F76" w:rsidR="00995323" w:rsidRDefault="00995323" w:rsidP="00350946">
      <w:pPr>
        <w:jc w:val="center"/>
        <w:rPr>
          <w:rFonts w:ascii="Arial" w:hAnsi="Arial" w:cs="Arial"/>
          <w:b/>
          <w:sz w:val="32"/>
          <w:szCs w:val="32"/>
        </w:rPr>
      </w:pPr>
    </w:p>
    <w:p w14:paraId="30E06ABA" w14:textId="2B933BF9" w:rsidR="00995323" w:rsidRDefault="00995323" w:rsidP="00350946">
      <w:pPr>
        <w:jc w:val="center"/>
        <w:rPr>
          <w:rFonts w:ascii="Arial" w:hAnsi="Arial" w:cs="Arial"/>
          <w:b/>
          <w:sz w:val="32"/>
          <w:szCs w:val="32"/>
        </w:rPr>
      </w:pPr>
    </w:p>
    <w:p w14:paraId="3785F7E8" w14:textId="77777777" w:rsidR="00690FB3" w:rsidRDefault="00690FB3" w:rsidP="00690FB3">
      <w:pPr>
        <w:rPr>
          <w:rFonts w:ascii="Arial" w:hAnsi="Arial" w:cs="Arial"/>
          <w:b/>
          <w:sz w:val="32"/>
          <w:szCs w:val="32"/>
        </w:rPr>
        <w:sectPr w:rsidR="00690FB3" w:rsidSect="003B1871">
          <w:footerReference w:type="default" r:id="rId25"/>
          <w:pgSz w:w="12240" w:h="15840"/>
          <w:pgMar w:top="1440" w:right="1800" w:bottom="1440" w:left="1800" w:header="720" w:footer="720" w:gutter="0"/>
          <w:cols w:space="720"/>
          <w:docGrid w:linePitch="360"/>
        </w:sectPr>
      </w:pPr>
    </w:p>
    <w:p w14:paraId="54CC1266" w14:textId="77777777" w:rsidR="00AC4925" w:rsidRDefault="00AC4925" w:rsidP="00690FB3">
      <w:pPr>
        <w:rPr>
          <w:rFonts w:ascii="Arial" w:hAnsi="Arial" w:cs="Arial"/>
          <w:b/>
          <w:sz w:val="32"/>
          <w:szCs w:val="32"/>
        </w:rPr>
      </w:pPr>
    </w:p>
    <w:p w14:paraId="03F4E2D6" w14:textId="2AA0542F" w:rsidR="00995323" w:rsidRPr="00C85AC9" w:rsidRDefault="00995323" w:rsidP="00995323">
      <w:pPr>
        <w:pStyle w:val="Heading3"/>
        <w:spacing w:before="0"/>
      </w:pPr>
      <w:bookmarkStart w:id="35" w:name="_Toc92092165"/>
      <w:bookmarkStart w:id="36" w:name="AE"/>
      <w:r w:rsidRPr="00C85AC9">
        <w:t>Apparatus and Equipment</w:t>
      </w:r>
      <w:bookmarkEnd w:id="35"/>
    </w:p>
    <w:bookmarkEnd w:id="36"/>
    <w:p w14:paraId="64AEDB05" w14:textId="77777777" w:rsidR="00995323" w:rsidRPr="00BD3C9F" w:rsidRDefault="00995323" w:rsidP="00995323">
      <w:pPr>
        <w:autoSpaceDE w:val="0"/>
        <w:autoSpaceDN w:val="0"/>
        <w:adjustRightInd w:val="0"/>
        <w:rPr>
          <w:rFonts w:ascii="Helvetica" w:hAnsi="Helvetica" w:cs="Helvetica"/>
          <w:sz w:val="20"/>
          <w:szCs w:val="20"/>
        </w:rPr>
      </w:pPr>
    </w:p>
    <w:p w14:paraId="23154043" w14:textId="77777777" w:rsidR="00995323" w:rsidRPr="00BD3C9F" w:rsidRDefault="00995323" w:rsidP="00995323">
      <w:pPr>
        <w:autoSpaceDE w:val="0"/>
        <w:autoSpaceDN w:val="0"/>
        <w:adjustRightInd w:val="0"/>
        <w:rPr>
          <w:rFonts w:ascii="Helvetica" w:hAnsi="Helvetica" w:cs="Helvetica"/>
          <w:sz w:val="20"/>
          <w:szCs w:val="20"/>
        </w:rPr>
      </w:pPr>
      <w:r w:rsidRPr="00BD3C9F">
        <w:rPr>
          <w:rFonts w:ascii="Helvetica" w:hAnsi="Helvetica" w:cs="Helvetica"/>
          <w:sz w:val="20"/>
          <w:szCs w:val="20"/>
        </w:rPr>
        <w:t xml:space="preserve">This standard establishes schedule for the inspection and maintenance of all apparatus and </w:t>
      </w:r>
      <w:r>
        <w:rPr>
          <w:rFonts w:ascii="Helvetica" w:hAnsi="Helvetica" w:cs="Helvetica"/>
          <w:sz w:val="20"/>
          <w:szCs w:val="20"/>
        </w:rPr>
        <w:t>equipment</w:t>
      </w:r>
      <w:r w:rsidRPr="00BD3C9F">
        <w:rPr>
          <w:rFonts w:ascii="Helvetica" w:hAnsi="Helvetica" w:cs="Helvetica"/>
          <w:sz w:val="20"/>
          <w:szCs w:val="20"/>
        </w:rPr>
        <w:t xml:space="preserve"> owned or operated by the department. It ensures that emergency response vehicles are maintained in a constant state of readiness. It implements a preventative maintenance schedule for all </w:t>
      </w:r>
      <w:r>
        <w:rPr>
          <w:rFonts w:ascii="Helvetica" w:hAnsi="Helvetica" w:cs="Helvetica"/>
          <w:sz w:val="20"/>
          <w:szCs w:val="20"/>
        </w:rPr>
        <w:t>apparatus</w:t>
      </w:r>
      <w:r w:rsidRPr="00BD3C9F">
        <w:rPr>
          <w:rFonts w:ascii="Helvetica" w:hAnsi="Helvetica" w:cs="Helvetica"/>
          <w:sz w:val="20"/>
          <w:szCs w:val="20"/>
        </w:rPr>
        <w:t xml:space="preserve"> and establishes procedures for the daily inspection of apparatus, equipment, and support vehicles.</w:t>
      </w:r>
    </w:p>
    <w:p w14:paraId="014EFDF8" w14:textId="77777777" w:rsidR="00995323" w:rsidRPr="00C12F92" w:rsidRDefault="00995323" w:rsidP="00995323">
      <w:pPr>
        <w:rPr>
          <w:rFonts w:ascii="Arial" w:hAnsi="Arial" w:cs="Arial"/>
          <w:sz w:val="20"/>
          <w:szCs w:val="20"/>
        </w:rPr>
      </w:pPr>
    </w:p>
    <w:p w14:paraId="4E71CC57" w14:textId="77777777" w:rsidR="00995323" w:rsidRPr="00C12F92" w:rsidRDefault="00995323" w:rsidP="00995323">
      <w:pPr>
        <w:numPr>
          <w:ilvl w:val="0"/>
          <w:numId w:val="28"/>
        </w:numPr>
        <w:rPr>
          <w:rFonts w:ascii="Arial" w:hAnsi="Arial" w:cs="Arial"/>
          <w:sz w:val="20"/>
          <w:szCs w:val="20"/>
        </w:rPr>
      </w:pPr>
      <w:r w:rsidRPr="00C12F92">
        <w:rPr>
          <w:rFonts w:ascii="Arial" w:hAnsi="Arial" w:cs="Arial"/>
          <w:sz w:val="20"/>
          <w:szCs w:val="20"/>
        </w:rPr>
        <w:t>Apparatus and equipment shall be:</w:t>
      </w:r>
    </w:p>
    <w:p w14:paraId="7EB8F6C0" w14:textId="77777777" w:rsidR="00995323" w:rsidRPr="00C12F92" w:rsidRDefault="00995323" w:rsidP="00995323">
      <w:pPr>
        <w:numPr>
          <w:ilvl w:val="0"/>
          <w:numId w:val="27"/>
        </w:numPr>
        <w:rPr>
          <w:rFonts w:ascii="Arial" w:hAnsi="Arial" w:cs="Arial"/>
          <w:sz w:val="20"/>
          <w:szCs w:val="20"/>
        </w:rPr>
      </w:pPr>
      <w:r w:rsidRPr="00C12F92">
        <w:rPr>
          <w:rFonts w:ascii="Arial" w:hAnsi="Arial" w:cs="Arial"/>
          <w:sz w:val="20"/>
          <w:szCs w:val="20"/>
        </w:rPr>
        <w:t>Maintained in a constant state of readiness.</w:t>
      </w:r>
    </w:p>
    <w:p w14:paraId="18DF248E" w14:textId="77777777" w:rsidR="00995323" w:rsidRPr="00C12F92" w:rsidRDefault="00995323" w:rsidP="00995323">
      <w:pPr>
        <w:numPr>
          <w:ilvl w:val="0"/>
          <w:numId w:val="27"/>
        </w:numPr>
        <w:rPr>
          <w:rFonts w:ascii="Arial" w:hAnsi="Arial" w:cs="Arial"/>
          <w:sz w:val="20"/>
          <w:szCs w:val="20"/>
        </w:rPr>
      </w:pPr>
      <w:r w:rsidRPr="00C12F92">
        <w:rPr>
          <w:rFonts w:ascii="Arial" w:hAnsi="Arial" w:cs="Arial"/>
          <w:sz w:val="20"/>
          <w:szCs w:val="20"/>
        </w:rPr>
        <w:t>Refueled whenever the fuel lev</w:t>
      </w:r>
      <w:r>
        <w:rPr>
          <w:rFonts w:ascii="Arial" w:hAnsi="Arial" w:cs="Arial"/>
          <w:sz w:val="20"/>
          <w:szCs w:val="20"/>
        </w:rPr>
        <w:t xml:space="preserve">el drops below </w:t>
      </w:r>
      <w:bookmarkStart w:id="37" w:name="Text49"/>
      <w:r>
        <w:rPr>
          <w:rFonts w:ascii="Arial" w:hAnsi="Arial" w:cs="Arial"/>
          <w:sz w:val="20"/>
          <w:szCs w:val="20"/>
        </w:rPr>
        <w:fldChar w:fldCharType="begin">
          <w:ffData>
            <w:name w:val="Text49"/>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37"/>
      <w:r>
        <w:rPr>
          <w:rFonts w:ascii="Arial" w:hAnsi="Arial" w:cs="Arial"/>
          <w:sz w:val="20"/>
          <w:szCs w:val="20"/>
        </w:rPr>
        <w:t xml:space="preserve"> </w:t>
      </w:r>
      <w:r w:rsidRPr="00C12F92">
        <w:rPr>
          <w:rFonts w:ascii="Arial" w:hAnsi="Arial" w:cs="Arial"/>
          <w:sz w:val="20"/>
          <w:szCs w:val="20"/>
        </w:rPr>
        <w:t>of a tank. Oil and ancillary fluid reservoirs shall also be kept full at all times.</w:t>
      </w:r>
    </w:p>
    <w:p w14:paraId="438A185A" w14:textId="77777777" w:rsidR="00995323" w:rsidRPr="00C12F92" w:rsidRDefault="00995323" w:rsidP="00995323">
      <w:pPr>
        <w:numPr>
          <w:ilvl w:val="0"/>
          <w:numId w:val="27"/>
        </w:numPr>
        <w:rPr>
          <w:rFonts w:ascii="Arial" w:hAnsi="Arial" w:cs="Arial"/>
          <w:sz w:val="20"/>
          <w:szCs w:val="20"/>
        </w:rPr>
      </w:pPr>
      <w:r w:rsidRPr="00C12F92">
        <w:rPr>
          <w:rFonts w:ascii="Arial" w:hAnsi="Arial" w:cs="Arial"/>
          <w:sz w:val="20"/>
          <w:szCs w:val="20"/>
        </w:rPr>
        <w:t>Kept clean at all times.</w:t>
      </w:r>
    </w:p>
    <w:p w14:paraId="23D51A73" w14:textId="77777777" w:rsidR="00995323" w:rsidRPr="00C12F92" w:rsidRDefault="00995323" w:rsidP="00995323">
      <w:pPr>
        <w:rPr>
          <w:rFonts w:ascii="Arial" w:hAnsi="Arial" w:cs="Arial"/>
          <w:sz w:val="20"/>
          <w:szCs w:val="20"/>
        </w:rPr>
      </w:pPr>
    </w:p>
    <w:p w14:paraId="41647AE1" w14:textId="77777777" w:rsidR="00995323" w:rsidRPr="00C12F92" w:rsidRDefault="00995323" w:rsidP="00995323">
      <w:pPr>
        <w:numPr>
          <w:ilvl w:val="0"/>
          <w:numId w:val="28"/>
        </w:numPr>
        <w:rPr>
          <w:rFonts w:ascii="Arial" w:hAnsi="Arial" w:cs="Arial"/>
          <w:sz w:val="20"/>
          <w:szCs w:val="20"/>
        </w:rPr>
      </w:pPr>
      <w:r w:rsidRPr="00C12F92">
        <w:rPr>
          <w:rFonts w:ascii="Arial" w:hAnsi="Arial" w:cs="Arial"/>
          <w:sz w:val="20"/>
          <w:szCs w:val="20"/>
        </w:rPr>
        <w:t>All maintenance, both preventative and repair, shall be recorded in the appropriate vehicle logbook.</w:t>
      </w:r>
    </w:p>
    <w:p w14:paraId="46CAE00E" w14:textId="77777777" w:rsidR="00995323" w:rsidRPr="00C12F92" w:rsidRDefault="00995323" w:rsidP="00995323">
      <w:pPr>
        <w:rPr>
          <w:rFonts w:ascii="Arial" w:hAnsi="Arial" w:cs="Arial"/>
          <w:sz w:val="20"/>
          <w:szCs w:val="20"/>
        </w:rPr>
      </w:pPr>
    </w:p>
    <w:p w14:paraId="70025C83" w14:textId="77777777" w:rsidR="00995323" w:rsidRPr="00C12F92" w:rsidRDefault="00995323" w:rsidP="00995323">
      <w:pPr>
        <w:numPr>
          <w:ilvl w:val="0"/>
          <w:numId w:val="28"/>
        </w:numPr>
        <w:rPr>
          <w:rFonts w:ascii="Arial" w:hAnsi="Arial" w:cs="Arial"/>
          <w:sz w:val="20"/>
          <w:szCs w:val="20"/>
        </w:rPr>
      </w:pPr>
      <w:r w:rsidRPr="00C12F92">
        <w:rPr>
          <w:rFonts w:ascii="Arial" w:hAnsi="Arial" w:cs="Arial"/>
          <w:sz w:val="20"/>
          <w:szCs w:val="20"/>
        </w:rPr>
        <w:t>After each use</w:t>
      </w:r>
    </w:p>
    <w:p w14:paraId="25A40F38" w14:textId="77777777" w:rsidR="00995323" w:rsidRPr="00C12F92" w:rsidRDefault="00995323" w:rsidP="00995323">
      <w:pPr>
        <w:numPr>
          <w:ilvl w:val="0"/>
          <w:numId w:val="26"/>
        </w:numPr>
        <w:rPr>
          <w:rFonts w:ascii="Arial" w:hAnsi="Arial" w:cs="Arial"/>
          <w:sz w:val="20"/>
          <w:szCs w:val="20"/>
        </w:rPr>
      </w:pPr>
      <w:r w:rsidRPr="00C12F92">
        <w:rPr>
          <w:rFonts w:ascii="Arial" w:hAnsi="Arial" w:cs="Arial"/>
          <w:sz w:val="20"/>
          <w:szCs w:val="20"/>
        </w:rPr>
        <w:t>Every vehicle used shall be inspected. The member performing the inspection shall record his findings in the appropriate vehicle logbook.</w:t>
      </w:r>
    </w:p>
    <w:p w14:paraId="21E8941D" w14:textId="77777777" w:rsidR="00995323" w:rsidRPr="00C12F92" w:rsidRDefault="00995323" w:rsidP="00995323">
      <w:pPr>
        <w:numPr>
          <w:ilvl w:val="0"/>
          <w:numId w:val="26"/>
        </w:numPr>
        <w:rPr>
          <w:rFonts w:ascii="Arial" w:hAnsi="Arial" w:cs="Arial"/>
          <w:sz w:val="20"/>
          <w:szCs w:val="20"/>
        </w:rPr>
      </w:pPr>
      <w:r w:rsidRPr="00C12F92">
        <w:rPr>
          <w:rFonts w:ascii="Arial" w:hAnsi="Arial" w:cs="Arial"/>
          <w:sz w:val="20"/>
          <w:szCs w:val="20"/>
        </w:rPr>
        <w:t>The member performing the inspection shall correct the defects that are found provided that the member has the expertise, tools, and supplies to do so. The items that are corrected shall be noted in the comments section of the vehicle logbook.</w:t>
      </w:r>
    </w:p>
    <w:p w14:paraId="7286DBEC" w14:textId="77777777" w:rsidR="00995323" w:rsidRPr="00C12F92" w:rsidRDefault="00995323" w:rsidP="00995323">
      <w:pPr>
        <w:numPr>
          <w:ilvl w:val="0"/>
          <w:numId w:val="26"/>
        </w:numPr>
        <w:rPr>
          <w:rFonts w:ascii="Arial" w:hAnsi="Arial" w:cs="Arial"/>
          <w:sz w:val="20"/>
          <w:szCs w:val="20"/>
        </w:rPr>
      </w:pPr>
      <w:r w:rsidRPr="00C12F92">
        <w:rPr>
          <w:rFonts w:ascii="Arial" w:hAnsi="Arial" w:cs="Arial"/>
          <w:sz w:val="20"/>
          <w:szCs w:val="20"/>
        </w:rPr>
        <w:t>Defects that cannot immediately be corrected shall be noted in the vehicle logbook and reported to the Chief or Officer in Charge.</w:t>
      </w:r>
    </w:p>
    <w:p w14:paraId="3AAFE033" w14:textId="77777777" w:rsidR="00995323" w:rsidRDefault="00995323" w:rsidP="00995323">
      <w:pPr>
        <w:numPr>
          <w:ilvl w:val="0"/>
          <w:numId w:val="26"/>
        </w:numPr>
        <w:rPr>
          <w:rFonts w:ascii="Arial" w:hAnsi="Arial" w:cs="Arial"/>
          <w:sz w:val="20"/>
          <w:szCs w:val="20"/>
        </w:rPr>
      </w:pPr>
      <w:r w:rsidRPr="00C12F92">
        <w:rPr>
          <w:rFonts w:ascii="Arial" w:hAnsi="Arial" w:cs="Arial"/>
          <w:sz w:val="20"/>
          <w:szCs w:val="20"/>
        </w:rPr>
        <w:t>If a defect requires that a vehicle be placed out of service, the person doing the Inspection shall notify the Chief or Officer in Charge.</w:t>
      </w:r>
    </w:p>
    <w:p w14:paraId="0838DAEC" w14:textId="77777777" w:rsidR="00995323" w:rsidRDefault="00995323" w:rsidP="00995323">
      <w:pPr>
        <w:ind w:left="1440"/>
        <w:rPr>
          <w:rFonts w:ascii="Arial" w:hAnsi="Arial" w:cs="Arial"/>
          <w:sz w:val="20"/>
          <w:szCs w:val="20"/>
        </w:rPr>
      </w:pPr>
    </w:p>
    <w:p w14:paraId="083353C6" w14:textId="77777777" w:rsidR="00995323" w:rsidRPr="00D44C78" w:rsidRDefault="00995323" w:rsidP="00995323">
      <w:pPr>
        <w:pStyle w:val="ListParagraph"/>
        <w:numPr>
          <w:ilvl w:val="0"/>
          <w:numId w:val="28"/>
        </w:numPr>
        <w:rPr>
          <w:rFonts w:ascii="Arial" w:hAnsi="Arial" w:cs="Arial"/>
          <w:sz w:val="20"/>
        </w:rPr>
      </w:pPr>
      <w:r w:rsidRPr="00D44C78">
        <w:rPr>
          <w:rFonts w:ascii="Arial" w:hAnsi="Arial" w:cs="Arial"/>
          <w:sz w:val="20"/>
        </w:rPr>
        <w:t>Weekly Inspections.</w:t>
      </w:r>
    </w:p>
    <w:p w14:paraId="342183B6" w14:textId="77777777" w:rsidR="00995323" w:rsidRPr="00C12F92" w:rsidRDefault="00995323" w:rsidP="00995323">
      <w:pPr>
        <w:numPr>
          <w:ilvl w:val="0"/>
          <w:numId w:val="25"/>
        </w:numPr>
        <w:rPr>
          <w:rFonts w:ascii="Arial" w:hAnsi="Arial" w:cs="Arial"/>
          <w:sz w:val="20"/>
          <w:szCs w:val="20"/>
        </w:rPr>
      </w:pPr>
      <w:r w:rsidRPr="00C12F92">
        <w:rPr>
          <w:rFonts w:ascii="Arial" w:hAnsi="Arial" w:cs="Arial"/>
          <w:sz w:val="20"/>
          <w:szCs w:val="20"/>
        </w:rPr>
        <w:t xml:space="preserve">All apparatus and equipment used shall be inspected </w:t>
      </w:r>
      <w:r>
        <w:rPr>
          <w:rFonts w:ascii="Arial" w:hAnsi="Arial" w:cs="Arial"/>
          <w:sz w:val="20"/>
          <w:szCs w:val="20"/>
        </w:rPr>
        <w:fldChar w:fldCharType="begin">
          <w:ffData>
            <w:name w:val="Text50"/>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sidRPr="00C12F92">
        <w:rPr>
          <w:rFonts w:ascii="Arial" w:hAnsi="Arial" w:cs="Arial"/>
          <w:sz w:val="20"/>
          <w:szCs w:val="20"/>
        </w:rPr>
        <w:t>. The member performing the inspection shall record his findings in the appropriate vehicle logbook.</w:t>
      </w:r>
    </w:p>
    <w:p w14:paraId="04C69A1D" w14:textId="77777777" w:rsidR="00995323" w:rsidRPr="00C12F92" w:rsidRDefault="00995323" w:rsidP="00995323">
      <w:pPr>
        <w:numPr>
          <w:ilvl w:val="0"/>
          <w:numId w:val="25"/>
        </w:numPr>
        <w:rPr>
          <w:rFonts w:ascii="Arial" w:hAnsi="Arial" w:cs="Arial"/>
          <w:sz w:val="20"/>
          <w:szCs w:val="20"/>
        </w:rPr>
      </w:pPr>
      <w:r w:rsidRPr="00C12F92">
        <w:rPr>
          <w:rFonts w:ascii="Arial" w:hAnsi="Arial" w:cs="Arial"/>
          <w:sz w:val="20"/>
          <w:szCs w:val="20"/>
        </w:rPr>
        <w:t>Refueled whenev</w:t>
      </w:r>
      <w:r>
        <w:rPr>
          <w:rFonts w:ascii="Arial" w:hAnsi="Arial" w:cs="Arial"/>
          <w:sz w:val="20"/>
          <w:szCs w:val="20"/>
        </w:rPr>
        <w:t xml:space="preserve">er the fuel level drops below </w:t>
      </w:r>
      <w:bookmarkStart w:id="38" w:name="Text50"/>
      <w:r>
        <w:rPr>
          <w:rFonts w:ascii="Arial" w:hAnsi="Arial" w:cs="Arial"/>
          <w:sz w:val="20"/>
          <w:szCs w:val="20"/>
        </w:rPr>
        <w:fldChar w:fldCharType="begin">
          <w:ffData>
            <w:name w:val="Text50"/>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38"/>
      <w:r>
        <w:rPr>
          <w:rFonts w:ascii="Arial" w:hAnsi="Arial" w:cs="Arial"/>
          <w:sz w:val="20"/>
          <w:szCs w:val="20"/>
        </w:rPr>
        <w:t xml:space="preserve"> </w:t>
      </w:r>
      <w:r w:rsidRPr="00C12F92">
        <w:rPr>
          <w:rFonts w:ascii="Arial" w:hAnsi="Arial" w:cs="Arial"/>
          <w:sz w:val="20"/>
          <w:szCs w:val="20"/>
        </w:rPr>
        <w:t>of a tank. Oil and ancillary fluid reservoirs shall also be kept full at all times.</w:t>
      </w:r>
    </w:p>
    <w:p w14:paraId="5212F877" w14:textId="77777777" w:rsidR="00995323" w:rsidRPr="00C12F92" w:rsidRDefault="00995323" w:rsidP="00995323">
      <w:pPr>
        <w:numPr>
          <w:ilvl w:val="0"/>
          <w:numId w:val="25"/>
        </w:numPr>
        <w:rPr>
          <w:rFonts w:ascii="Arial" w:hAnsi="Arial" w:cs="Arial"/>
          <w:sz w:val="20"/>
          <w:szCs w:val="20"/>
        </w:rPr>
      </w:pPr>
      <w:r w:rsidRPr="00C12F92">
        <w:rPr>
          <w:rFonts w:ascii="Arial" w:hAnsi="Arial" w:cs="Arial"/>
          <w:sz w:val="20"/>
          <w:szCs w:val="20"/>
        </w:rPr>
        <w:t xml:space="preserve">All engine-powered equipment shall be run for a minimum of five minutes. Their fuel tanks shall be refilled </w:t>
      </w:r>
      <w:r>
        <w:rPr>
          <w:rFonts w:ascii="Arial" w:hAnsi="Arial" w:cs="Arial"/>
          <w:sz w:val="20"/>
          <w:szCs w:val="20"/>
        </w:rPr>
        <w:t xml:space="preserve">whenever the level drops below </w:t>
      </w:r>
      <w:bookmarkStart w:id="39" w:name="Text51"/>
      <w:r>
        <w:rPr>
          <w:rFonts w:ascii="Arial" w:hAnsi="Arial" w:cs="Arial"/>
          <w:sz w:val="20"/>
          <w:szCs w:val="20"/>
        </w:rPr>
        <w:fldChar w:fldCharType="begin">
          <w:ffData>
            <w:name w:val="Text51"/>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39"/>
      <w:r>
        <w:rPr>
          <w:rFonts w:ascii="Arial" w:hAnsi="Arial" w:cs="Arial"/>
          <w:sz w:val="20"/>
          <w:szCs w:val="20"/>
        </w:rPr>
        <w:t xml:space="preserve"> </w:t>
      </w:r>
      <w:r w:rsidRPr="00C12F92">
        <w:rPr>
          <w:rFonts w:ascii="Arial" w:hAnsi="Arial" w:cs="Arial"/>
          <w:sz w:val="20"/>
          <w:szCs w:val="20"/>
        </w:rPr>
        <w:t>of a tank. The oil will be checked and oil shall be added if necessary</w:t>
      </w:r>
    </w:p>
    <w:p w14:paraId="3CD2D455" w14:textId="77777777" w:rsidR="00995323" w:rsidRDefault="00995323" w:rsidP="00995323">
      <w:pPr>
        <w:autoSpaceDE w:val="0"/>
        <w:autoSpaceDN w:val="0"/>
        <w:adjustRightInd w:val="0"/>
        <w:rPr>
          <w:rFonts w:ascii="Helvetica" w:hAnsi="Helvetica" w:cs="Helvetica"/>
        </w:rPr>
      </w:pPr>
    </w:p>
    <w:p w14:paraId="7F289851" w14:textId="77777777" w:rsidR="00995323" w:rsidRDefault="00995323" w:rsidP="00995323">
      <w:pPr>
        <w:autoSpaceDE w:val="0"/>
        <w:autoSpaceDN w:val="0"/>
        <w:adjustRightInd w:val="0"/>
        <w:rPr>
          <w:rFonts w:ascii="Helvetica" w:hAnsi="Helvetica" w:cs="Helvetica"/>
        </w:rPr>
      </w:pPr>
    </w:p>
    <w:p w14:paraId="63D411DF" w14:textId="4EA113D5" w:rsidR="003B464C" w:rsidRDefault="003B464C" w:rsidP="00350946">
      <w:pPr>
        <w:jc w:val="center"/>
        <w:rPr>
          <w:rFonts w:ascii="Arial" w:hAnsi="Arial" w:cs="Arial"/>
          <w:b/>
          <w:sz w:val="32"/>
          <w:szCs w:val="32"/>
        </w:rPr>
      </w:pPr>
    </w:p>
    <w:p w14:paraId="1482A63A" w14:textId="5D95488C" w:rsidR="003B464C" w:rsidRDefault="003B464C" w:rsidP="00350946">
      <w:pPr>
        <w:jc w:val="center"/>
        <w:rPr>
          <w:rFonts w:ascii="Arial" w:hAnsi="Arial" w:cs="Arial"/>
          <w:b/>
          <w:sz w:val="32"/>
          <w:szCs w:val="32"/>
        </w:rPr>
      </w:pPr>
    </w:p>
    <w:p w14:paraId="430D02C5" w14:textId="01886386" w:rsidR="003B464C" w:rsidRDefault="003B464C" w:rsidP="00350946">
      <w:pPr>
        <w:jc w:val="center"/>
        <w:rPr>
          <w:rFonts w:ascii="Arial" w:hAnsi="Arial" w:cs="Arial"/>
          <w:b/>
          <w:sz w:val="32"/>
          <w:szCs w:val="32"/>
        </w:rPr>
      </w:pPr>
    </w:p>
    <w:p w14:paraId="685EC6CC" w14:textId="2575F847" w:rsidR="003B464C" w:rsidRDefault="003B464C" w:rsidP="00350946">
      <w:pPr>
        <w:jc w:val="center"/>
        <w:rPr>
          <w:rFonts w:ascii="Arial" w:hAnsi="Arial" w:cs="Arial"/>
          <w:b/>
          <w:sz w:val="32"/>
          <w:szCs w:val="32"/>
        </w:rPr>
      </w:pPr>
    </w:p>
    <w:p w14:paraId="589D7CE8" w14:textId="77777777" w:rsidR="000E2B28" w:rsidRDefault="000E2B28" w:rsidP="00350946">
      <w:pPr>
        <w:jc w:val="center"/>
        <w:rPr>
          <w:rFonts w:ascii="Arial" w:hAnsi="Arial" w:cs="Arial"/>
          <w:b/>
          <w:sz w:val="32"/>
          <w:szCs w:val="32"/>
        </w:rPr>
        <w:sectPr w:rsidR="000E2B28" w:rsidSect="003B1871">
          <w:footerReference w:type="default" r:id="rId26"/>
          <w:pgSz w:w="12240" w:h="15840"/>
          <w:pgMar w:top="1440" w:right="1800" w:bottom="1440" w:left="1800" w:header="720" w:footer="720" w:gutter="0"/>
          <w:cols w:space="720"/>
          <w:docGrid w:linePitch="360"/>
        </w:sectPr>
      </w:pPr>
    </w:p>
    <w:p w14:paraId="16BDDC53" w14:textId="668380B2" w:rsidR="00BF64FA" w:rsidRPr="00C85AC9" w:rsidRDefault="00350946" w:rsidP="00690FB3">
      <w:pPr>
        <w:pStyle w:val="Heading3"/>
        <w:spacing w:before="0"/>
      </w:pPr>
      <w:bookmarkStart w:id="40" w:name="_Toc92092159"/>
      <w:bookmarkStart w:id="41" w:name="ICS"/>
      <w:r w:rsidRPr="00C85AC9">
        <w:lastRenderedPageBreak/>
        <w:t>Incident Command System</w:t>
      </w:r>
      <w:bookmarkEnd w:id="40"/>
    </w:p>
    <w:bookmarkEnd w:id="41"/>
    <w:p w14:paraId="0CBA22F7" w14:textId="77777777" w:rsidR="00350946" w:rsidRPr="00350946" w:rsidRDefault="00350946" w:rsidP="00350946">
      <w:pPr>
        <w:jc w:val="center"/>
        <w:rPr>
          <w:rFonts w:ascii="Arial" w:hAnsi="Arial" w:cs="Arial"/>
          <w:sz w:val="20"/>
          <w:szCs w:val="20"/>
        </w:rPr>
      </w:pPr>
    </w:p>
    <w:p w14:paraId="5BDC03CB" w14:textId="77777777" w:rsidR="007E71C9" w:rsidRPr="007E71C9" w:rsidRDefault="00664539" w:rsidP="007E71C9">
      <w:pPr>
        <w:rPr>
          <w:rFonts w:ascii="Arial" w:hAnsi="Arial" w:cs="Arial"/>
          <w:sz w:val="20"/>
          <w:szCs w:val="20"/>
        </w:rPr>
      </w:pPr>
      <w:r w:rsidRPr="007E71C9">
        <w:rPr>
          <w:rFonts w:ascii="Arial" w:hAnsi="Arial" w:cs="Arial"/>
          <w:sz w:val="20"/>
          <w:szCs w:val="20"/>
        </w:rPr>
        <w:t xml:space="preserve">Command procedures are designed to offer a practical framework for emergency operations and to effectively integrate the efforts of all members, officers, and </w:t>
      </w:r>
      <w:r w:rsidR="00F10A64" w:rsidRPr="007E71C9">
        <w:rPr>
          <w:rFonts w:ascii="Arial" w:hAnsi="Arial" w:cs="Arial"/>
          <w:sz w:val="20"/>
          <w:szCs w:val="20"/>
        </w:rPr>
        <w:t>firefighters</w:t>
      </w:r>
      <w:r w:rsidRPr="007E71C9">
        <w:rPr>
          <w:rFonts w:ascii="Arial" w:hAnsi="Arial" w:cs="Arial"/>
          <w:sz w:val="20"/>
          <w:szCs w:val="20"/>
        </w:rPr>
        <w:t>. This will facilitate an organized and orderly tactical operati</w:t>
      </w:r>
      <w:r w:rsidR="000D5573" w:rsidRPr="007E71C9">
        <w:rPr>
          <w:rFonts w:ascii="Arial" w:hAnsi="Arial" w:cs="Arial"/>
          <w:sz w:val="20"/>
          <w:szCs w:val="20"/>
        </w:rPr>
        <w:t>on and a more effective effort.</w:t>
      </w:r>
      <w:r w:rsidR="007E71C9" w:rsidRPr="007E71C9">
        <w:rPr>
          <w:rFonts w:ascii="Arial" w:hAnsi="Arial" w:cs="Arial"/>
          <w:sz w:val="20"/>
          <w:szCs w:val="20"/>
        </w:rPr>
        <w:t xml:space="preserve"> All members involved</w:t>
      </w:r>
      <w:r w:rsidR="007E71C9">
        <w:rPr>
          <w:rFonts w:ascii="Arial" w:hAnsi="Arial" w:cs="Arial"/>
          <w:sz w:val="20"/>
          <w:szCs w:val="20"/>
        </w:rPr>
        <w:t xml:space="preserve"> in emergency operations wi</w:t>
      </w:r>
      <w:r w:rsidR="007E71C9" w:rsidRPr="007E71C9">
        <w:rPr>
          <w:rFonts w:ascii="Arial" w:hAnsi="Arial" w:cs="Arial"/>
          <w:sz w:val="20"/>
          <w:szCs w:val="20"/>
        </w:rPr>
        <w:t>ll be trained to the appropriate level in the National Incident Management System</w:t>
      </w:r>
      <w:r w:rsidR="003835BF">
        <w:rPr>
          <w:rFonts w:ascii="Arial" w:hAnsi="Arial" w:cs="Arial"/>
          <w:sz w:val="20"/>
          <w:szCs w:val="20"/>
        </w:rPr>
        <w:t xml:space="preserve"> (NIMS</w:t>
      </w:r>
      <w:r w:rsidR="007E71C9" w:rsidRPr="007E71C9">
        <w:rPr>
          <w:rFonts w:ascii="Arial" w:hAnsi="Arial" w:cs="Arial"/>
          <w:sz w:val="20"/>
          <w:szCs w:val="20"/>
        </w:rPr>
        <w:t>.</w:t>
      </w:r>
      <w:r w:rsidR="003835BF">
        <w:rPr>
          <w:rFonts w:ascii="Arial" w:hAnsi="Arial" w:cs="Arial"/>
          <w:sz w:val="20"/>
          <w:szCs w:val="20"/>
        </w:rPr>
        <w:t>)</w:t>
      </w:r>
      <w:r w:rsidR="007E71C9" w:rsidRPr="007E71C9">
        <w:rPr>
          <w:rFonts w:ascii="Arial" w:hAnsi="Arial" w:cs="Arial"/>
          <w:sz w:val="20"/>
          <w:szCs w:val="20"/>
        </w:rPr>
        <w:t xml:space="preserve"> Those who function in command staff positions shall train further to the advanced ICS levels. </w:t>
      </w:r>
    </w:p>
    <w:p w14:paraId="228A6714" w14:textId="77777777" w:rsidR="000D5573" w:rsidRPr="00350946" w:rsidRDefault="000D5573" w:rsidP="000D5573">
      <w:pPr>
        <w:autoSpaceDE w:val="0"/>
        <w:autoSpaceDN w:val="0"/>
        <w:adjustRightInd w:val="0"/>
        <w:rPr>
          <w:rFonts w:ascii="Arial" w:hAnsi="Arial" w:cs="Arial"/>
          <w:sz w:val="20"/>
          <w:szCs w:val="20"/>
        </w:rPr>
      </w:pPr>
    </w:p>
    <w:p w14:paraId="32A1260F" w14:textId="77777777" w:rsidR="002713E1" w:rsidRPr="00350946" w:rsidRDefault="002713E1" w:rsidP="002713E1">
      <w:pPr>
        <w:autoSpaceDE w:val="0"/>
        <w:autoSpaceDN w:val="0"/>
        <w:adjustRightInd w:val="0"/>
        <w:rPr>
          <w:rFonts w:ascii="Arial" w:hAnsi="Arial" w:cs="Arial"/>
          <w:sz w:val="20"/>
          <w:szCs w:val="20"/>
        </w:rPr>
      </w:pPr>
      <w:r w:rsidRPr="00350946">
        <w:rPr>
          <w:rFonts w:ascii="Arial" w:hAnsi="Arial" w:cs="Arial"/>
          <w:sz w:val="20"/>
          <w:szCs w:val="20"/>
        </w:rPr>
        <w:t>The Incident Commander (IC) is responsible for managing and/or controlling resources by virtue of explicit legal, agency, or delegated authority. The individual responsible for the overall management of the response is called the Incident Commander.</w:t>
      </w:r>
    </w:p>
    <w:p w14:paraId="6B3DE556" w14:textId="77777777" w:rsidR="002713E1" w:rsidRPr="00350946" w:rsidRDefault="002713E1" w:rsidP="002713E1">
      <w:pPr>
        <w:autoSpaceDE w:val="0"/>
        <w:autoSpaceDN w:val="0"/>
        <w:adjustRightInd w:val="0"/>
        <w:rPr>
          <w:rFonts w:ascii="Arial" w:hAnsi="Arial" w:cs="Arial"/>
          <w:sz w:val="20"/>
          <w:szCs w:val="20"/>
        </w:rPr>
      </w:pPr>
    </w:p>
    <w:p w14:paraId="409416EB" w14:textId="77777777" w:rsidR="002713E1" w:rsidRPr="00350946" w:rsidRDefault="002713E1" w:rsidP="002713E1">
      <w:pPr>
        <w:autoSpaceDE w:val="0"/>
        <w:autoSpaceDN w:val="0"/>
        <w:adjustRightInd w:val="0"/>
        <w:rPr>
          <w:rFonts w:ascii="Arial" w:hAnsi="Arial" w:cs="Arial"/>
          <w:sz w:val="20"/>
          <w:szCs w:val="20"/>
        </w:rPr>
      </w:pPr>
      <w:r w:rsidRPr="00350946">
        <w:rPr>
          <w:rFonts w:ascii="Arial" w:hAnsi="Arial" w:cs="Arial"/>
          <w:sz w:val="20"/>
          <w:szCs w:val="20"/>
        </w:rPr>
        <w:t>The IC is responsible for all aspects for the response, including developing incident objectives and managing all incident operations both written and verbal. The IC sets priorities and defines the ICS organization for the particular response. Even if other positions are not assigned, the IC will always be designated.</w:t>
      </w:r>
    </w:p>
    <w:p w14:paraId="0C4006D2" w14:textId="77777777" w:rsidR="002713E1" w:rsidRPr="00350946" w:rsidRDefault="002713E1" w:rsidP="002713E1">
      <w:pPr>
        <w:autoSpaceDE w:val="0"/>
        <w:autoSpaceDN w:val="0"/>
        <w:adjustRightInd w:val="0"/>
        <w:rPr>
          <w:rFonts w:ascii="Arial" w:hAnsi="Arial" w:cs="Arial"/>
          <w:sz w:val="20"/>
          <w:szCs w:val="20"/>
        </w:rPr>
      </w:pPr>
    </w:p>
    <w:p w14:paraId="0F526AC7" w14:textId="77777777" w:rsidR="00F10A64" w:rsidRPr="00350946" w:rsidRDefault="002713E1" w:rsidP="002713E1">
      <w:pPr>
        <w:autoSpaceDE w:val="0"/>
        <w:autoSpaceDN w:val="0"/>
        <w:adjustRightInd w:val="0"/>
        <w:rPr>
          <w:rFonts w:ascii="Arial" w:hAnsi="Arial" w:cs="Arial"/>
          <w:sz w:val="20"/>
          <w:szCs w:val="20"/>
        </w:rPr>
      </w:pPr>
      <w:r w:rsidRPr="00350946">
        <w:rPr>
          <w:rFonts w:ascii="Arial" w:hAnsi="Arial" w:cs="Arial"/>
          <w:sz w:val="20"/>
          <w:szCs w:val="20"/>
        </w:rPr>
        <w:t>The IC is faced with many responsibilities when he/she arrives on scene. Unless specifically assigned to another member of the Command or General Staffs, these responsibilities remain with the IC.</w:t>
      </w:r>
    </w:p>
    <w:p w14:paraId="67D70884" w14:textId="77777777" w:rsidR="002713E1" w:rsidRPr="00350946" w:rsidRDefault="002713E1" w:rsidP="002713E1">
      <w:pPr>
        <w:autoSpaceDE w:val="0"/>
        <w:autoSpaceDN w:val="0"/>
        <w:adjustRightInd w:val="0"/>
        <w:rPr>
          <w:rFonts w:ascii="Arial" w:hAnsi="Arial" w:cs="Arial"/>
          <w:sz w:val="20"/>
          <w:szCs w:val="20"/>
        </w:rPr>
      </w:pPr>
    </w:p>
    <w:p w14:paraId="3F6EA0F2" w14:textId="77777777" w:rsidR="002713E1" w:rsidRPr="00350946" w:rsidRDefault="002713E1" w:rsidP="002713E1">
      <w:pPr>
        <w:autoSpaceDE w:val="0"/>
        <w:autoSpaceDN w:val="0"/>
        <w:adjustRightInd w:val="0"/>
        <w:rPr>
          <w:rFonts w:ascii="Arial" w:hAnsi="Arial" w:cs="Arial"/>
          <w:sz w:val="20"/>
          <w:szCs w:val="20"/>
        </w:rPr>
      </w:pPr>
      <w:r w:rsidRPr="00245E60">
        <w:rPr>
          <w:rFonts w:ascii="Arial" w:hAnsi="Arial" w:cs="Arial"/>
          <w:b/>
          <w:sz w:val="20"/>
          <w:szCs w:val="20"/>
        </w:rPr>
        <w:t>R</w:t>
      </w:r>
      <w:r w:rsidR="004B1B08" w:rsidRPr="00245E60">
        <w:rPr>
          <w:rFonts w:ascii="Arial" w:hAnsi="Arial" w:cs="Arial"/>
          <w:b/>
          <w:sz w:val="20"/>
          <w:szCs w:val="20"/>
        </w:rPr>
        <w:t>esponsibilities of Command</w:t>
      </w:r>
    </w:p>
    <w:p w14:paraId="12213A76" w14:textId="77777777" w:rsidR="002713E1" w:rsidRPr="00350946" w:rsidRDefault="002713E1" w:rsidP="00461B52">
      <w:pPr>
        <w:numPr>
          <w:ilvl w:val="0"/>
          <w:numId w:val="13"/>
        </w:numPr>
        <w:autoSpaceDE w:val="0"/>
        <w:autoSpaceDN w:val="0"/>
        <w:adjustRightInd w:val="0"/>
        <w:rPr>
          <w:rFonts w:ascii="Arial" w:hAnsi="Arial" w:cs="Arial"/>
          <w:sz w:val="20"/>
          <w:szCs w:val="20"/>
        </w:rPr>
      </w:pPr>
      <w:r w:rsidRPr="00350946">
        <w:rPr>
          <w:rFonts w:ascii="Arial" w:hAnsi="Arial" w:cs="Arial"/>
          <w:sz w:val="20"/>
          <w:szCs w:val="20"/>
        </w:rPr>
        <w:t>Stabilize the incident and provide for life safety</w:t>
      </w:r>
    </w:p>
    <w:p w14:paraId="1FCC6C7A" w14:textId="77777777" w:rsidR="002713E1" w:rsidRPr="00350946" w:rsidRDefault="002713E1" w:rsidP="00461B52">
      <w:pPr>
        <w:numPr>
          <w:ilvl w:val="0"/>
          <w:numId w:val="13"/>
        </w:numPr>
        <w:autoSpaceDE w:val="0"/>
        <w:autoSpaceDN w:val="0"/>
        <w:adjustRightInd w:val="0"/>
        <w:rPr>
          <w:rFonts w:ascii="Arial" w:hAnsi="Arial" w:cs="Arial"/>
          <w:sz w:val="20"/>
          <w:szCs w:val="20"/>
        </w:rPr>
      </w:pPr>
      <w:r w:rsidRPr="00350946">
        <w:rPr>
          <w:rFonts w:ascii="Arial" w:hAnsi="Arial" w:cs="Arial"/>
          <w:sz w:val="20"/>
          <w:szCs w:val="20"/>
        </w:rPr>
        <w:t>Conservation of property</w:t>
      </w:r>
    </w:p>
    <w:p w14:paraId="006A5339" w14:textId="77777777" w:rsidR="002713E1" w:rsidRPr="00350946" w:rsidRDefault="002713E1" w:rsidP="00461B52">
      <w:pPr>
        <w:numPr>
          <w:ilvl w:val="0"/>
          <w:numId w:val="13"/>
        </w:numPr>
        <w:autoSpaceDE w:val="0"/>
        <w:autoSpaceDN w:val="0"/>
        <w:adjustRightInd w:val="0"/>
        <w:rPr>
          <w:rFonts w:ascii="Arial" w:hAnsi="Arial" w:cs="Arial"/>
          <w:sz w:val="20"/>
          <w:szCs w:val="20"/>
        </w:rPr>
      </w:pPr>
      <w:r w:rsidRPr="00350946">
        <w:rPr>
          <w:rFonts w:ascii="Arial" w:hAnsi="Arial" w:cs="Arial"/>
          <w:sz w:val="20"/>
          <w:szCs w:val="20"/>
        </w:rPr>
        <w:t>Conservation of environment</w:t>
      </w:r>
    </w:p>
    <w:p w14:paraId="0A076F74" w14:textId="77777777" w:rsidR="002713E1" w:rsidRPr="00350946" w:rsidRDefault="002713E1" w:rsidP="00461B52">
      <w:pPr>
        <w:numPr>
          <w:ilvl w:val="0"/>
          <w:numId w:val="13"/>
        </w:numPr>
        <w:autoSpaceDE w:val="0"/>
        <w:autoSpaceDN w:val="0"/>
        <w:adjustRightInd w:val="0"/>
        <w:rPr>
          <w:rFonts w:ascii="Arial" w:hAnsi="Arial" w:cs="Arial"/>
          <w:sz w:val="20"/>
          <w:szCs w:val="20"/>
        </w:rPr>
      </w:pPr>
      <w:r w:rsidRPr="00350946">
        <w:rPr>
          <w:rFonts w:ascii="Arial" w:hAnsi="Arial" w:cs="Arial"/>
          <w:sz w:val="20"/>
          <w:szCs w:val="20"/>
        </w:rPr>
        <w:t>Remove endangered occupants and treat injured</w:t>
      </w:r>
    </w:p>
    <w:p w14:paraId="5A4B5C07" w14:textId="77777777" w:rsidR="002713E1" w:rsidRPr="00350946" w:rsidRDefault="002713E1" w:rsidP="00461B52">
      <w:pPr>
        <w:numPr>
          <w:ilvl w:val="0"/>
          <w:numId w:val="13"/>
        </w:numPr>
        <w:autoSpaceDE w:val="0"/>
        <w:autoSpaceDN w:val="0"/>
        <w:adjustRightInd w:val="0"/>
        <w:rPr>
          <w:rFonts w:ascii="Arial" w:hAnsi="Arial" w:cs="Arial"/>
          <w:sz w:val="20"/>
          <w:szCs w:val="20"/>
        </w:rPr>
      </w:pPr>
      <w:r w:rsidRPr="00350946">
        <w:rPr>
          <w:rFonts w:ascii="Arial" w:hAnsi="Arial" w:cs="Arial"/>
          <w:sz w:val="20"/>
          <w:szCs w:val="20"/>
        </w:rPr>
        <w:t>Assure the safety and welfare of department personnel</w:t>
      </w:r>
    </w:p>
    <w:p w14:paraId="1816684D" w14:textId="77777777" w:rsidR="00245E60" w:rsidRDefault="00245E60" w:rsidP="002713E1">
      <w:pPr>
        <w:autoSpaceDE w:val="0"/>
        <w:autoSpaceDN w:val="0"/>
        <w:adjustRightInd w:val="0"/>
        <w:rPr>
          <w:rFonts w:ascii="Arial" w:hAnsi="Arial" w:cs="Arial"/>
          <w:sz w:val="20"/>
          <w:szCs w:val="20"/>
        </w:rPr>
      </w:pPr>
    </w:p>
    <w:p w14:paraId="2EAC1569" w14:textId="77777777" w:rsidR="002713E1" w:rsidRPr="00245E60" w:rsidRDefault="004B1B08" w:rsidP="002713E1">
      <w:pPr>
        <w:autoSpaceDE w:val="0"/>
        <w:autoSpaceDN w:val="0"/>
        <w:adjustRightInd w:val="0"/>
        <w:rPr>
          <w:rFonts w:ascii="Arial" w:hAnsi="Arial" w:cs="Arial"/>
          <w:b/>
          <w:sz w:val="20"/>
          <w:szCs w:val="20"/>
        </w:rPr>
      </w:pPr>
      <w:r w:rsidRPr="00245E60">
        <w:rPr>
          <w:rFonts w:ascii="Arial" w:hAnsi="Arial" w:cs="Arial"/>
          <w:b/>
          <w:sz w:val="20"/>
          <w:szCs w:val="20"/>
        </w:rPr>
        <w:t>Function of Command</w:t>
      </w:r>
    </w:p>
    <w:p w14:paraId="1ABE22E8"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Assume Command</w:t>
      </w:r>
    </w:p>
    <w:p w14:paraId="0B4DD5E2"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Size up the incident</w:t>
      </w:r>
    </w:p>
    <w:p w14:paraId="4412EA09"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Evaluate Conditions</w:t>
      </w:r>
    </w:p>
    <w:p w14:paraId="24A9382F"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Develop a plan</w:t>
      </w:r>
    </w:p>
    <w:p w14:paraId="0ADD1F8C"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Assign units</w:t>
      </w:r>
    </w:p>
    <w:p w14:paraId="600FE160"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Provide continuing command</w:t>
      </w:r>
    </w:p>
    <w:p w14:paraId="5C45FD76"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Request additional units</w:t>
      </w:r>
    </w:p>
    <w:p w14:paraId="04196CB1" w14:textId="77777777" w:rsidR="002713E1" w:rsidRPr="00350946" w:rsidRDefault="002713E1" w:rsidP="00461B52">
      <w:pPr>
        <w:numPr>
          <w:ilvl w:val="0"/>
          <w:numId w:val="14"/>
        </w:numPr>
        <w:autoSpaceDE w:val="0"/>
        <w:autoSpaceDN w:val="0"/>
        <w:adjustRightInd w:val="0"/>
        <w:rPr>
          <w:rFonts w:ascii="Arial" w:hAnsi="Arial" w:cs="Arial"/>
          <w:sz w:val="20"/>
          <w:szCs w:val="20"/>
        </w:rPr>
      </w:pPr>
      <w:r w:rsidRPr="00350946">
        <w:rPr>
          <w:rFonts w:ascii="Arial" w:hAnsi="Arial" w:cs="Arial"/>
          <w:sz w:val="20"/>
          <w:szCs w:val="20"/>
        </w:rPr>
        <w:t>Disregard and return units to service</w:t>
      </w:r>
    </w:p>
    <w:p w14:paraId="5E6B6717" w14:textId="77777777" w:rsidR="00266EC0" w:rsidRPr="00350946" w:rsidRDefault="002713E1" w:rsidP="00461B52">
      <w:pPr>
        <w:numPr>
          <w:ilvl w:val="0"/>
          <w:numId w:val="14"/>
        </w:numPr>
        <w:rPr>
          <w:rFonts w:ascii="Arial" w:hAnsi="Arial" w:cs="Arial"/>
          <w:sz w:val="20"/>
          <w:szCs w:val="20"/>
        </w:rPr>
      </w:pPr>
      <w:r w:rsidRPr="00350946">
        <w:rPr>
          <w:rFonts w:ascii="Arial" w:hAnsi="Arial" w:cs="Arial"/>
          <w:sz w:val="20"/>
          <w:szCs w:val="20"/>
        </w:rPr>
        <w:t>Terminate Command</w:t>
      </w:r>
    </w:p>
    <w:p w14:paraId="595EBE50" w14:textId="77777777" w:rsidR="00245E60" w:rsidRDefault="00245E60" w:rsidP="002713E1">
      <w:pPr>
        <w:autoSpaceDE w:val="0"/>
        <w:autoSpaceDN w:val="0"/>
        <w:adjustRightInd w:val="0"/>
        <w:rPr>
          <w:rFonts w:ascii="Arial" w:hAnsi="Arial" w:cs="Arial"/>
          <w:sz w:val="20"/>
          <w:szCs w:val="20"/>
        </w:rPr>
      </w:pPr>
    </w:p>
    <w:p w14:paraId="22B7DE8D" w14:textId="77777777" w:rsidR="002713E1" w:rsidRPr="00350946" w:rsidRDefault="002713E1" w:rsidP="002713E1">
      <w:pPr>
        <w:autoSpaceDE w:val="0"/>
        <w:autoSpaceDN w:val="0"/>
        <w:adjustRightInd w:val="0"/>
        <w:rPr>
          <w:rFonts w:ascii="Arial" w:hAnsi="Arial" w:cs="Arial"/>
          <w:sz w:val="20"/>
          <w:szCs w:val="20"/>
        </w:rPr>
      </w:pPr>
      <w:r w:rsidRPr="00245E60">
        <w:rPr>
          <w:rFonts w:ascii="Arial" w:hAnsi="Arial" w:cs="Arial"/>
          <w:b/>
          <w:sz w:val="20"/>
          <w:szCs w:val="20"/>
        </w:rPr>
        <w:t>A</w:t>
      </w:r>
      <w:r w:rsidR="004B1B08" w:rsidRPr="00245E60">
        <w:rPr>
          <w:rFonts w:ascii="Arial" w:hAnsi="Arial" w:cs="Arial"/>
          <w:b/>
          <w:sz w:val="20"/>
          <w:szCs w:val="20"/>
        </w:rPr>
        <w:t>ssuming Command</w:t>
      </w:r>
    </w:p>
    <w:p w14:paraId="02E198C0" w14:textId="77777777" w:rsidR="002713E1" w:rsidRDefault="002713E1" w:rsidP="00245E60">
      <w:pPr>
        <w:autoSpaceDE w:val="0"/>
        <w:autoSpaceDN w:val="0"/>
        <w:adjustRightInd w:val="0"/>
        <w:rPr>
          <w:rFonts w:ascii="Arial" w:hAnsi="Arial" w:cs="Arial"/>
          <w:b/>
          <w:bCs/>
          <w:i/>
          <w:iCs/>
          <w:sz w:val="20"/>
          <w:szCs w:val="20"/>
        </w:rPr>
      </w:pPr>
      <w:r w:rsidRPr="00350946">
        <w:rPr>
          <w:rFonts w:ascii="Arial" w:hAnsi="Arial" w:cs="Arial"/>
          <w:sz w:val="20"/>
          <w:szCs w:val="20"/>
        </w:rPr>
        <w:t xml:space="preserve">The first department member or unit to arrive on the scene of an incident shall establish command of the incident. </w:t>
      </w:r>
      <w:r w:rsidRPr="008F2438">
        <w:rPr>
          <w:rFonts w:ascii="Arial" w:hAnsi="Arial" w:cs="Arial"/>
          <w:b/>
          <w:bCs/>
          <w:iCs/>
          <w:sz w:val="20"/>
          <w:szCs w:val="20"/>
        </w:rPr>
        <w:t>THE INITIAL INCIDENT COMMANDER SHALL REMAIN</w:t>
      </w:r>
      <w:r w:rsidRPr="008F2438">
        <w:rPr>
          <w:rFonts w:ascii="Arial" w:hAnsi="Arial" w:cs="Arial"/>
          <w:sz w:val="20"/>
          <w:szCs w:val="20"/>
        </w:rPr>
        <w:t xml:space="preserve"> </w:t>
      </w:r>
      <w:r w:rsidRPr="008F2438">
        <w:rPr>
          <w:rFonts w:ascii="Arial" w:hAnsi="Arial" w:cs="Arial"/>
          <w:b/>
          <w:bCs/>
          <w:iCs/>
          <w:sz w:val="20"/>
          <w:szCs w:val="20"/>
        </w:rPr>
        <w:t>IN COMMAND UNTIL COMMAND IS TRANSFERRED OR THE INCIDENT/COMMAND</w:t>
      </w:r>
      <w:r w:rsidRPr="008F2438">
        <w:rPr>
          <w:rFonts w:ascii="Arial" w:hAnsi="Arial" w:cs="Arial"/>
          <w:sz w:val="20"/>
          <w:szCs w:val="20"/>
        </w:rPr>
        <w:t xml:space="preserve"> </w:t>
      </w:r>
      <w:r w:rsidRPr="008F2438">
        <w:rPr>
          <w:rFonts w:ascii="Arial" w:hAnsi="Arial" w:cs="Arial"/>
          <w:b/>
          <w:bCs/>
          <w:iCs/>
          <w:sz w:val="20"/>
          <w:szCs w:val="20"/>
        </w:rPr>
        <w:t>IS TERMINATED.</w:t>
      </w:r>
    </w:p>
    <w:p w14:paraId="23ADA2D7" w14:textId="77777777" w:rsidR="00245E60" w:rsidRPr="00350946" w:rsidRDefault="00245E60" w:rsidP="00245E60">
      <w:pPr>
        <w:autoSpaceDE w:val="0"/>
        <w:autoSpaceDN w:val="0"/>
        <w:adjustRightInd w:val="0"/>
        <w:rPr>
          <w:rFonts w:ascii="Arial" w:hAnsi="Arial" w:cs="Arial"/>
          <w:b/>
          <w:bCs/>
          <w:i/>
          <w:iCs/>
          <w:sz w:val="20"/>
          <w:szCs w:val="20"/>
        </w:rPr>
      </w:pPr>
    </w:p>
    <w:p w14:paraId="574CE893" w14:textId="77777777" w:rsidR="002713E1" w:rsidRPr="00245E60" w:rsidRDefault="002713E1" w:rsidP="002713E1">
      <w:pPr>
        <w:autoSpaceDE w:val="0"/>
        <w:autoSpaceDN w:val="0"/>
        <w:adjustRightInd w:val="0"/>
        <w:rPr>
          <w:rFonts w:ascii="Arial" w:hAnsi="Arial" w:cs="Arial"/>
          <w:b/>
          <w:sz w:val="20"/>
          <w:szCs w:val="20"/>
        </w:rPr>
      </w:pPr>
      <w:r w:rsidRPr="00245E60">
        <w:rPr>
          <w:rFonts w:ascii="Arial" w:hAnsi="Arial" w:cs="Arial"/>
          <w:b/>
          <w:sz w:val="20"/>
          <w:szCs w:val="20"/>
        </w:rPr>
        <w:t>S</w:t>
      </w:r>
      <w:r w:rsidR="004B1B08" w:rsidRPr="00245E60">
        <w:rPr>
          <w:rFonts w:ascii="Arial" w:hAnsi="Arial" w:cs="Arial"/>
          <w:b/>
          <w:sz w:val="20"/>
          <w:szCs w:val="20"/>
        </w:rPr>
        <w:t>cene Size Up and Initial Report</w:t>
      </w:r>
    </w:p>
    <w:p w14:paraId="3C833169" w14:textId="77777777" w:rsidR="002713E1" w:rsidRPr="00350946" w:rsidRDefault="002713E1" w:rsidP="00240548">
      <w:pPr>
        <w:autoSpaceDE w:val="0"/>
        <w:autoSpaceDN w:val="0"/>
        <w:adjustRightInd w:val="0"/>
        <w:rPr>
          <w:rFonts w:ascii="Arial" w:hAnsi="Arial" w:cs="Arial"/>
          <w:sz w:val="20"/>
          <w:szCs w:val="20"/>
        </w:rPr>
      </w:pPr>
      <w:r w:rsidRPr="00350946">
        <w:rPr>
          <w:rFonts w:ascii="Arial" w:hAnsi="Arial" w:cs="Arial"/>
          <w:sz w:val="20"/>
          <w:szCs w:val="20"/>
        </w:rPr>
        <w:t>The member or unit establishing command initiates the command process with an initial radio report. The initial radio report shall contain the following:</w:t>
      </w:r>
    </w:p>
    <w:p w14:paraId="100B531A" w14:textId="77777777" w:rsidR="002713E1" w:rsidRPr="00350946" w:rsidRDefault="002713E1" w:rsidP="00461B52">
      <w:pPr>
        <w:numPr>
          <w:ilvl w:val="0"/>
          <w:numId w:val="15"/>
        </w:numPr>
        <w:autoSpaceDE w:val="0"/>
        <w:autoSpaceDN w:val="0"/>
        <w:adjustRightInd w:val="0"/>
        <w:rPr>
          <w:rFonts w:ascii="Arial" w:hAnsi="Arial" w:cs="Arial"/>
          <w:sz w:val="20"/>
          <w:szCs w:val="20"/>
        </w:rPr>
      </w:pPr>
      <w:r w:rsidRPr="00350946">
        <w:rPr>
          <w:rFonts w:ascii="Arial" w:hAnsi="Arial" w:cs="Arial"/>
          <w:sz w:val="20"/>
          <w:szCs w:val="20"/>
        </w:rPr>
        <w:t>Identify unit arriving on the scene</w:t>
      </w:r>
    </w:p>
    <w:p w14:paraId="1D7FCAA3" w14:textId="77777777" w:rsidR="002713E1" w:rsidRPr="00350946" w:rsidRDefault="002713E1" w:rsidP="00461B52">
      <w:pPr>
        <w:numPr>
          <w:ilvl w:val="0"/>
          <w:numId w:val="15"/>
        </w:numPr>
        <w:autoSpaceDE w:val="0"/>
        <w:autoSpaceDN w:val="0"/>
        <w:adjustRightInd w:val="0"/>
        <w:rPr>
          <w:rFonts w:ascii="Arial" w:hAnsi="Arial" w:cs="Arial"/>
          <w:sz w:val="20"/>
          <w:szCs w:val="20"/>
        </w:rPr>
      </w:pPr>
      <w:r w:rsidRPr="00350946">
        <w:rPr>
          <w:rFonts w:ascii="Arial" w:hAnsi="Arial" w:cs="Arial"/>
          <w:sz w:val="20"/>
          <w:szCs w:val="20"/>
        </w:rPr>
        <w:t>Give a brief description of the incident</w:t>
      </w:r>
    </w:p>
    <w:p w14:paraId="4A8D9FEA" w14:textId="77777777" w:rsidR="002713E1" w:rsidRPr="00350946" w:rsidRDefault="00240548" w:rsidP="00240548">
      <w:pPr>
        <w:autoSpaceDE w:val="0"/>
        <w:autoSpaceDN w:val="0"/>
        <w:adjustRightInd w:val="0"/>
        <w:ind w:left="1080"/>
        <w:rPr>
          <w:rFonts w:ascii="Arial" w:hAnsi="Arial" w:cs="Arial"/>
          <w:sz w:val="20"/>
          <w:szCs w:val="20"/>
        </w:rPr>
      </w:pPr>
      <w:r>
        <w:rPr>
          <w:rFonts w:ascii="Arial" w:hAnsi="Arial" w:cs="Arial"/>
          <w:sz w:val="20"/>
          <w:szCs w:val="20"/>
        </w:rPr>
        <w:t xml:space="preserve">1. </w:t>
      </w:r>
      <w:r w:rsidR="002713E1" w:rsidRPr="00350946">
        <w:rPr>
          <w:rFonts w:ascii="Arial" w:hAnsi="Arial" w:cs="Arial"/>
          <w:sz w:val="20"/>
          <w:szCs w:val="20"/>
        </w:rPr>
        <w:t>Speak clearly</w:t>
      </w:r>
    </w:p>
    <w:p w14:paraId="363C9F89" w14:textId="77777777" w:rsidR="002713E1" w:rsidRPr="00350946" w:rsidRDefault="00240548" w:rsidP="00240548">
      <w:pPr>
        <w:autoSpaceDE w:val="0"/>
        <w:autoSpaceDN w:val="0"/>
        <w:adjustRightInd w:val="0"/>
        <w:ind w:left="1080"/>
        <w:rPr>
          <w:rFonts w:ascii="Arial" w:hAnsi="Arial" w:cs="Arial"/>
          <w:sz w:val="20"/>
          <w:szCs w:val="20"/>
        </w:rPr>
      </w:pPr>
      <w:r>
        <w:rPr>
          <w:rFonts w:ascii="Arial" w:hAnsi="Arial" w:cs="Arial"/>
          <w:sz w:val="20"/>
          <w:szCs w:val="20"/>
        </w:rPr>
        <w:t xml:space="preserve">2. </w:t>
      </w:r>
      <w:r w:rsidR="00DE23BF" w:rsidRPr="00350946">
        <w:rPr>
          <w:rFonts w:ascii="Arial" w:hAnsi="Arial" w:cs="Arial"/>
          <w:sz w:val="20"/>
          <w:szCs w:val="20"/>
        </w:rPr>
        <w:t>Use common language</w:t>
      </w:r>
    </w:p>
    <w:p w14:paraId="4EC12834" w14:textId="77777777" w:rsidR="002713E1" w:rsidRPr="00350946" w:rsidRDefault="002713E1" w:rsidP="00461B52">
      <w:pPr>
        <w:numPr>
          <w:ilvl w:val="0"/>
          <w:numId w:val="15"/>
        </w:numPr>
        <w:autoSpaceDE w:val="0"/>
        <w:autoSpaceDN w:val="0"/>
        <w:adjustRightInd w:val="0"/>
        <w:rPr>
          <w:rFonts w:ascii="Arial" w:hAnsi="Arial" w:cs="Arial"/>
          <w:sz w:val="20"/>
          <w:szCs w:val="20"/>
        </w:rPr>
      </w:pPr>
      <w:r w:rsidRPr="00350946">
        <w:rPr>
          <w:rFonts w:ascii="Arial" w:hAnsi="Arial" w:cs="Arial"/>
          <w:sz w:val="20"/>
          <w:szCs w:val="20"/>
        </w:rPr>
        <w:t>State any safety concerns</w:t>
      </w:r>
    </w:p>
    <w:p w14:paraId="63304022" w14:textId="77777777" w:rsidR="0011138E" w:rsidRDefault="002713E1" w:rsidP="00461B52">
      <w:pPr>
        <w:numPr>
          <w:ilvl w:val="0"/>
          <w:numId w:val="15"/>
        </w:numPr>
        <w:autoSpaceDE w:val="0"/>
        <w:autoSpaceDN w:val="0"/>
        <w:adjustRightInd w:val="0"/>
        <w:rPr>
          <w:rFonts w:ascii="Arial" w:hAnsi="Arial" w:cs="Arial"/>
          <w:sz w:val="20"/>
          <w:szCs w:val="20"/>
        </w:rPr>
      </w:pPr>
      <w:r w:rsidRPr="00350946">
        <w:rPr>
          <w:rFonts w:ascii="Arial" w:hAnsi="Arial" w:cs="Arial"/>
          <w:sz w:val="20"/>
          <w:szCs w:val="20"/>
        </w:rPr>
        <w:t>Establish and name command</w:t>
      </w:r>
      <w:r w:rsidR="00DE23BF" w:rsidRPr="00350946">
        <w:rPr>
          <w:rFonts w:ascii="Arial" w:hAnsi="Arial" w:cs="Arial"/>
          <w:sz w:val="20"/>
          <w:szCs w:val="20"/>
        </w:rPr>
        <w:t xml:space="preserve"> based on location</w:t>
      </w:r>
    </w:p>
    <w:p w14:paraId="4D19521C" w14:textId="77777777" w:rsidR="00DE23BF" w:rsidRPr="00245E60" w:rsidRDefault="00DE23BF" w:rsidP="00DE23BF">
      <w:pPr>
        <w:autoSpaceDE w:val="0"/>
        <w:autoSpaceDN w:val="0"/>
        <w:adjustRightInd w:val="0"/>
        <w:rPr>
          <w:rFonts w:ascii="Arial" w:hAnsi="Arial" w:cs="Arial"/>
          <w:b/>
          <w:sz w:val="20"/>
          <w:szCs w:val="20"/>
        </w:rPr>
      </w:pPr>
      <w:r w:rsidRPr="00245E60">
        <w:rPr>
          <w:rFonts w:ascii="Arial" w:hAnsi="Arial" w:cs="Arial"/>
          <w:b/>
          <w:sz w:val="20"/>
          <w:szCs w:val="20"/>
        </w:rPr>
        <w:lastRenderedPageBreak/>
        <w:t>T</w:t>
      </w:r>
      <w:r w:rsidR="00245E60" w:rsidRPr="00245E60">
        <w:rPr>
          <w:rFonts w:ascii="Arial" w:hAnsi="Arial" w:cs="Arial"/>
          <w:b/>
          <w:sz w:val="20"/>
          <w:szCs w:val="20"/>
        </w:rPr>
        <w:t>ransfer of Command</w:t>
      </w:r>
    </w:p>
    <w:p w14:paraId="5F6FDC61" w14:textId="77777777" w:rsidR="00DE23BF" w:rsidRPr="00350946" w:rsidRDefault="00DE23BF" w:rsidP="00461B52">
      <w:pPr>
        <w:numPr>
          <w:ilvl w:val="0"/>
          <w:numId w:val="16"/>
        </w:numPr>
        <w:autoSpaceDE w:val="0"/>
        <w:autoSpaceDN w:val="0"/>
        <w:adjustRightInd w:val="0"/>
        <w:rPr>
          <w:rFonts w:ascii="Arial" w:hAnsi="Arial" w:cs="Arial"/>
          <w:sz w:val="20"/>
          <w:szCs w:val="20"/>
        </w:rPr>
      </w:pPr>
      <w:r w:rsidRPr="00350946">
        <w:rPr>
          <w:rFonts w:ascii="Arial" w:hAnsi="Arial" w:cs="Arial"/>
          <w:sz w:val="20"/>
          <w:szCs w:val="20"/>
        </w:rPr>
        <w:t>The first arriving Unit on the sc</w:t>
      </w:r>
      <w:r w:rsidR="004736E3">
        <w:rPr>
          <w:rFonts w:ascii="Arial" w:hAnsi="Arial" w:cs="Arial"/>
          <w:sz w:val="20"/>
          <w:szCs w:val="20"/>
        </w:rPr>
        <w:t xml:space="preserve">ene will establish and CONTINUE </w:t>
      </w:r>
      <w:r w:rsidRPr="00350946">
        <w:rPr>
          <w:rFonts w:ascii="Arial" w:hAnsi="Arial" w:cs="Arial"/>
          <w:sz w:val="20"/>
          <w:szCs w:val="20"/>
        </w:rPr>
        <w:t>COMMAND until transferred within the following guidelines:</w:t>
      </w:r>
    </w:p>
    <w:p w14:paraId="616657C4" w14:textId="77777777" w:rsidR="00DE23BF" w:rsidRPr="00350946" w:rsidRDefault="00DE23BF" w:rsidP="00461B52">
      <w:pPr>
        <w:numPr>
          <w:ilvl w:val="1"/>
          <w:numId w:val="16"/>
        </w:numPr>
        <w:autoSpaceDE w:val="0"/>
        <w:autoSpaceDN w:val="0"/>
        <w:adjustRightInd w:val="0"/>
        <w:rPr>
          <w:rFonts w:ascii="Arial" w:hAnsi="Arial" w:cs="Arial"/>
          <w:sz w:val="20"/>
          <w:szCs w:val="20"/>
        </w:rPr>
      </w:pPr>
      <w:r w:rsidRPr="00350946">
        <w:rPr>
          <w:rFonts w:ascii="Arial" w:hAnsi="Arial" w:cs="Arial"/>
          <w:sz w:val="20"/>
          <w:szCs w:val="20"/>
        </w:rPr>
        <w:t>A face-to-face briefing between command, and the officer command is</w:t>
      </w:r>
      <w:r w:rsidR="00245E60">
        <w:rPr>
          <w:rFonts w:ascii="Arial" w:hAnsi="Arial" w:cs="Arial"/>
          <w:sz w:val="20"/>
          <w:szCs w:val="20"/>
        </w:rPr>
        <w:t xml:space="preserve"> </w:t>
      </w:r>
      <w:r w:rsidRPr="00350946">
        <w:rPr>
          <w:rFonts w:ascii="Arial" w:hAnsi="Arial" w:cs="Arial"/>
          <w:sz w:val="20"/>
          <w:szCs w:val="20"/>
        </w:rPr>
        <w:t>being transferred to, must be completed.</w:t>
      </w:r>
    </w:p>
    <w:p w14:paraId="2E41F4F0" w14:textId="77777777" w:rsidR="00DE23BF" w:rsidRPr="00350946" w:rsidRDefault="00DE23BF" w:rsidP="00461B52">
      <w:pPr>
        <w:numPr>
          <w:ilvl w:val="1"/>
          <w:numId w:val="16"/>
        </w:numPr>
        <w:autoSpaceDE w:val="0"/>
        <w:autoSpaceDN w:val="0"/>
        <w:adjustRightInd w:val="0"/>
        <w:rPr>
          <w:rFonts w:ascii="Arial" w:hAnsi="Arial" w:cs="Arial"/>
          <w:sz w:val="20"/>
          <w:szCs w:val="20"/>
        </w:rPr>
      </w:pPr>
      <w:r w:rsidRPr="00350946">
        <w:rPr>
          <w:rFonts w:ascii="Arial" w:hAnsi="Arial" w:cs="Arial"/>
          <w:sz w:val="20"/>
          <w:szCs w:val="20"/>
        </w:rPr>
        <w:t xml:space="preserve">The </w:t>
      </w:r>
      <w:r w:rsidR="00350946" w:rsidRPr="00350946">
        <w:rPr>
          <w:rFonts w:ascii="Arial" w:hAnsi="Arial" w:cs="Arial"/>
          <w:sz w:val="20"/>
          <w:szCs w:val="20"/>
        </w:rPr>
        <w:t xml:space="preserve">officer </w:t>
      </w:r>
      <w:r w:rsidRPr="00350946">
        <w:rPr>
          <w:rFonts w:ascii="Arial" w:hAnsi="Arial" w:cs="Arial"/>
          <w:sz w:val="20"/>
          <w:szCs w:val="20"/>
        </w:rPr>
        <w:t>command is being transferred accept</w:t>
      </w:r>
      <w:r w:rsidR="00C32380">
        <w:rPr>
          <w:rFonts w:ascii="Arial" w:hAnsi="Arial" w:cs="Arial"/>
          <w:sz w:val="20"/>
          <w:szCs w:val="20"/>
        </w:rPr>
        <w:t>s</w:t>
      </w:r>
      <w:r w:rsidRPr="00350946">
        <w:rPr>
          <w:rFonts w:ascii="Arial" w:hAnsi="Arial" w:cs="Arial"/>
          <w:sz w:val="20"/>
          <w:szCs w:val="20"/>
        </w:rPr>
        <w:t xml:space="preserve"> the</w:t>
      </w:r>
      <w:r w:rsidR="00350946" w:rsidRPr="00350946">
        <w:rPr>
          <w:rFonts w:ascii="Arial" w:hAnsi="Arial" w:cs="Arial"/>
          <w:sz w:val="20"/>
          <w:szCs w:val="20"/>
        </w:rPr>
        <w:t xml:space="preserve"> </w:t>
      </w:r>
      <w:r w:rsidRPr="00350946">
        <w:rPr>
          <w:rFonts w:ascii="Arial" w:hAnsi="Arial" w:cs="Arial"/>
          <w:sz w:val="20"/>
          <w:szCs w:val="20"/>
        </w:rPr>
        <w:t>responsibilities of command.</w:t>
      </w:r>
    </w:p>
    <w:p w14:paraId="335E62E5" w14:textId="77777777" w:rsidR="00DE23BF" w:rsidRPr="00350946" w:rsidRDefault="00DE23BF" w:rsidP="00461B52">
      <w:pPr>
        <w:numPr>
          <w:ilvl w:val="1"/>
          <w:numId w:val="16"/>
        </w:numPr>
        <w:autoSpaceDE w:val="0"/>
        <w:autoSpaceDN w:val="0"/>
        <w:adjustRightInd w:val="0"/>
        <w:rPr>
          <w:rFonts w:ascii="Arial" w:hAnsi="Arial" w:cs="Arial"/>
          <w:sz w:val="20"/>
          <w:szCs w:val="20"/>
        </w:rPr>
      </w:pPr>
      <w:r w:rsidRPr="00350946">
        <w:rPr>
          <w:rFonts w:ascii="Arial" w:hAnsi="Arial" w:cs="Arial"/>
          <w:sz w:val="20"/>
          <w:szCs w:val="20"/>
        </w:rPr>
        <w:t>Under NO circumstances will command be transferred to a unit that is</w:t>
      </w:r>
      <w:r w:rsidR="00350946" w:rsidRPr="00350946">
        <w:rPr>
          <w:rFonts w:ascii="Arial" w:hAnsi="Arial" w:cs="Arial"/>
          <w:sz w:val="20"/>
          <w:szCs w:val="20"/>
        </w:rPr>
        <w:t xml:space="preserve"> n</w:t>
      </w:r>
      <w:r w:rsidRPr="00350946">
        <w:rPr>
          <w:rFonts w:ascii="Arial" w:hAnsi="Arial" w:cs="Arial"/>
          <w:sz w:val="20"/>
          <w:szCs w:val="20"/>
        </w:rPr>
        <w:t>ot on scene.</w:t>
      </w:r>
    </w:p>
    <w:p w14:paraId="4704BE83" w14:textId="77777777" w:rsidR="00DE23BF" w:rsidRDefault="00350946" w:rsidP="00461B52">
      <w:pPr>
        <w:numPr>
          <w:ilvl w:val="1"/>
          <w:numId w:val="16"/>
        </w:numPr>
        <w:autoSpaceDE w:val="0"/>
        <w:autoSpaceDN w:val="0"/>
        <w:adjustRightInd w:val="0"/>
        <w:rPr>
          <w:rFonts w:ascii="Arial" w:hAnsi="Arial" w:cs="Arial"/>
          <w:sz w:val="20"/>
          <w:szCs w:val="20"/>
        </w:rPr>
      </w:pPr>
      <w:r w:rsidRPr="00350946">
        <w:rPr>
          <w:rFonts w:ascii="Arial" w:hAnsi="Arial" w:cs="Arial"/>
          <w:sz w:val="20"/>
          <w:szCs w:val="20"/>
        </w:rPr>
        <w:t>Once the officer</w:t>
      </w:r>
      <w:r w:rsidR="00DE23BF" w:rsidRPr="00350946">
        <w:rPr>
          <w:rFonts w:ascii="Arial" w:hAnsi="Arial" w:cs="Arial"/>
          <w:sz w:val="20"/>
          <w:szCs w:val="20"/>
        </w:rPr>
        <w:t xml:space="preserve"> that command is being transferred to has been briefed</w:t>
      </w:r>
      <w:r w:rsidRPr="00350946">
        <w:rPr>
          <w:rFonts w:ascii="Arial" w:hAnsi="Arial" w:cs="Arial"/>
          <w:sz w:val="20"/>
          <w:szCs w:val="20"/>
        </w:rPr>
        <w:t xml:space="preserve">, </w:t>
      </w:r>
      <w:r w:rsidR="00DE23BF" w:rsidRPr="00350946">
        <w:rPr>
          <w:rFonts w:ascii="Arial" w:hAnsi="Arial" w:cs="Arial"/>
          <w:sz w:val="20"/>
          <w:szCs w:val="20"/>
        </w:rPr>
        <w:t xml:space="preserve">Incident Command will advise </w:t>
      </w:r>
      <w:r w:rsidRPr="00350946">
        <w:rPr>
          <w:rFonts w:ascii="Arial" w:hAnsi="Arial" w:cs="Arial"/>
          <w:sz w:val="20"/>
          <w:szCs w:val="20"/>
        </w:rPr>
        <w:t>dispatch</w:t>
      </w:r>
      <w:r w:rsidR="00DE23BF" w:rsidRPr="00350946">
        <w:rPr>
          <w:rFonts w:ascii="Arial" w:hAnsi="Arial" w:cs="Arial"/>
          <w:sz w:val="20"/>
          <w:szCs w:val="20"/>
        </w:rPr>
        <w:t xml:space="preserve"> that</w:t>
      </w:r>
      <w:r w:rsidRPr="00350946">
        <w:rPr>
          <w:rFonts w:ascii="Arial" w:hAnsi="Arial" w:cs="Arial"/>
          <w:sz w:val="20"/>
          <w:szCs w:val="20"/>
        </w:rPr>
        <w:t xml:space="preserve"> the officer taking command </w:t>
      </w:r>
      <w:r w:rsidR="00DE23BF" w:rsidRPr="00350946">
        <w:rPr>
          <w:rFonts w:ascii="Arial" w:hAnsi="Arial" w:cs="Arial"/>
          <w:sz w:val="20"/>
          <w:szCs w:val="20"/>
        </w:rPr>
        <w:t xml:space="preserve">has been briefed and is now </w:t>
      </w:r>
      <w:r w:rsidR="00C32380">
        <w:rPr>
          <w:rFonts w:ascii="Arial" w:hAnsi="Arial" w:cs="Arial"/>
          <w:sz w:val="20"/>
          <w:szCs w:val="20"/>
        </w:rPr>
        <w:t xml:space="preserve">in </w:t>
      </w:r>
      <w:r w:rsidR="00DE23BF" w:rsidRPr="00350946">
        <w:rPr>
          <w:rFonts w:ascii="Arial" w:hAnsi="Arial" w:cs="Arial"/>
          <w:sz w:val="20"/>
          <w:szCs w:val="20"/>
        </w:rPr>
        <w:t>command of the Incident.</w:t>
      </w:r>
    </w:p>
    <w:p w14:paraId="1C0D80D5" w14:textId="77777777" w:rsidR="00FF0EFD" w:rsidRPr="00350946" w:rsidRDefault="00FF0EFD" w:rsidP="00FF0EFD">
      <w:pPr>
        <w:autoSpaceDE w:val="0"/>
        <w:autoSpaceDN w:val="0"/>
        <w:adjustRightInd w:val="0"/>
        <w:ind w:left="1080"/>
        <w:rPr>
          <w:rFonts w:ascii="Arial" w:hAnsi="Arial" w:cs="Arial"/>
          <w:sz w:val="20"/>
          <w:szCs w:val="20"/>
        </w:rPr>
      </w:pPr>
    </w:p>
    <w:p w14:paraId="4D142BAB" w14:textId="77777777" w:rsidR="00DE23BF" w:rsidRPr="00350946" w:rsidRDefault="00DE23BF" w:rsidP="00461B52">
      <w:pPr>
        <w:numPr>
          <w:ilvl w:val="0"/>
          <w:numId w:val="16"/>
        </w:numPr>
        <w:autoSpaceDE w:val="0"/>
        <w:autoSpaceDN w:val="0"/>
        <w:adjustRightInd w:val="0"/>
        <w:rPr>
          <w:rFonts w:ascii="Arial" w:hAnsi="Arial" w:cs="Arial"/>
          <w:sz w:val="20"/>
          <w:szCs w:val="20"/>
        </w:rPr>
      </w:pPr>
      <w:r w:rsidRPr="00350946">
        <w:rPr>
          <w:rFonts w:ascii="Arial" w:hAnsi="Arial" w:cs="Arial"/>
          <w:sz w:val="20"/>
          <w:szCs w:val="20"/>
        </w:rPr>
        <w:t>The arrival of a ranking officer on the inciden</w:t>
      </w:r>
      <w:r w:rsidR="00350946" w:rsidRPr="00350946">
        <w:rPr>
          <w:rFonts w:ascii="Arial" w:hAnsi="Arial" w:cs="Arial"/>
          <w:sz w:val="20"/>
          <w:szCs w:val="20"/>
        </w:rPr>
        <w:t xml:space="preserve">t scene does not mean </w:t>
      </w:r>
      <w:r w:rsidRPr="00350946">
        <w:rPr>
          <w:rFonts w:ascii="Arial" w:hAnsi="Arial" w:cs="Arial"/>
          <w:sz w:val="20"/>
          <w:szCs w:val="20"/>
        </w:rPr>
        <w:t>“command” has</w:t>
      </w:r>
      <w:r w:rsidR="00245E60">
        <w:rPr>
          <w:rFonts w:ascii="Arial" w:hAnsi="Arial" w:cs="Arial"/>
          <w:sz w:val="20"/>
          <w:szCs w:val="20"/>
        </w:rPr>
        <w:t xml:space="preserve"> </w:t>
      </w:r>
      <w:r w:rsidRPr="00350946">
        <w:rPr>
          <w:rFonts w:ascii="Arial" w:hAnsi="Arial" w:cs="Arial"/>
          <w:sz w:val="20"/>
          <w:szCs w:val="20"/>
        </w:rPr>
        <w:t>automatically been transferred. Command is only transferred when the transfer of command</w:t>
      </w:r>
      <w:r w:rsidR="00350946" w:rsidRPr="00350946">
        <w:rPr>
          <w:rFonts w:ascii="Arial" w:hAnsi="Arial" w:cs="Arial"/>
          <w:sz w:val="20"/>
          <w:szCs w:val="20"/>
        </w:rPr>
        <w:t xml:space="preserve"> </w:t>
      </w:r>
      <w:r w:rsidRPr="00350946">
        <w:rPr>
          <w:rFonts w:ascii="Arial" w:hAnsi="Arial" w:cs="Arial"/>
          <w:sz w:val="20"/>
          <w:szCs w:val="20"/>
        </w:rPr>
        <w:t>process has been completed. In cases where an individual is effe</w:t>
      </w:r>
      <w:r w:rsidR="00350946" w:rsidRPr="00350946">
        <w:rPr>
          <w:rFonts w:ascii="Arial" w:hAnsi="Arial" w:cs="Arial"/>
          <w:sz w:val="20"/>
          <w:szCs w:val="20"/>
        </w:rPr>
        <w:t xml:space="preserve">ctively commanding the incident </w:t>
      </w:r>
      <w:r w:rsidRPr="00350946">
        <w:rPr>
          <w:rFonts w:ascii="Arial" w:hAnsi="Arial" w:cs="Arial"/>
          <w:sz w:val="20"/>
          <w:szCs w:val="20"/>
        </w:rPr>
        <w:t>and satisfactory progress is being made to bring the incident under c</w:t>
      </w:r>
      <w:r w:rsidR="006F29D2">
        <w:rPr>
          <w:rFonts w:ascii="Arial" w:hAnsi="Arial" w:cs="Arial"/>
          <w:sz w:val="20"/>
          <w:szCs w:val="20"/>
        </w:rPr>
        <w:t xml:space="preserve">ontrol, it may be desirable for </w:t>
      </w:r>
      <w:r w:rsidRPr="00350946">
        <w:rPr>
          <w:rFonts w:ascii="Arial" w:hAnsi="Arial" w:cs="Arial"/>
          <w:sz w:val="20"/>
          <w:szCs w:val="20"/>
        </w:rPr>
        <w:t>that person to continue an active command role. If upon arrival a Higher Ranking Officer declares</w:t>
      </w:r>
      <w:r w:rsidR="00350946" w:rsidRPr="00350946">
        <w:rPr>
          <w:rFonts w:ascii="Arial" w:hAnsi="Arial" w:cs="Arial"/>
          <w:sz w:val="20"/>
          <w:szCs w:val="20"/>
        </w:rPr>
        <w:t xml:space="preserve"> </w:t>
      </w:r>
      <w:r w:rsidRPr="00350946">
        <w:rPr>
          <w:rFonts w:ascii="Arial" w:hAnsi="Arial" w:cs="Arial"/>
          <w:sz w:val="20"/>
          <w:szCs w:val="20"/>
        </w:rPr>
        <w:t>the command to be ineffective they can assume command a</w:t>
      </w:r>
      <w:r w:rsidR="00350946" w:rsidRPr="00350946">
        <w:rPr>
          <w:rFonts w:ascii="Arial" w:hAnsi="Arial" w:cs="Arial"/>
          <w:sz w:val="20"/>
          <w:szCs w:val="20"/>
        </w:rPr>
        <w:t xml:space="preserve">s long as it is communicated to </w:t>
      </w:r>
      <w:r w:rsidRPr="00350946">
        <w:rPr>
          <w:rFonts w:ascii="Arial" w:hAnsi="Arial" w:cs="Arial"/>
          <w:sz w:val="20"/>
          <w:szCs w:val="20"/>
        </w:rPr>
        <w:t>all involved in the incident. All officers will exercise their comm</w:t>
      </w:r>
      <w:r w:rsidR="00350946" w:rsidRPr="00350946">
        <w:rPr>
          <w:rFonts w:ascii="Arial" w:hAnsi="Arial" w:cs="Arial"/>
          <w:sz w:val="20"/>
          <w:szCs w:val="20"/>
        </w:rPr>
        <w:t xml:space="preserve">and prerogative in a supportive </w:t>
      </w:r>
      <w:r w:rsidRPr="00350946">
        <w:rPr>
          <w:rFonts w:ascii="Arial" w:hAnsi="Arial" w:cs="Arial"/>
          <w:sz w:val="20"/>
          <w:szCs w:val="20"/>
        </w:rPr>
        <w:t>manner that</w:t>
      </w:r>
      <w:r w:rsidR="00350946" w:rsidRPr="00350946">
        <w:rPr>
          <w:rFonts w:ascii="Arial" w:hAnsi="Arial" w:cs="Arial"/>
          <w:sz w:val="20"/>
          <w:szCs w:val="20"/>
        </w:rPr>
        <w:t xml:space="preserve"> will </w:t>
      </w:r>
      <w:r w:rsidR="00A35AA8">
        <w:rPr>
          <w:rFonts w:ascii="Arial" w:hAnsi="Arial" w:cs="Arial"/>
          <w:sz w:val="20"/>
          <w:szCs w:val="20"/>
        </w:rPr>
        <w:t>e</w:t>
      </w:r>
      <w:r w:rsidR="00350946" w:rsidRPr="00350946">
        <w:rPr>
          <w:rFonts w:ascii="Arial" w:hAnsi="Arial" w:cs="Arial"/>
          <w:sz w:val="20"/>
          <w:szCs w:val="20"/>
        </w:rPr>
        <w:t>nsure a smooth transition and the effective ongoing function of command.</w:t>
      </w:r>
    </w:p>
    <w:p w14:paraId="19DC131E" w14:textId="77777777" w:rsidR="00266EC0" w:rsidRPr="00350946" w:rsidRDefault="00266EC0" w:rsidP="00865A71">
      <w:pPr>
        <w:jc w:val="center"/>
        <w:rPr>
          <w:rFonts w:ascii="Arial" w:hAnsi="Arial" w:cs="Arial"/>
          <w:sz w:val="20"/>
          <w:szCs w:val="20"/>
        </w:rPr>
      </w:pPr>
    </w:p>
    <w:p w14:paraId="2AD63121" w14:textId="4EC8A1F1" w:rsidR="004931FC" w:rsidRDefault="004931FC" w:rsidP="00AB0DED">
      <w:pPr>
        <w:rPr>
          <w:rFonts w:ascii="Arial" w:hAnsi="Arial" w:cs="Arial"/>
          <w:b/>
          <w:sz w:val="32"/>
          <w:szCs w:val="32"/>
        </w:rPr>
      </w:pPr>
    </w:p>
    <w:p w14:paraId="01F98733" w14:textId="5CC4718A" w:rsidR="003B464C" w:rsidRDefault="003B464C" w:rsidP="00AB0DED">
      <w:pPr>
        <w:rPr>
          <w:rFonts w:ascii="Arial" w:hAnsi="Arial" w:cs="Arial"/>
          <w:b/>
          <w:sz w:val="32"/>
          <w:szCs w:val="32"/>
        </w:rPr>
      </w:pPr>
    </w:p>
    <w:p w14:paraId="774495F2" w14:textId="1D787B47" w:rsidR="003B464C" w:rsidRDefault="003B464C" w:rsidP="00AB0DED">
      <w:pPr>
        <w:rPr>
          <w:rFonts w:ascii="Arial" w:hAnsi="Arial" w:cs="Arial"/>
          <w:b/>
          <w:sz w:val="32"/>
          <w:szCs w:val="32"/>
        </w:rPr>
      </w:pPr>
    </w:p>
    <w:p w14:paraId="321E0ED0" w14:textId="2483FA11" w:rsidR="003B464C" w:rsidRDefault="003B464C" w:rsidP="00AB0DED">
      <w:pPr>
        <w:rPr>
          <w:rFonts w:ascii="Arial" w:hAnsi="Arial" w:cs="Arial"/>
          <w:b/>
          <w:sz w:val="32"/>
          <w:szCs w:val="32"/>
        </w:rPr>
      </w:pPr>
    </w:p>
    <w:p w14:paraId="761D183E" w14:textId="5D6F5D72" w:rsidR="003B464C" w:rsidRDefault="003B464C" w:rsidP="00AB0DED">
      <w:pPr>
        <w:rPr>
          <w:rFonts w:ascii="Arial" w:hAnsi="Arial" w:cs="Arial"/>
          <w:b/>
          <w:sz w:val="32"/>
          <w:szCs w:val="32"/>
        </w:rPr>
      </w:pPr>
    </w:p>
    <w:p w14:paraId="1460C54B" w14:textId="73752026" w:rsidR="003B464C" w:rsidRDefault="003B464C" w:rsidP="00AB0DED">
      <w:pPr>
        <w:rPr>
          <w:rFonts w:ascii="Arial" w:hAnsi="Arial" w:cs="Arial"/>
          <w:b/>
          <w:sz w:val="32"/>
          <w:szCs w:val="32"/>
        </w:rPr>
      </w:pPr>
    </w:p>
    <w:p w14:paraId="6F5F451E" w14:textId="61C4CC86" w:rsidR="003B464C" w:rsidRDefault="003B464C" w:rsidP="00AB0DED">
      <w:pPr>
        <w:rPr>
          <w:rFonts w:ascii="Arial" w:hAnsi="Arial" w:cs="Arial"/>
          <w:b/>
          <w:sz w:val="32"/>
          <w:szCs w:val="32"/>
        </w:rPr>
      </w:pPr>
    </w:p>
    <w:p w14:paraId="55E716F5" w14:textId="0F0359DC" w:rsidR="003B464C" w:rsidRDefault="003B464C" w:rsidP="00AB0DED">
      <w:pPr>
        <w:rPr>
          <w:rFonts w:ascii="Arial" w:hAnsi="Arial" w:cs="Arial"/>
          <w:b/>
          <w:sz w:val="32"/>
          <w:szCs w:val="32"/>
        </w:rPr>
      </w:pPr>
    </w:p>
    <w:p w14:paraId="0E9B0F89" w14:textId="6DCD36A0" w:rsidR="003B464C" w:rsidRDefault="003B464C" w:rsidP="00AB0DED">
      <w:pPr>
        <w:rPr>
          <w:rFonts w:ascii="Arial" w:hAnsi="Arial" w:cs="Arial"/>
          <w:b/>
          <w:sz w:val="32"/>
          <w:szCs w:val="32"/>
        </w:rPr>
      </w:pPr>
    </w:p>
    <w:p w14:paraId="74B57C60" w14:textId="0855AD57" w:rsidR="003B464C" w:rsidRDefault="003B464C" w:rsidP="00AB0DED">
      <w:pPr>
        <w:rPr>
          <w:rFonts w:ascii="Arial" w:hAnsi="Arial" w:cs="Arial"/>
          <w:b/>
          <w:sz w:val="32"/>
          <w:szCs w:val="32"/>
        </w:rPr>
      </w:pPr>
    </w:p>
    <w:p w14:paraId="59E794CE" w14:textId="7C313E8F" w:rsidR="003B464C" w:rsidRDefault="003B464C" w:rsidP="00AB0DED">
      <w:pPr>
        <w:rPr>
          <w:rFonts w:ascii="Arial" w:hAnsi="Arial" w:cs="Arial"/>
          <w:b/>
          <w:sz w:val="32"/>
          <w:szCs w:val="32"/>
        </w:rPr>
      </w:pPr>
    </w:p>
    <w:p w14:paraId="0839FBA6" w14:textId="0E483688" w:rsidR="003B464C" w:rsidRDefault="003B464C" w:rsidP="00AB0DED">
      <w:pPr>
        <w:rPr>
          <w:rFonts w:ascii="Arial" w:hAnsi="Arial" w:cs="Arial"/>
          <w:b/>
          <w:sz w:val="32"/>
          <w:szCs w:val="32"/>
        </w:rPr>
      </w:pPr>
    </w:p>
    <w:p w14:paraId="0360C4A5" w14:textId="08BD8A13" w:rsidR="003B464C" w:rsidRDefault="003B464C" w:rsidP="00AB0DED">
      <w:pPr>
        <w:rPr>
          <w:rFonts w:ascii="Arial" w:hAnsi="Arial" w:cs="Arial"/>
          <w:b/>
          <w:sz w:val="32"/>
          <w:szCs w:val="32"/>
        </w:rPr>
      </w:pPr>
    </w:p>
    <w:p w14:paraId="6A66A9A8" w14:textId="1895AEDF" w:rsidR="003B464C" w:rsidRDefault="003B464C" w:rsidP="00AB0DED">
      <w:pPr>
        <w:rPr>
          <w:rFonts w:ascii="Arial" w:hAnsi="Arial" w:cs="Arial"/>
          <w:b/>
          <w:sz w:val="32"/>
          <w:szCs w:val="32"/>
        </w:rPr>
      </w:pPr>
    </w:p>
    <w:p w14:paraId="40399D09" w14:textId="77777777" w:rsidR="00690FB3" w:rsidRDefault="00690FB3" w:rsidP="00AB0DED">
      <w:pPr>
        <w:rPr>
          <w:rFonts w:ascii="Arial" w:hAnsi="Arial" w:cs="Arial"/>
          <w:b/>
          <w:sz w:val="32"/>
          <w:szCs w:val="32"/>
        </w:rPr>
        <w:sectPr w:rsidR="00690FB3" w:rsidSect="003B1871">
          <w:footerReference w:type="default" r:id="rId27"/>
          <w:pgSz w:w="12240" w:h="15840"/>
          <w:pgMar w:top="1440" w:right="1800" w:bottom="1440" w:left="1800" w:header="720" w:footer="720" w:gutter="0"/>
          <w:cols w:space="720"/>
          <w:docGrid w:linePitch="360"/>
        </w:sectPr>
      </w:pPr>
    </w:p>
    <w:p w14:paraId="7627808C" w14:textId="786CB2DD" w:rsidR="008744AA" w:rsidRPr="00C85AC9" w:rsidRDefault="00664539" w:rsidP="00891932">
      <w:pPr>
        <w:pStyle w:val="Heading3"/>
      </w:pPr>
      <w:bookmarkStart w:id="42" w:name="_Toc92092160"/>
      <w:bookmarkStart w:id="43" w:name="C"/>
      <w:r w:rsidRPr="00C85AC9">
        <w:lastRenderedPageBreak/>
        <w:t>Communications</w:t>
      </w:r>
      <w:bookmarkEnd w:id="42"/>
    </w:p>
    <w:bookmarkEnd w:id="43"/>
    <w:p w14:paraId="647B7896" w14:textId="77777777" w:rsidR="00C44104" w:rsidRDefault="00C44104" w:rsidP="0091617F">
      <w:pPr>
        <w:autoSpaceDE w:val="0"/>
        <w:autoSpaceDN w:val="0"/>
        <w:adjustRightInd w:val="0"/>
        <w:rPr>
          <w:rFonts w:ascii="Arial" w:hAnsi="Arial" w:cs="Arial"/>
          <w:sz w:val="20"/>
          <w:szCs w:val="20"/>
        </w:rPr>
      </w:pPr>
    </w:p>
    <w:p w14:paraId="6FCE0AE6" w14:textId="77777777" w:rsidR="0091617F" w:rsidRPr="0091617F" w:rsidRDefault="0091617F" w:rsidP="0091617F">
      <w:pPr>
        <w:autoSpaceDE w:val="0"/>
        <w:autoSpaceDN w:val="0"/>
        <w:adjustRightInd w:val="0"/>
        <w:rPr>
          <w:rFonts w:ascii="Arial" w:hAnsi="Arial" w:cs="Arial"/>
          <w:sz w:val="20"/>
          <w:szCs w:val="20"/>
        </w:rPr>
      </w:pPr>
      <w:r w:rsidRPr="0091617F">
        <w:rPr>
          <w:rFonts w:ascii="Arial" w:hAnsi="Arial" w:cs="Arial"/>
          <w:sz w:val="20"/>
          <w:szCs w:val="20"/>
        </w:rPr>
        <w:t>A reliable communications system is essential to obtain informatio</w:t>
      </w:r>
      <w:r>
        <w:rPr>
          <w:rFonts w:ascii="Arial" w:hAnsi="Arial" w:cs="Arial"/>
          <w:sz w:val="20"/>
          <w:szCs w:val="20"/>
        </w:rPr>
        <w:t xml:space="preserve">n on emergencies, and to direct </w:t>
      </w:r>
      <w:r w:rsidRPr="0091617F">
        <w:rPr>
          <w:rFonts w:ascii="Arial" w:hAnsi="Arial" w:cs="Arial"/>
          <w:sz w:val="20"/>
          <w:szCs w:val="20"/>
        </w:rPr>
        <w:t>and control our resources responding to those situations. A department</w:t>
      </w:r>
      <w:r w:rsidR="00960C1D">
        <w:rPr>
          <w:rFonts w:ascii="Arial" w:hAnsi="Arial" w:cs="Arial"/>
          <w:sz w:val="20"/>
          <w:szCs w:val="20"/>
        </w:rPr>
        <w:t>’s</w:t>
      </w:r>
      <w:r w:rsidRPr="0091617F">
        <w:rPr>
          <w:rFonts w:ascii="Arial" w:hAnsi="Arial" w:cs="Arial"/>
          <w:sz w:val="20"/>
          <w:szCs w:val="20"/>
        </w:rPr>
        <w:t xml:space="preserve"> </w:t>
      </w:r>
      <w:r>
        <w:rPr>
          <w:rFonts w:ascii="Arial" w:hAnsi="Arial" w:cs="Arial"/>
          <w:sz w:val="20"/>
          <w:szCs w:val="20"/>
        </w:rPr>
        <w:t xml:space="preserve">communication </w:t>
      </w:r>
      <w:r w:rsidR="00960C1D">
        <w:rPr>
          <w:rFonts w:ascii="Arial" w:hAnsi="Arial" w:cs="Arial"/>
          <w:sz w:val="20"/>
          <w:szCs w:val="20"/>
        </w:rPr>
        <w:t xml:space="preserve">system </w:t>
      </w:r>
      <w:r>
        <w:rPr>
          <w:rFonts w:ascii="Arial" w:hAnsi="Arial" w:cs="Arial"/>
          <w:sz w:val="20"/>
          <w:szCs w:val="20"/>
        </w:rPr>
        <w:t xml:space="preserve">can set the stage </w:t>
      </w:r>
      <w:r w:rsidRPr="0091617F">
        <w:rPr>
          <w:rFonts w:ascii="Arial" w:hAnsi="Arial" w:cs="Arial"/>
          <w:sz w:val="20"/>
          <w:szCs w:val="20"/>
        </w:rPr>
        <w:t xml:space="preserve">for efficient actions and improve effectiveness of tasks being performed on emergency scenes. </w:t>
      </w:r>
      <w:r w:rsidR="00A478F3">
        <w:rPr>
          <w:rFonts w:ascii="Arial" w:hAnsi="Arial" w:cs="Arial"/>
          <w:sz w:val="20"/>
          <w:szCs w:val="20"/>
        </w:rPr>
        <w:fldChar w:fldCharType="begin">
          <w:ffData>
            <w:name w:val="Text16"/>
            <w:enabled/>
            <w:calcOnExit w:val="0"/>
            <w:textInput/>
          </w:ffData>
        </w:fldChar>
      </w:r>
      <w:bookmarkStart w:id="44" w:name="Text16"/>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44"/>
      <w:r w:rsidR="00A478F3">
        <w:rPr>
          <w:rFonts w:ascii="Arial" w:hAnsi="Arial" w:cs="Arial"/>
          <w:sz w:val="20"/>
          <w:szCs w:val="20"/>
        </w:rPr>
        <w:t xml:space="preserve"> </w:t>
      </w:r>
      <w:r w:rsidRPr="0091617F">
        <w:rPr>
          <w:rFonts w:ascii="Arial" w:hAnsi="Arial" w:cs="Arial"/>
          <w:sz w:val="20"/>
          <w:szCs w:val="20"/>
        </w:rPr>
        <w:t xml:space="preserve">County currently runs on a </w:t>
      </w:r>
      <w:r w:rsidR="00A478F3">
        <w:rPr>
          <w:rFonts w:ascii="Arial" w:hAnsi="Arial" w:cs="Arial"/>
          <w:sz w:val="20"/>
          <w:szCs w:val="20"/>
        </w:rPr>
        <w:fldChar w:fldCharType="begin">
          <w:ffData>
            <w:name w:val="Text17"/>
            <w:enabled/>
            <w:calcOnExit w:val="0"/>
            <w:textInput/>
          </w:ffData>
        </w:fldChar>
      </w:r>
      <w:bookmarkStart w:id="45" w:name="Text17"/>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45"/>
      <w:r w:rsidR="00A478F3">
        <w:rPr>
          <w:rFonts w:ascii="Arial" w:hAnsi="Arial" w:cs="Arial"/>
          <w:sz w:val="20"/>
          <w:szCs w:val="20"/>
        </w:rPr>
        <w:t xml:space="preserve"> </w:t>
      </w:r>
      <w:r w:rsidRPr="0091617F">
        <w:rPr>
          <w:rFonts w:ascii="Arial" w:hAnsi="Arial" w:cs="Arial"/>
          <w:sz w:val="20"/>
          <w:szCs w:val="20"/>
        </w:rPr>
        <w:t>radio system that has both repe</w:t>
      </w:r>
      <w:r>
        <w:rPr>
          <w:rFonts w:ascii="Arial" w:hAnsi="Arial" w:cs="Arial"/>
          <w:sz w:val="20"/>
          <w:szCs w:val="20"/>
        </w:rPr>
        <w:t xml:space="preserve">ated and non-repeated channels. </w:t>
      </w:r>
      <w:r w:rsidR="00A478F3">
        <w:rPr>
          <w:rFonts w:ascii="Arial" w:hAnsi="Arial" w:cs="Arial"/>
          <w:sz w:val="20"/>
          <w:szCs w:val="20"/>
        </w:rPr>
        <w:fldChar w:fldCharType="begin">
          <w:ffData>
            <w:name w:val="Text18"/>
            <w:enabled/>
            <w:calcOnExit w:val="0"/>
            <w:textInput/>
          </w:ffData>
        </w:fldChar>
      </w:r>
      <w:bookmarkStart w:id="46" w:name="Text18"/>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46"/>
      <w:r w:rsidR="00A478F3">
        <w:rPr>
          <w:rFonts w:ascii="Arial" w:hAnsi="Arial" w:cs="Arial"/>
          <w:sz w:val="20"/>
          <w:szCs w:val="20"/>
        </w:rPr>
        <w:t xml:space="preserve"> </w:t>
      </w:r>
      <w:smartTag w:uri="urn:schemas-microsoft-com:office:smarttags" w:element="place">
        <w:smartTag w:uri="urn:schemas-microsoft-com:office:smarttags" w:element="PlaceType">
          <w:r w:rsidRPr="0091617F">
            <w:rPr>
              <w:rFonts w:ascii="Arial" w:hAnsi="Arial" w:cs="Arial"/>
              <w:sz w:val="20"/>
              <w:szCs w:val="20"/>
            </w:rPr>
            <w:t>County</w:t>
          </w:r>
        </w:smartTag>
        <w:r w:rsidRPr="0091617F">
          <w:rPr>
            <w:rFonts w:ascii="Arial" w:hAnsi="Arial" w:cs="Arial"/>
            <w:sz w:val="20"/>
            <w:szCs w:val="20"/>
          </w:rPr>
          <w:t xml:space="preserve"> </w:t>
        </w:r>
        <w:smartTag w:uri="urn:schemas-microsoft-com:office:smarttags" w:element="PlaceName">
          <w:r w:rsidRPr="0091617F">
            <w:rPr>
              <w:rFonts w:ascii="Arial" w:hAnsi="Arial" w:cs="Arial"/>
              <w:sz w:val="20"/>
              <w:szCs w:val="20"/>
            </w:rPr>
            <w:t>Fire</w:t>
          </w:r>
        </w:smartTag>
      </w:smartTag>
      <w:r w:rsidRPr="0091617F">
        <w:rPr>
          <w:rFonts w:ascii="Arial" w:hAnsi="Arial" w:cs="Arial"/>
          <w:sz w:val="20"/>
          <w:szCs w:val="20"/>
        </w:rPr>
        <w:t xml:space="preserve"> </w:t>
      </w:r>
      <w:r w:rsidR="00AB0DED">
        <w:rPr>
          <w:rFonts w:ascii="Arial" w:hAnsi="Arial" w:cs="Arial"/>
          <w:sz w:val="20"/>
          <w:szCs w:val="20"/>
        </w:rPr>
        <w:t>Dispatch</w:t>
      </w:r>
      <w:r w:rsidRPr="0091617F">
        <w:rPr>
          <w:rFonts w:ascii="Arial" w:hAnsi="Arial" w:cs="Arial"/>
          <w:sz w:val="20"/>
          <w:szCs w:val="20"/>
        </w:rPr>
        <w:t xml:space="preserve"> is located at</w:t>
      </w:r>
      <w:r w:rsidR="00A478F3">
        <w:rPr>
          <w:rFonts w:ascii="Arial" w:hAnsi="Arial" w:cs="Arial"/>
          <w:sz w:val="20"/>
          <w:szCs w:val="20"/>
        </w:rPr>
        <w:t xml:space="preserve"> </w:t>
      </w:r>
      <w:r w:rsidR="00A478F3">
        <w:rPr>
          <w:rFonts w:ascii="Arial" w:hAnsi="Arial" w:cs="Arial"/>
          <w:sz w:val="20"/>
          <w:szCs w:val="20"/>
        </w:rPr>
        <w:fldChar w:fldCharType="begin">
          <w:ffData>
            <w:name w:val="Text19"/>
            <w:enabled/>
            <w:calcOnExit w:val="0"/>
            <w:textInput/>
          </w:ffData>
        </w:fldChar>
      </w:r>
      <w:bookmarkStart w:id="47" w:name="Text19"/>
      <w:r w:rsidR="00A478F3">
        <w:rPr>
          <w:rFonts w:ascii="Arial" w:hAnsi="Arial" w:cs="Arial"/>
          <w:sz w:val="20"/>
          <w:szCs w:val="20"/>
        </w:rPr>
        <w:instrText xml:space="preserve"> FORMTEXT </w:instrText>
      </w:r>
      <w:r w:rsidR="00A478F3">
        <w:rPr>
          <w:rFonts w:ascii="Arial" w:hAnsi="Arial" w:cs="Arial"/>
          <w:sz w:val="20"/>
          <w:szCs w:val="20"/>
        </w:rPr>
      </w:r>
      <w:r w:rsidR="00A478F3">
        <w:rPr>
          <w:rFonts w:ascii="Arial" w:hAnsi="Arial" w:cs="Arial"/>
          <w:sz w:val="20"/>
          <w:szCs w:val="20"/>
        </w:rPr>
        <w:fldChar w:fldCharType="separate"/>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noProof/>
          <w:sz w:val="20"/>
          <w:szCs w:val="20"/>
        </w:rPr>
        <w:t> </w:t>
      </w:r>
      <w:r w:rsidR="00A478F3">
        <w:rPr>
          <w:rFonts w:ascii="Arial" w:hAnsi="Arial" w:cs="Arial"/>
          <w:sz w:val="20"/>
          <w:szCs w:val="20"/>
        </w:rPr>
        <w:fldChar w:fldCharType="end"/>
      </w:r>
      <w:bookmarkEnd w:id="47"/>
      <w:r w:rsidRPr="0091617F">
        <w:rPr>
          <w:rFonts w:ascii="Arial" w:hAnsi="Arial" w:cs="Arial"/>
          <w:sz w:val="20"/>
          <w:szCs w:val="20"/>
        </w:rPr>
        <w:t>.</w:t>
      </w:r>
    </w:p>
    <w:p w14:paraId="4E8515C9" w14:textId="77777777" w:rsidR="0091617F" w:rsidRDefault="0091617F" w:rsidP="0091617F">
      <w:pPr>
        <w:autoSpaceDE w:val="0"/>
        <w:autoSpaceDN w:val="0"/>
        <w:adjustRightInd w:val="0"/>
        <w:rPr>
          <w:rFonts w:ascii="Arial" w:hAnsi="Arial" w:cs="Arial"/>
          <w:sz w:val="20"/>
          <w:szCs w:val="20"/>
        </w:rPr>
      </w:pPr>
    </w:p>
    <w:p w14:paraId="62A1A027" w14:textId="77777777" w:rsidR="0091617F" w:rsidRPr="0091617F" w:rsidRDefault="0091617F" w:rsidP="0091617F">
      <w:pPr>
        <w:autoSpaceDE w:val="0"/>
        <w:autoSpaceDN w:val="0"/>
        <w:adjustRightInd w:val="0"/>
        <w:rPr>
          <w:rFonts w:ascii="Arial" w:hAnsi="Arial" w:cs="Arial"/>
          <w:b/>
          <w:bCs/>
          <w:sz w:val="20"/>
          <w:szCs w:val="20"/>
        </w:rPr>
      </w:pPr>
      <w:r w:rsidRPr="0091617F">
        <w:rPr>
          <w:rFonts w:ascii="Arial" w:hAnsi="Arial" w:cs="Arial"/>
          <w:b/>
          <w:bCs/>
          <w:sz w:val="20"/>
          <w:szCs w:val="20"/>
        </w:rPr>
        <w:t>General Communication Guidelines</w:t>
      </w:r>
    </w:p>
    <w:p w14:paraId="6D89D3BA" w14:textId="77777777" w:rsidR="0091617F" w:rsidRDefault="0091617F" w:rsidP="00461B52">
      <w:pPr>
        <w:numPr>
          <w:ilvl w:val="0"/>
          <w:numId w:val="17"/>
        </w:numPr>
        <w:autoSpaceDE w:val="0"/>
        <w:autoSpaceDN w:val="0"/>
        <w:adjustRightInd w:val="0"/>
        <w:rPr>
          <w:rFonts w:ascii="Arial" w:hAnsi="Arial" w:cs="Arial"/>
          <w:sz w:val="20"/>
          <w:szCs w:val="20"/>
        </w:rPr>
      </w:pPr>
      <w:r w:rsidRPr="0091617F">
        <w:rPr>
          <w:rFonts w:ascii="Arial" w:hAnsi="Arial" w:cs="Arial"/>
          <w:sz w:val="20"/>
          <w:szCs w:val="20"/>
        </w:rPr>
        <w:t xml:space="preserve">Any time you go in route, arrive on scene, or clear a call you must </w:t>
      </w:r>
      <w:r w:rsidR="008744AA">
        <w:rPr>
          <w:rFonts w:ascii="Arial" w:hAnsi="Arial" w:cs="Arial"/>
          <w:sz w:val="20"/>
          <w:szCs w:val="20"/>
        </w:rPr>
        <w:t xml:space="preserve">advise dispatch.  </w:t>
      </w:r>
    </w:p>
    <w:p w14:paraId="5B8C856C" w14:textId="77777777" w:rsidR="008744AA" w:rsidRPr="0091617F" w:rsidRDefault="00A478F3" w:rsidP="00461B52">
      <w:pPr>
        <w:numPr>
          <w:ilvl w:val="0"/>
          <w:numId w:val="17"/>
        </w:numPr>
        <w:autoSpaceDE w:val="0"/>
        <w:autoSpaceDN w:val="0"/>
        <w:adjustRightInd w:val="0"/>
        <w:rPr>
          <w:rFonts w:ascii="Arial" w:hAnsi="Arial" w:cs="Arial"/>
          <w:sz w:val="20"/>
          <w:szCs w:val="20"/>
        </w:rPr>
      </w:pPr>
      <w:r>
        <w:rPr>
          <w:rFonts w:ascii="Arial" w:hAnsi="Arial" w:cs="Arial"/>
          <w:sz w:val="20"/>
          <w:szCs w:val="20"/>
        </w:rPr>
        <w:t xml:space="preserve">(Example:   </w:t>
      </w:r>
      <w:r>
        <w:rPr>
          <w:rFonts w:ascii="Arial" w:hAnsi="Arial" w:cs="Arial"/>
          <w:sz w:val="20"/>
          <w:szCs w:val="20"/>
        </w:rPr>
        <w:fldChar w:fldCharType="begin">
          <w:ffData>
            <w:name w:val="Text20"/>
            <w:enabled/>
            <w:calcOnExit w:val="0"/>
            <w:textInput/>
          </w:ffData>
        </w:fldChar>
      </w:r>
      <w:bookmarkStart w:id="48" w:name="Text20"/>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48"/>
      <w:smartTag w:uri="urn:schemas-microsoft-com:office:smarttags" w:element="place">
        <w:smartTag w:uri="urn:schemas-microsoft-com:office:smarttags" w:element="PlaceType">
          <w:r>
            <w:rPr>
              <w:rFonts w:ascii="Arial" w:hAnsi="Arial" w:cs="Arial"/>
              <w:sz w:val="20"/>
              <w:szCs w:val="20"/>
            </w:rPr>
            <w:t>County</w:t>
          </w:r>
        </w:smartTag>
        <w:r>
          <w:rPr>
            <w:rFonts w:ascii="Arial" w:hAnsi="Arial" w:cs="Arial"/>
            <w:sz w:val="20"/>
            <w:szCs w:val="20"/>
          </w:rPr>
          <w:t xml:space="preserve"> </w:t>
        </w:r>
        <w:smartTag w:uri="urn:schemas-microsoft-com:office:smarttags" w:element="PlaceName">
          <w:r w:rsidR="008744AA">
            <w:rPr>
              <w:rFonts w:ascii="Arial" w:hAnsi="Arial" w:cs="Arial"/>
              <w:sz w:val="20"/>
              <w:szCs w:val="20"/>
            </w:rPr>
            <w:t>Dispatch</w:t>
          </w:r>
        </w:smartTag>
      </w:smartTag>
      <w:r w:rsidR="008744AA">
        <w:rPr>
          <w:rFonts w:ascii="Arial" w:hAnsi="Arial" w:cs="Arial"/>
          <w:sz w:val="20"/>
          <w:szCs w:val="20"/>
        </w:rPr>
        <w:t xml:space="preserve">, </w:t>
      </w:r>
      <w:r>
        <w:rPr>
          <w:rFonts w:ascii="Arial" w:hAnsi="Arial" w:cs="Arial"/>
          <w:sz w:val="20"/>
          <w:szCs w:val="20"/>
        </w:rPr>
        <w:fldChar w:fldCharType="begin">
          <w:ffData>
            <w:name w:val="Text21"/>
            <w:enabled/>
            <w:calcOnExit w:val="0"/>
            <w:textInput/>
          </w:ffData>
        </w:fldChar>
      </w:r>
      <w:bookmarkStart w:id="49" w:name="Text21"/>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49"/>
      <w:r>
        <w:rPr>
          <w:rFonts w:ascii="Arial" w:hAnsi="Arial" w:cs="Arial"/>
          <w:sz w:val="20"/>
          <w:szCs w:val="20"/>
        </w:rPr>
        <w:t xml:space="preserve"> </w:t>
      </w:r>
      <w:r w:rsidR="008744AA">
        <w:rPr>
          <w:rFonts w:ascii="Arial" w:hAnsi="Arial" w:cs="Arial"/>
          <w:sz w:val="20"/>
          <w:szCs w:val="20"/>
        </w:rPr>
        <w:t xml:space="preserve">is </w:t>
      </w:r>
      <w:proofErr w:type="spellStart"/>
      <w:r w:rsidR="008744AA">
        <w:rPr>
          <w:rFonts w:ascii="Arial" w:hAnsi="Arial" w:cs="Arial"/>
          <w:sz w:val="20"/>
          <w:szCs w:val="20"/>
        </w:rPr>
        <w:t>en</w:t>
      </w:r>
      <w:proofErr w:type="spellEnd"/>
      <w:r w:rsidR="008744AA">
        <w:rPr>
          <w:rFonts w:ascii="Arial" w:hAnsi="Arial" w:cs="Arial"/>
          <w:sz w:val="20"/>
          <w:szCs w:val="20"/>
        </w:rPr>
        <w:t xml:space="preserve"> route to</w:t>
      </w:r>
      <w:r>
        <w:rPr>
          <w:rFonts w:ascii="Arial" w:hAnsi="Arial" w:cs="Arial"/>
          <w:sz w:val="20"/>
          <w:szCs w:val="20"/>
        </w:rPr>
        <w:t xml:space="preserve"> </w:t>
      </w:r>
      <w:r>
        <w:rPr>
          <w:rFonts w:ascii="Arial" w:hAnsi="Arial" w:cs="Arial"/>
          <w:sz w:val="20"/>
          <w:szCs w:val="20"/>
        </w:rPr>
        <w:fldChar w:fldCharType="begin">
          <w:ffData>
            <w:name w:val="Text22"/>
            <w:enabled/>
            <w:calcOnExit w:val="0"/>
            <w:textInput/>
          </w:ffData>
        </w:fldChar>
      </w:r>
      <w:bookmarkStart w:id="50" w:name="Text22"/>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50"/>
      <w:r w:rsidR="008744AA">
        <w:rPr>
          <w:rFonts w:ascii="Arial" w:hAnsi="Arial" w:cs="Arial"/>
          <w:sz w:val="20"/>
          <w:szCs w:val="20"/>
        </w:rPr>
        <w:t>.”)</w:t>
      </w:r>
    </w:p>
    <w:p w14:paraId="38E76E01" w14:textId="77777777" w:rsidR="0091617F" w:rsidRPr="0091617F" w:rsidRDefault="0091617F" w:rsidP="00461B52">
      <w:pPr>
        <w:numPr>
          <w:ilvl w:val="0"/>
          <w:numId w:val="17"/>
        </w:numPr>
        <w:autoSpaceDE w:val="0"/>
        <w:autoSpaceDN w:val="0"/>
        <w:adjustRightInd w:val="0"/>
        <w:rPr>
          <w:rFonts w:ascii="Arial" w:hAnsi="Arial" w:cs="Arial"/>
          <w:sz w:val="20"/>
          <w:szCs w:val="20"/>
        </w:rPr>
      </w:pPr>
      <w:r w:rsidRPr="0091617F">
        <w:rPr>
          <w:rFonts w:ascii="Arial" w:hAnsi="Arial" w:cs="Arial"/>
          <w:sz w:val="20"/>
          <w:szCs w:val="20"/>
        </w:rPr>
        <w:t>Be sure the receiver is ready to receive the transmi</w:t>
      </w:r>
      <w:r w:rsidR="008744AA">
        <w:rPr>
          <w:rFonts w:ascii="Arial" w:hAnsi="Arial" w:cs="Arial"/>
          <w:sz w:val="20"/>
          <w:szCs w:val="20"/>
        </w:rPr>
        <w:t xml:space="preserve">ssion, make sure the message is acknowledged </w:t>
      </w:r>
      <w:r w:rsidRPr="0091617F">
        <w:rPr>
          <w:rFonts w:ascii="Arial" w:hAnsi="Arial" w:cs="Arial"/>
          <w:sz w:val="20"/>
          <w:szCs w:val="20"/>
        </w:rPr>
        <w:t>once the message has been sent. A brief repeat of the message is far better than just a</w:t>
      </w:r>
      <w:r w:rsidR="008744AA">
        <w:rPr>
          <w:rFonts w:ascii="Arial" w:hAnsi="Arial" w:cs="Arial"/>
          <w:sz w:val="20"/>
          <w:szCs w:val="20"/>
        </w:rPr>
        <w:t xml:space="preserve"> </w:t>
      </w:r>
      <w:r w:rsidRPr="0091617F">
        <w:rPr>
          <w:rFonts w:ascii="Arial" w:hAnsi="Arial" w:cs="Arial"/>
          <w:sz w:val="20"/>
          <w:szCs w:val="20"/>
        </w:rPr>
        <w:t>”COPY”. Repeating briefly what has been said lets the s</w:t>
      </w:r>
      <w:r w:rsidR="008744AA">
        <w:rPr>
          <w:rFonts w:ascii="Arial" w:hAnsi="Arial" w:cs="Arial"/>
          <w:sz w:val="20"/>
          <w:szCs w:val="20"/>
        </w:rPr>
        <w:t xml:space="preserve">ender know the message has been received </w:t>
      </w:r>
      <w:r w:rsidRPr="0091617F">
        <w:rPr>
          <w:rFonts w:ascii="Arial" w:hAnsi="Arial" w:cs="Arial"/>
          <w:sz w:val="20"/>
          <w:szCs w:val="20"/>
        </w:rPr>
        <w:t>correctly.</w:t>
      </w:r>
    </w:p>
    <w:p w14:paraId="2173FA2D" w14:textId="77777777" w:rsidR="0091617F" w:rsidRPr="0091617F" w:rsidRDefault="0091617F" w:rsidP="00461B52">
      <w:pPr>
        <w:numPr>
          <w:ilvl w:val="0"/>
          <w:numId w:val="17"/>
        </w:numPr>
        <w:autoSpaceDE w:val="0"/>
        <w:autoSpaceDN w:val="0"/>
        <w:adjustRightInd w:val="0"/>
        <w:rPr>
          <w:rFonts w:ascii="Arial" w:hAnsi="Arial" w:cs="Arial"/>
          <w:sz w:val="20"/>
          <w:szCs w:val="20"/>
        </w:rPr>
      </w:pPr>
      <w:r w:rsidRPr="0091617F">
        <w:rPr>
          <w:rFonts w:ascii="Arial" w:hAnsi="Arial" w:cs="Arial"/>
          <w:sz w:val="20"/>
          <w:szCs w:val="20"/>
        </w:rPr>
        <w:t>Know what you are going to say before transmitting. Ch</w:t>
      </w:r>
      <w:r w:rsidR="008744AA">
        <w:rPr>
          <w:rFonts w:ascii="Arial" w:hAnsi="Arial" w:cs="Arial"/>
          <w:sz w:val="20"/>
          <w:szCs w:val="20"/>
        </w:rPr>
        <w:t xml:space="preserve">oose terms that communicate the </w:t>
      </w:r>
      <w:r w:rsidRPr="0091617F">
        <w:rPr>
          <w:rFonts w:ascii="Arial" w:hAnsi="Arial" w:cs="Arial"/>
          <w:sz w:val="20"/>
          <w:szCs w:val="20"/>
        </w:rPr>
        <w:t>desired message clearly without wasting air time. Per NIMS all r</w:t>
      </w:r>
      <w:r w:rsidR="008744AA">
        <w:rPr>
          <w:rFonts w:ascii="Arial" w:hAnsi="Arial" w:cs="Arial"/>
          <w:sz w:val="20"/>
          <w:szCs w:val="20"/>
        </w:rPr>
        <w:t xml:space="preserve">adio traffic is to be done in a </w:t>
      </w:r>
      <w:r w:rsidRPr="0091617F">
        <w:rPr>
          <w:rFonts w:ascii="Arial" w:hAnsi="Arial" w:cs="Arial"/>
          <w:sz w:val="20"/>
          <w:szCs w:val="20"/>
        </w:rPr>
        <w:t>“common English” fashion, and try to control your emotions to prevent garbled transmissions.</w:t>
      </w:r>
    </w:p>
    <w:p w14:paraId="795153B4" w14:textId="77777777" w:rsidR="0091617F" w:rsidRPr="0091617F" w:rsidRDefault="0091617F" w:rsidP="00461B52">
      <w:pPr>
        <w:numPr>
          <w:ilvl w:val="0"/>
          <w:numId w:val="17"/>
        </w:numPr>
        <w:autoSpaceDE w:val="0"/>
        <w:autoSpaceDN w:val="0"/>
        <w:adjustRightInd w:val="0"/>
        <w:rPr>
          <w:rFonts w:ascii="Arial" w:hAnsi="Arial" w:cs="Arial"/>
          <w:sz w:val="20"/>
          <w:szCs w:val="20"/>
        </w:rPr>
      </w:pPr>
      <w:r w:rsidRPr="0091617F">
        <w:rPr>
          <w:rFonts w:ascii="Arial" w:hAnsi="Arial" w:cs="Arial"/>
          <w:sz w:val="20"/>
          <w:szCs w:val="20"/>
        </w:rPr>
        <w:t>Orders given over the radio should tell you what to do, not necessarily how to do it.</w:t>
      </w:r>
    </w:p>
    <w:p w14:paraId="40052BE8" w14:textId="77777777" w:rsidR="000B0D8E" w:rsidRPr="0091617F" w:rsidRDefault="0091617F" w:rsidP="00461B52">
      <w:pPr>
        <w:numPr>
          <w:ilvl w:val="0"/>
          <w:numId w:val="17"/>
        </w:numPr>
        <w:rPr>
          <w:rFonts w:ascii="Arial" w:hAnsi="Arial" w:cs="Arial"/>
          <w:sz w:val="20"/>
          <w:szCs w:val="20"/>
        </w:rPr>
      </w:pPr>
      <w:r w:rsidRPr="0091617F">
        <w:rPr>
          <w:rFonts w:ascii="Arial" w:hAnsi="Arial" w:cs="Arial"/>
          <w:b/>
          <w:bCs/>
          <w:sz w:val="20"/>
          <w:szCs w:val="20"/>
        </w:rPr>
        <w:t xml:space="preserve">DO NOT </w:t>
      </w:r>
      <w:r w:rsidRPr="0091617F">
        <w:rPr>
          <w:rFonts w:ascii="Arial" w:hAnsi="Arial" w:cs="Arial"/>
          <w:sz w:val="20"/>
          <w:szCs w:val="20"/>
        </w:rPr>
        <w:t>interfere with other transmissions unless you have Emergency Traffic.</w:t>
      </w:r>
    </w:p>
    <w:p w14:paraId="69A73049" w14:textId="77777777" w:rsidR="0012135B" w:rsidRDefault="0012135B" w:rsidP="00865A71">
      <w:pPr>
        <w:jc w:val="center"/>
        <w:rPr>
          <w:rFonts w:ascii="Arial" w:hAnsi="Arial" w:cs="Arial"/>
          <w:sz w:val="20"/>
          <w:szCs w:val="20"/>
        </w:rPr>
      </w:pPr>
    </w:p>
    <w:p w14:paraId="6D8DD3A8" w14:textId="77777777" w:rsidR="00995323" w:rsidRPr="00995323" w:rsidRDefault="00995323" w:rsidP="00995323">
      <w:pPr>
        <w:rPr>
          <w:rFonts w:ascii="Arial" w:hAnsi="Arial" w:cs="Arial"/>
          <w:sz w:val="32"/>
          <w:szCs w:val="32"/>
        </w:rPr>
      </w:pPr>
    </w:p>
    <w:p w14:paraId="46A76BDB" w14:textId="77777777" w:rsidR="00995323" w:rsidRPr="00995323" w:rsidRDefault="00995323" w:rsidP="00995323">
      <w:pPr>
        <w:rPr>
          <w:rFonts w:ascii="Arial" w:hAnsi="Arial" w:cs="Arial"/>
          <w:sz w:val="32"/>
          <w:szCs w:val="32"/>
        </w:rPr>
      </w:pPr>
    </w:p>
    <w:p w14:paraId="2CA3A46A" w14:textId="77777777" w:rsidR="00995323" w:rsidRPr="00995323" w:rsidRDefault="00995323" w:rsidP="00995323">
      <w:pPr>
        <w:rPr>
          <w:rFonts w:ascii="Arial" w:hAnsi="Arial" w:cs="Arial"/>
          <w:sz w:val="32"/>
          <w:szCs w:val="32"/>
        </w:rPr>
      </w:pPr>
    </w:p>
    <w:p w14:paraId="6FD185B6" w14:textId="26A3F0C5" w:rsidR="00995323" w:rsidRDefault="00995323" w:rsidP="00995323">
      <w:pPr>
        <w:jc w:val="center"/>
        <w:rPr>
          <w:rFonts w:ascii="Arial" w:hAnsi="Arial" w:cs="Arial"/>
          <w:sz w:val="32"/>
          <w:szCs w:val="32"/>
        </w:rPr>
      </w:pPr>
    </w:p>
    <w:p w14:paraId="7A587939" w14:textId="2F2F80BC" w:rsidR="00995323" w:rsidRDefault="00995323" w:rsidP="00995323">
      <w:pPr>
        <w:jc w:val="center"/>
        <w:rPr>
          <w:rFonts w:ascii="Arial" w:hAnsi="Arial" w:cs="Arial"/>
          <w:sz w:val="32"/>
          <w:szCs w:val="32"/>
        </w:rPr>
      </w:pPr>
    </w:p>
    <w:p w14:paraId="4C6A7E0B" w14:textId="2C724C5B" w:rsidR="00995323" w:rsidRDefault="00995323" w:rsidP="00995323">
      <w:pPr>
        <w:jc w:val="center"/>
        <w:rPr>
          <w:rFonts w:ascii="Arial" w:hAnsi="Arial" w:cs="Arial"/>
          <w:sz w:val="32"/>
          <w:szCs w:val="32"/>
        </w:rPr>
      </w:pPr>
    </w:p>
    <w:p w14:paraId="37E8092A" w14:textId="5BB45C62" w:rsidR="00995323" w:rsidRDefault="00995323" w:rsidP="00995323">
      <w:pPr>
        <w:jc w:val="center"/>
        <w:rPr>
          <w:rFonts w:ascii="Arial" w:hAnsi="Arial" w:cs="Arial"/>
          <w:sz w:val="32"/>
          <w:szCs w:val="32"/>
        </w:rPr>
      </w:pPr>
    </w:p>
    <w:p w14:paraId="31490A6C" w14:textId="5A219D83" w:rsidR="00995323" w:rsidRDefault="00995323" w:rsidP="00995323">
      <w:pPr>
        <w:jc w:val="center"/>
        <w:rPr>
          <w:rFonts w:ascii="Arial" w:hAnsi="Arial" w:cs="Arial"/>
          <w:sz w:val="32"/>
          <w:szCs w:val="32"/>
        </w:rPr>
      </w:pPr>
    </w:p>
    <w:p w14:paraId="56A480FB" w14:textId="7FF50794" w:rsidR="00995323" w:rsidRDefault="00995323" w:rsidP="00995323">
      <w:pPr>
        <w:jc w:val="center"/>
        <w:rPr>
          <w:rFonts w:ascii="Arial" w:hAnsi="Arial" w:cs="Arial"/>
          <w:sz w:val="32"/>
          <w:szCs w:val="32"/>
        </w:rPr>
      </w:pPr>
    </w:p>
    <w:p w14:paraId="7630B644" w14:textId="45CD587F" w:rsidR="00995323" w:rsidRDefault="00995323" w:rsidP="00995323">
      <w:pPr>
        <w:jc w:val="center"/>
        <w:rPr>
          <w:rFonts w:ascii="Arial" w:hAnsi="Arial" w:cs="Arial"/>
          <w:sz w:val="32"/>
          <w:szCs w:val="32"/>
        </w:rPr>
      </w:pPr>
    </w:p>
    <w:p w14:paraId="71C8DB79" w14:textId="41989AE8" w:rsidR="00995323" w:rsidRDefault="00995323" w:rsidP="00995323">
      <w:pPr>
        <w:jc w:val="center"/>
        <w:rPr>
          <w:rFonts w:ascii="Arial" w:hAnsi="Arial" w:cs="Arial"/>
          <w:sz w:val="32"/>
          <w:szCs w:val="32"/>
        </w:rPr>
      </w:pPr>
    </w:p>
    <w:p w14:paraId="167B8A21" w14:textId="1C6ED148" w:rsidR="00995323" w:rsidRDefault="00995323" w:rsidP="00995323">
      <w:pPr>
        <w:jc w:val="center"/>
        <w:rPr>
          <w:rFonts w:ascii="Arial" w:hAnsi="Arial" w:cs="Arial"/>
          <w:sz w:val="32"/>
          <w:szCs w:val="32"/>
        </w:rPr>
      </w:pPr>
    </w:p>
    <w:p w14:paraId="625F80F5" w14:textId="04E333FD" w:rsidR="00995323" w:rsidRDefault="00995323" w:rsidP="00995323">
      <w:pPr>
        <w:jc w:val="center"/>
        <w:rPr>
          <w:rFonts w:ascii="Arial" w:hAnsi="Arial" w:cs="Arial"/>
          <w:sz w:val="32"/>
          <w:szCs w:val="32"/>
        </w:rPr>
      </w:pPr>
    </w:p>
    <w:p w14:paraId="1B4E237D" w14:textId="1FB43D31" w:rsidR="00995323" w:rsidRDefault="00995323" w:rsidP="00995323">
      <w:pPr>
        <w:jc w:val="center"/>
        <w:rPr>
          <w:rFonts w:ascii="Arial" w:hAnsi="Arial" w:cs="Arial"/>
          <w:sz w:val="32"/>
          <w:szCs w:val="32"/>
        </w:rPr>
      </w:pPr>
    </w:p>
    <w:p w14:paraId="609C3EEA" w14:textId="65268719" w:rsidR="00995323" w:rsidRDefault="00995323" w:rsidP="00995323">
      <w:pPr>
        <w:jc w:val="center"/>
        <w:rPr>
          <w:rFonts w:ascii="Arial" w:hAnsi="Arial" w:cs="Arial"/>
          <w:sz w:val="32"/>
          <w:szCs w:val="32"/>
        </w:rPr>
      </w:pPr>
    </w:p>
    <w:p w14:paraId="1219C019" w14:textId="00EB35C9" w:rsidR="00995323" w:rsidRDefault="00995323" w:rsidP="00995323">
      <w:pPr>
        <w:jc w:val="center"/>
        <w:rPr>
          <w:rFonts w:ascii="Arial" w:hAnsi="Arial" w:cs="Arial"/>
          <w:sz w:val="32"/>
          <w:szCs w:val="32"/>
        </w:rPr>
      </w:pPr>
    </w:p>
    <w:p w14:paraId="5A7B040F" w14:textId="3C579B74" w:rsidR="00995323" w:rsidRDefault="00995323" w:rsidP="00995323">
      <w:pPr>
        <w:jc w:val="center"/>
        <w:rPr>
          <w:rFonts w:ascii="Arial" w:hAnsi="Arial" w:cs="Arial"/>
          <w:sz w:val="32"/>
          <w:szCs w:val="32"/>
        </w:rPr>
      </w:pPr>
    </w:p>
    <w:p w14:paraId="07F37494" w14:textId="21CC1787" w:rsidR="00995323" w:rsidRDefault="00995323" w:rsidP="00995323">
      <w:pPr>
        <w:jc w:val="center"/>
        <w:rPr>
          <w:rFonts w:ascii="Arial" w:hAnsi="Arial" w:cs="Arial"/>
          <w:sz w:val="32"/>
          <w:szCs w:val="32"/>
        </w:rPr>
      </w:pPr>
    </w:p>
    <w:p w14:paraId="2DAF4DA4" w14:textId="39425DE0" w:rsidR="00995323" w:rsidRDefault="00995323" w:rsidP="00995323">
      <w:pPr>
        <w:jc w:val="center"/>
        <w:rPr>
          <w:rFonts w:ascii="Arial" w:hAnsi="Arial" w:cs="Arial"/>
          <w:sz w:val="32"/>
          <w:szCs w:val="32"/>
        </w:rPr>
      </w:pPr>
    </w:p>
    <w:p w14:paraId="758297F2" w14:textId="77777777" w:rsidR="00995323" w:rsidRPr="00995323" w:rsidRDefault="00995323" w:rsidP="00995323">
      <w:pPr>
        <w:jc w:val="center"/>
        <w:rPr>
          <w:rFonts w:ascii="Arial" w:hAnsi="Arial" w:cs="Arial"/>
          <w:sz w:val="32"/>
          <w:szCs w:val="32"/>
        </w:rPr>
      </w:pPr>
    </w:p>
    <w:p w14:paraId="2E0C20C4" w14:textId="77777777" w:rsidR="00995323" w:rsidRDefault="00995323" w:rsidP="00995323">
      <w:pPr>
        <w:rPr>
          <w:rFonts w:ascii="Arial" w:hAnsi="Arial" w:cs="Arial"/>
          <w:sz w:val="32"/>
          <w:szCs w:val="32"/>
        </w:rPr>
        <w:sectPr w:rsidR="00995323" w:rsidSect="003B1871">
          <w:footerReference w:type="default" r:id="rId28"/>
          <w:pgSz w:w="12240" w:h="15840"/>
          <w:pgMar w:top="1440" w:right="1800" w:bottom="1440" w:left="1800" w:header="720" w:footer="720" w:gutter="0"/>
          <w:cols w:space="720"/>
          <w:docGrid w:linePitch="360"/>
        </w:sectPr>
      </w:pPr>
    </w:p>
    <w:p w14:paraId="6395C0F7" w14:textId="6BE053DF" w:rsidR="000B0D8E" w:rsidRPr="00C85AC9" w:rsidRDefault="005852DC" w:rsidP="009F25D3">
      <w:pPr>
        <w:pStyle w:val="Heading3"/>
        <w:spacing w:before="0"/>
      </w:pPr>
      <w:bookmarkStart w:id="51" w:name="_Toc92092161"/>
      <w:bookmarkStart w:id="52" w:name="A"/>
      <w:r w:rsidRPr="00C85AC9">
        <w:lastRenderedPageBreak/>
        <w:t>Accountability</w:t>
      </w:r>
      <w:bookmarkEnd w:id="51"/>
    </w:p>
    <w:bookmarkEnd w:id="52"/>
    <w:p w14:paraId="0318BBEB" w14:textId="77777777" w:rsidR="00350946" w:rsidRPr="00350946" w:rsidRDefault="00350946" w:rsidP="005852DC">
      <w:pPr>
        <w:autoSpaceDE w:val="0"/>
        <w:autoSpaceDN w:val="0"/>
        <w:adjustRightInd w:val="0"/>
        <w:rPr>
          <w:rFonts w:ascii="Arial" w:hAnsi="Arial" w:cs="Arial"/>
          <w:sz w:val="20"/>
          <w:szCs w:val="20"/>
        </w:rPr>
      </w:pPr>
    </w:p>
    <w:p w14:paraId="66EDE755" w14:textId="77777777" w:rsidR="005852DC" w:rsidRDefault="005852DC" w:rsidP="005852DC">
      <w:pPr>
        <w:autoSpaceDE w:val="0"/>
        <w:autoSpaceDN w:val="0"/>
        <w:adjustRightInd w:val="0"/>
        <w:rPr>
          <w:rFonts w:ascii="Arial" w:hAnsi="Arial" w:cs="Arial"/>
          <w:sz w:val="20"/>
          <w:szCs w:val="20"/>
        </w:rPr>
      </w:pPr>
      <w:r w:rsidRPr="00350946">
        <w:rPr>
          <w:rFonts w:ascii="Arial" w:hAnsi="Arial" w:cs="Arial"/>
          <w:sz w:val="20"/>
          <w:szCs w:val="20"/>
        </w:rPr>
        <w:t>The purpose of this guideline is to provide for the tracking and inve</w:t>
      </w:r>
      <w:r w:rsidR="00350946">
        <w:rPr>
          <w:rFonts w:ascii="Arial" w:hAnsi="Arial" w:cs="Arial"/>
          <w:sz w:val="20"/>
          <w:szCs w:val="20"/>
        </w:rPr>
        <w:t xml:space="preserve">ntory of all members </w:t>
      </w:r>
      <w:r w:rsidRPr="00350946">
        <w:rPr>
          <w:rFonts w:ascii="Arial" w:hAnsi="Arial" w:cs="Arial"/>
          <w:sz w:val="20"/>
          <w:szCs w:val="20"/>
        </w:rPr>
        <w:t>operating at an emergency incident. It is</w:t>
      </w:r>
      <w:r w:rsidR="00350946">
        <w:rPr>
          <w:rFonts w:ascii="Arial" w:hAnsi="Arial" w:cs="Arial"/>
          <w:sz w:val="20"/>
          <w:szCs w:val="20"/>
        </w:rPr>
        <w:t xml:space="preserve"> the responsibility of all fire chiefs and officers to </w:t>
      </w:r>
      <w:r w:rsidRPr="00350946">
        <w:rPr>
          <w:rFonts w:ascii="Arial" w:hAnsi="Arial" w:cs="Arial"/>
          <w:sz w:val="20"/>
          <w:szCs w:val="20"/>
        </w:rPr>
        <w:t>maintain a constant awareness of the position and function of al</w:t>
      </w:r>
      <w:r w:rsidR="00350946">
        <w:rPr>
          <w:rFonts w:ascii="Arial" w:hAnsi="Arial" w:cs="Arial"/>
          <w:sz w:val="20"/>
          <w:szCs w:val="20"/>
        </w:rPr>
        <w:t xml:space="preserve">l personnel assigned to operate </w:t>
      </w:r>
      <w:r w:rsidRPr="00350946">
        <w:rPr>
          <w:rFonts w:ascii="Arial" w:hAnsi="Arial" w:cs="Arial"/>
          <w:sz w:val="20"/>
          <w:szCs w:val="20"/>
        </w:rPr>
        <w:t>under their supervision. This awareness shall serve as the basic mea</w:t>
      </w:r>
      <w:r w:rsidR="00350946">
        <w:rPr>
          <w:rFonts w:ascii="Arial" w:hAnsi="Arial" w:cs="Arial"/>
          <w:sz w:val="20"/>
          <w:szCs w:val="20"/>
        </w:rPr>
        <w:t xml:space="preserve">ns of accountability that shall </w:t>
      </w:r>
      <w:r w:rsidRPr="00350946">
        <w:rPr>
          <w:rFonts w:ascii="Arial" w:hAnsi="Arial" w:cs="Arial"/>
          <w:sz w:val="20"/>
          <w:szCs w:val="20"/>
        </w:rPr>
        <w:t>be required for operational safety.</w:t>
      </w:r>
    </w:p>
    <w:p w14:paraId="4FD0943A" w14:textId="77777777" w:rsidR="00350946" w:rsidRPr="00350946" w:rsidRDefault="00350946" w:rsidP="005852DC">
      <w:pPr>
        <w:autoSpaceDE w:val="0"/>
        <w:autoSpaceDN w:val="0"/>
        <w:adjustRightInd w:val="0"/>
        <w:rPr>
          <w:rFonts w:ascii="Arial" w:hAnsi="Arial" w:cs="Arial"/>
          <w:sz w:val="20"/>
          <w:szCs w:val="20"/>
        </w:rPr>
      </w:pPr>
    </w:p>
    <w:p w14:paraId="0FD35894" w14:textId="77777777" w:rsidR="005852DC" w:rsidRPr="00350946" w:rsidRDefault="005852DC" w:rsidP="005852DC">
      <w:pPr>
        <w:autoSpaceDE w:val="0"/>
        <w:autoSpaceDN w:val="0"/>
        <w:adjustRightInd w:val="0"/>
        <w:rPr>
          <w:rFonts w:ascii="Arial" w:hAnsi="Arial" w:cs="Arial"/>
          <w:b/>
          <w:bCs/>
          <w:sz w:val="20"/>
          <w:szCs w:val="20"/>
        </w:rPr>
      </w:pPr>
      <w:r w:rsidRPr="00350946">
        <w:rPr>
          <w:rFonts w:ascii="Arial" w:hAnsi="Arial" w:cs="Arial"/>
          <w:b/>
          <w:bCs/>
          <w:sz w:val="20"/>
          <w:szCs w:val="20"/>
        </w:rPr>
        <w:t>Incident Commander</w:t>
      </w:r>
    </w:p>
    <w:p w14:paraId="39F9E1A2" w14:textId="77777777" w:rsidR="00EA066D" w:rsidRDefault="005852DC" w:rsidP="005852DC">
      <w:pPr>
        <w:autoSpaceDE w:val="0"/>
        <w:autoSpaceDN w:val="0"/>
        <w:adjustRightInd w:val="0"/>
        <w:rPr>
          <w:rFonts w:ascii="Arial" w:hAnsi="Arial" w:cs="Arial"/>
          <w:sz w:val="20"/>
          <w:szCs w:val="20"/>
        </w:rPr>
      </w:pPr>
      <w:r w:rsidRPr="00350946">
        <w:rPr>
          <w:rFonts w:ascii="Arial" w:hAnsi="Arial" w:cs="Arial"/>
          <w:sz w:val="20"/>
          <w:szCs w:val="20"/>
        </w:rPr>
        <w:t>The incident commander shall be responsible for overall p</w:t>
      </w:r>
      <w:r w:rsidR="00350946">
        <w:rPr>
          <w:rFonts w:ascii="Arial" w:hAnsi="Arial" w:cs="Arial"/>
          <w:sz w:val="20"/>
          <w:szCs w:val="20"/>
        </w:rPr>
        <w:t xml:space="preserve">ersonnel accountability for the </w:t>
      </w:r>
      <w:r w:rsidRPr="00350946">
        <w:rPr>
          <w:rFonts w:ascii="Arial" w:hAnsi="Arial" w:cs="Arial"/>
          <w:sz w:val="20"/>
          <w:szCs w:val="20"/>
        </w:rPr>
        <w:t xml:space="preserve">incident. </w:t>
      </w:r>
    </w:p>
    <w:p w14:paraId="4251E2B6" w14:textId="77777777" w:rsidR="00EA066D" w:rsidRDefault="00EA066D" w:rsidP="005852DC">
      <w:pPr>
        <w:autoSpaceDE w:val="0"/>
        <w:autoSpaceDN w:val="0"/>
        <w:adjustRightInd w:val="0"/>
        <w:rPr>
          <w:rFonts w:ascii="Arial" w:hAnsi="Arial" w:cs="Arial"/>
          <w:sz w:val="20"/>
          <w:szCs w:val="20"/>
        </w:rPr>
      </w:pPr>
    </w:p>
    <w:p w14:paraId="5A73384E" w14:textId="77777777" w:rsidR="00EA066D" w:rsidRDefault="005852DC" w:rsidP="005852DC">
      <w:pPr>
        <w:autoSpaceDE w:val="0"/>
        <w:autoSpaceDN w:val="0"/>
        <w:adjustRightInd w:val="0"/>
        <w:rPr>
          <w:rFonts w:ascii="Arial" w:hAnsi="Arial" w:cs="Arial"/>
          <w:sz w:val="20"/>
          <w:szCs w:val="20"/>
        </w:rPr>
      </w:pPr>
      <w:r w:rsidRPr="00350946">
        <w:rPr>
          <w:rFonts w:ascii="Arial" w:hAnsi="Arial" w:cs="Arial"/>
          <w:sz w:val="20"/>
          <w:szCs w:val="20"/>
        </w:rPr>
        <w:t>The incident commander shall maintain an awareness of t</w:t>
      </w:r>
      <w:r w:rsidR="00350946">
        <w:rPr>
          <w:rFonts w:ascii="Arial" w:hAnsi="Arial" w:cs="Arial"/>
          <w:sz w:val="20"/>
          <w:szCs w:val="20"/>
        </w:rPr>
        <w:t xml:space="preserve">he location and function of all </w:t>
      </w:r>
      <w:r w:rsidRPr="00350946">
        <w:rPr>
          <w:rFonts w:ascii="Arial" w:hAnsi="Arial" w:cs="Arial"/>
          <w:sz w:val="20"/>
          <w:szCs w:val="20"/>
        </w:rPr>
        <w:t xml:space="preserve">companies or units at the scene of an incident. </w:t>
      </w:r>
    </w:p>
    <w:p w14:paraId="11440086" w14:textId="77777777" w:rsidR="00EA066D" w:rsidRDefault="00EA066D" w:rsidP="005852DC">
      <w:pPr>
        <w:autoSpaceDE w:val="0"/>
        <w:autoSpaceDN w:val="0"/>
        <w:adjustRightInd w:val="0"/>
        <w:rPr>
          <w:rFonts w:ascii="Arial" w:hAnsi="Arial" w:cs="Arial"/>
          <w:sz w:val="20"/>
          <w:szCs w:val="20"/>
        </w:rPr>
      </w:pPr>
    </w:p>
    <w:p w14:paraId="78D4D5A4" w14:textId="77777777" w:rsidR="00EA066D" w:rsidRDefault="005852DC" w:rsidP="005852DC">
      <w:pPr>
        <w:autoSpaceDE w:val="0"/>
        <w:autoSpaceDN w:val="0"/>
        <w:adjustRightInd w:val="0"/>
        <w:rPr>
          <w:rFonts w:ascii="Arial" w:hAnsi="Arial" w:cs="Arial"/>
          <w:sz w:val="20"/>
          <w:szCs w:val="20"/>
        </w:rPr>
      </w:pPr>
      <w:r w:rsidRPr="00350946">
        <w:rPr>
          <w:rFonts w:ascii="Arial" w:hAnsi="Arial" w:cs="Arial"/>
          <w:sz w:val="20"/>
          <w:szCs w:val="20"/>
        </w:rPr>
        <w:t>The incid</w:t>
      </w:r>
      <w:r w:rsidR="00350946">
        <w:rPr>
          <w:rFonts w:ascii="Arial" w:hAnsi="Arial" w:cs="Arial"/>
          <w:sz w:val="20"/>
          <w:szCs w:val="20"/>
        </w:rPr>
        <w:t xml:space="preserve">ent commander shall initiate an </w:t>
      </w:r>
      <w:r w:rsidRPr="00350946">
        <w:rPr>
          <w:rFonts w:ascii="Arial" w:hAnsi="Arial" w:cs="Arial"/>
          <w:sz w:val="20"/>
          <w:szCs w:val="20"/>
        </w:rPr>
        <w:t xml:space="preserve">accountability </w:t>
      </w:r>
      <w:r w:rsidR="00350946">
        <w:rPr>
          <w:rFonts w:ascii="Arial" w:hAnsi="Arial" w:cs="Arial"/>
          <w:sz w:val="20"/>
          <w:szCs w:val="20"/>
        </w:rPr>
        <w:t xml:space="preserve">system </w:t>
      </w:r>
      <w:r w:rsidRPr="00350946">
        <w:rPr>
          <w:rFonts w:ascii="Arial" w:hAnsi="Arial" w:cs="Arial"/>
          <w:sz w:val="20"/>
          <w:szCs w:val="20"/>
        </w:rPr>
        <w:t>at the very beginning of operat</w:t>
      </w:r>
      <w:r w:rsidR="00350946">
        <w:rPr>
          <w:rFonts w:ascii="Arial" w:hAnsi="Arial" w:cs="Arial"/>
          <w:sz w:val="20"/>
          <w:szCs w:val="20"/>
        </w:rPr>
        <w:t xml:space="preserve">ions and shall maintain </w:t>
      </w:r>
      <w:r w:rsidRPr="00350946">
        <w:rPr>
          <w:rFonts w:ascii="Arial" w:hAnsi="Arial" w:cs="Arial"/>
          <w:sz w:val="20"/>
          <w:szCs w:val="20"/>
        </w:rPr>
        <w:t>that system throughout operations (unless a</w:t>
      </w:r>
      <w:r w:rsidR="00350946">
        <w:rPr>
          <w:rFonts w:ascii="Arial" w:hAnsi="Arial" w:cs="Arial"/>
          <w:sz w:val="20"/>
          <w:szCs w:val="20"/>
        </w:rPr>
        <w:t>n</w:t>
      </w:r>
      <w:r w:rsidR="00C02B24">
        <w:rPr>
          <w:rFonts w:ascii="Arial" w:hAnsi="Arial" w:cs="Arial"/>
          <w:sz w:val="20"/>
          <w:szCs w:val="20"/>
        </w:rPr>
        <w:t xml:space="preserve"> accountability officer has been appointed.) </w:t>
      </w:r>
    </w:p>
    <w:p w14:paraId="1814E0ED" w14:textId="77777777" w:rsidR="00EA066D" w:rsidRDefault="00EA066D" w:rsidP="005852DC">
      <w:pPr>
        <w:autoSpaceDE w:val="0"/>
        <w:autoSpaceDN w:val="0"/>
        <w:adjustRightInd w:val="0"/>
        <w:rPr>
          <w:rFonts w:ascii="Arial" w:hAnsi="Arial" w:cs="Arial"/>
          <w:sz w:val="20"/>
          <w:szCs w:val="20"/>
        </w:rPr>
      </w:pPr>
    </w:p>
    <w:p w14:paraId="7405B0BF" w14:textId="77777777" w:rsidR="005852DC" w:rsidRPr="00350946" w:rsidRDefault="00C02B24" w:rsidP="005852DC">
      <w:pPr>
        <w:autoSpaceDE w:val="0"/>
        <w:autoSpaceDN w:val="0"/>
        <w:adjustRightInd w:val="0"/>
        <w:rPr>
          <w:rFonts w:ascii="Arial" w:hAnsi="Arial" w:cs="Arial"/>
          <w:sz w:val="20"/>
          <w:szCs w:val="20"/>
        </w:rPr>
      </w:pPr>
      <w:r>
        <w:rPr>
          <w:rFonts w:ascii="Arial" w:hAnsi="Arial" w:cs="Arial"/>
          <w:sz w:val="20"/>
          <w:szCs w:val="20"/>
        </w:rPr>
        <w:t xml:space="preserve">The </w:t>
      </w:r>
      <w:r w:rsidR="005852DC" w:rsidRPr="00350946">
        <w:rPr>
          <w:rFonts w:ascii="Arial" w:hAnsi="Arial" w:cs="Arial"/>
          <w:sz w:val="20"/>
          <w:szCs w:val="20"/>
        </w:rPr>
        <w:t>incident commander shall provide for the appropriate contr</w:t>
      </w:r>
      <w:r>
        <w:rPr>
          <w:rFonts w:ascii="Arial" w:hAnsi="Arial" w:cs="Arial"/>
          <w:sz w:val="20"/>
          <w:szCs w:val="20"/>
        </w:rPr>
        <w:t xml:space="preserve">ol of access for all </w:t>
      </w:r>
      <w:r w:rsidR="005852DC" w:rsidRPr="00350946">
        <w:rPr>
          <w:rFonts w:ascii="Arial" w:hAnsi="Arial" w:cs="Arial"/>
          <w:sz w:val="20"/>
          <w:szCs w:val="20"/>
        </w:rPr>
        <w:t>personnel and bystanders at the incident scene.</w:t>
      </w:r>
    </w:p>
    <w:p w14:paraId="195A88A0" w14:textId="77777777" w:rsidR="00EA066D" w:rsidRDefault="00EA066D" w:rsidP="005852DC">
      <w:pPr>
        <w:autoSpaceDE w:val="0"/>
        <w:autoSpaceDN w:val="0"/>
        <w:adjustRightInd w:val="0"/>
        <w:rPr>
          <w:rFonts w:ascii="Arial" w:hAnsi="Arial" w:cs="Arial"/>
          <w:sz w:val="20"/>
          <w:szCs w:val="20"/>
        </w:rPr>
      </w:pPr>
    </w:p>
    <w:p w14:paraId="413811B4" w14:textId="77777777" w:rsidR="005852DC" w:rsidRDefault="00C02B24" w:rsidP="005852DC">
      <w:pPr>
        <w:autoSpaceDE w:val="0"/>
        <w:autoSpaceDN w:val="0"/>
        <w:adjustRightInd w:val="0"/>
        <w:rPr>
          <w:rFonts w:ascii="Arial" w:hAnsi="Arial" w:cs="Arial"/>
          <w:sz w:val="20"/>
          <w:szCs w:val="20"/>
        </w:rPr>
      </w:pPr>
      <w:r>
        <w:rPr>
          <w:rFonts w:ascii="Arial" w:hAnsi="Arial" w:cs="Arial"/>
          <w:sz w:val="20"/>
          <w:szCs w:val="20"/>
        </w:rPr>
        <w:t xml:space="preserve">Where an accountability </w:t>
      </w:r>
      <w:r w:rsidR="005852DC" w:rsidRPr="00350946">
        <w:rPr>
          <w:rFonts w:ascii="Arial" w:hAnsi="Arial" w:cs="Arial"/>
          <w:sz w:val="20"/>
          <w:szCs w:val="20"/>
        </w:rPr>
        <w:t>officer has been appointed, it shall be t</w:t>
      </w:r>
      <w:r>
        <w:rPr>
          <w:rFonts w:ascii="Arial" w:hAnsi="Arial" w:cs="Arial"/>
          <w:sz w:val="20"/>
          <w:szCs w:val="20"/>
        </w:rPr>
        <w:t xml:space="preserve">he responsibility of the accountability officer to </w:t>
      </w:r>
      <w:r w:rsidR="005852DC" w:rsidRPr="00350946">
        <w:rPr>
          <w:rFonts w:ascii="Arial" w:hAnsi="Arial" w:cs="Arial"/>
          <w:sz w:val="20"/>
          <w:szCs w:val="20"/>
        </w:rPr>
        <w:t xml:space="preserve">ensure the accountability of all </w:t>
      </w:r>
      <w:r w:rsidRPr="00350946">
        <w:rPr>
          <w:rFonts w:ascii="Arial" w:hAnsi="Arial" w:cs="Arial"/>
          <w:sz w:val="20"/>
          <w:szCs w:val="20"/>
        </w:rPr>
        <w:t>perso</w:t>
      </w:r>
      <w:r>
        <w:rPr>
          <w:rFonts w:ascii="Arial" w:hAnsi="Arial" w:cs="Arial"/>
          <w:sz w:val="20"/>
          <w:szCs w:val="20"/>
        </w:rPr>
        <w:t>nnel</w:t>
      </w:r>
      <w:r w:rsidR="005852DC" w:rsidRPr="00350946">
        <w:rPr>
          <w:rFonts w:ascii="Arial" w:hAnsi="Arial" w:cs="Arial"/>
          <w:sz w:val="20"/>
          <w:szCs w:val="20"/>
        </w:rPr>
        <w:t xml:space="preserve"> and to initiate</w:t>
      </w:r>
      <w:r>
        <w:rPr>
          <w:rFonts w:ascii="Arial" w:hAnsi="Arial" w:cs="Arial"/>
          <w:sz w:val="20"/>
          <w:szCs w:val="20"/>
        </w:rPr>
        <w:t xml:space="preserve"> the accountability system. The accountability</w:t>
      </w:r>
      <w:r w:rsidR="005852DC" w:rsidRPr="00350946">
        <w:rPr>
          <w:rFonts w:ascii="Arial" w:hAnsi="Arial" w:cs="Arial"/>
          <w:sz w:val="20"/>
          <w:szCs w:val="20"/>
        </w:rPr>
        <w:t xml:space="preserve"> officer shall be responsible for collecting the firefighter a</w:t>
      </w:r>
      <w:r>
        <w:rPr>
          <w:rFonts w:ascii="Arial" w:hAnsi="Arial" w:cs="Arial"/>
          <w:sz w:val="20"/>
          <w:szCs w:val="20"/>
        </w:rPr>
        <w:t xml:space="preserve">ccountability tags, and logging </w:t>
      </w:r>
      <w:r w:rsidR="005852DC" w:rsidRPr="00350946">
        <w:rPr>
          <w:rFonts w:ascii="Arial" w:hAnsi="Arial" w:cs="Arial"/>
          <w:sz w:val="20"/>
          <w:szCs w:val="20"/>
        </w:rPr>
        <w:t xml:space="preserve">the appropriate names of personnel on the accountability </w:t>
      </w:r>
      <w:r>
        <w:rPr>
          <w:rFonts w:ascii="Arial" w:hAnsi="Arial" w:cs="Arial"/>
          <w:sz w:val="20"/>
          <w:szCs w:val="20"/>
        </w:rPr>
        <w:t>board</w:t>
      </w:r>
      <w:r w:rsidR="005852DC" w:rsidRPr="00350946">
        <w:rPr>
          <w:rFonts w:ascii="Arial" w:hAnsi="Arial" w:cs="Arial"/>
          <w:sz w:val="20"/>
          <w:szCs w:val="20"/>
        </w:rPr>
        <w:t>.</w:t>
      </w:r>
    </w:p>
    <w:p w14:paraId="1F0C0D58" w14:textId="77777777" w:rsidR="00C02B24" w:rsidRPr="00350946" w:rsidRDefault="00C02B24" w:rsidP="005852DC">
      <w:pPr>
        <w:autoSpaceDE w:val="0"/>
        <w:autoSpaceDN w:val="0"/>
        <w:adjustRightInd w:val="0"/>
        <w:rPr>
          <w:rFonts w:ascii="Arial" w:hAnsi="Arial" w:cs="Arial"/>
          <w:sz w:val="20"/>
          <w:szCs w:val="20"/>
        </w:rPr>
      </w:pPr>
    </w:p>
    <w:p w14:paraId="2C68B27A" w14:textId="77777777" w:rsidR="00C02B24" w:rsidRDefault="00AD7E1B" w:rsidP="005852DC">
      <w:pPr>
        <w:autoSpaceDE w:val="0"/>
        <w:autoSpaceDN w:val="0"/>
        <w:adjustRightInd w:val="0"/>
        <w:rPr>
          <w:rFonts w:ascii="Arial" w:hAnsi="Arial" w:cs="Arial"/>
          <w:sz w:val="20"/>
          <w:szCs w:val="20"/>
        </w:rPr>
      </w:pPr>
      <w:r>
        <w:rPr>
          <w:rFonts w:ascii="Arial" w:hAnsi="Arial" w:cs="Arial"/>
          <w:sz w:val="20"/>
          <w:szCs w:val="20"/>
        </w:rPr>
        <w:t>An</w:t>
      </w:r>
      <w:r w:rsidR="005852DC" w:rsidRPr="00350946">
        <w:rPr>
          <w:rFonts w:ascii="Arial" w:hAnsi="Arial" w:cs="Arial"/>
          <w:sz w:val="20"/>
          <w:szCs w:val="20"/>
        </w:rPr>
        <w:t xml:space="preserve"> accountability system shall be initiated at all incidents. Each firefighter shall be</w:t>
      </w:r>
      <w:r w:rsidR="00C02B24">
        <w:rPr>
          <w:rFonts w:ascii="Arial" w:hAnsi="Arial" w:cs="Arial"/>
          <w:sz w:val="20"/>
          <w:szCs w:val="20"/>
        </w:rPr>
        <w:t xml:space="preserve"> </w:t>
      </w:r>
      <w:r w:rsidR="005852DC" w:rsidRPr="00350946">
        <w:rPr>
          <w:rFonts w:ascii="Arial" w:hAnsi="Arial" w:cs="Arial"/>
          <w:sz w:val="20"/>
          <w:szCs w:val="20"/>
        </w:rPr>
        <w:t xml:space="preserve">provided with a firefighter accountability tag. Each position on </w:t>
      </w:r>
      <w:r w:rsidR="00C02B24">
        <w:rPr>
          <w:rFonts w:ascii="Arial" w:hAnsi="Arial" w:cs="Arial"/>
          <w:sz w:val="20"/>
          <w:szCs w:val="20"/>
        </w:rPr>
        <w:t xml:space="preserve">all apparatus shall be equipped </w:t>
      </w:r>
      <w:r w:rsidR="005852DC" w:rsidRPr="00350946">
        <w:rPr>
          <w:rFonts w:ascii="Arial" w:hAnsi="Arial" w:cs="Arial"/>
          <w:sz w:val="20"/>
          <w:szCs w:val="20"/>
        </w:rPr>
        <w:t>with a fir</w:t>
      </w:r>
      <w:r w:rsidR="00C02B24">
        <w:rPr>
          <w:rFonts w:ascii="Arial" w:hAnsi="Arial" w:cs="Arial"/>
          <w:sz w:val="20"/>
          <w:szCs w:val="20"/>
        </w:rPr>
        <w:t>efighter accountability tag board</w:t>
      </w:r>
      <w:r w:rsidR="005852DC" w:rsidRPr="00350946">
        <w:rPr>
          <w:rFonts w:ascii="Arial" w:hAnsi="Arial" w:cs="Arial"/>
          <w:sz w:val="20"/>
          <w:szCs w:val="20"/>
        </w:rPr>
        <w:t>. It shall be the responsibi</w:t>
      </w:r>
      <w:r w:rsidR="00C02B24">
        <w:rPr>
          <w:rFonts w:ascii="Arial" w:hAnsi="Arial" w:cs="Arial"/>
          <w:sz w:val="20"/>
          <w:szCs w:val="20"/>
        </w:rPr>
        <w:t xml:space="preserve">lity of all personnel to remove </w:t>
      </w:r>
      <w:r w:rsidR="005852DC" w:rsidRPr="00350946">
        <w:rPr>
          <w:rFonts w:ascii="Arial" w:hAnsi="Arial" w:cs="Arial"/>
          <w:sz w:val="20"/>
          <w:szCs w:val="20"/>
        </w:rPr>
        <w:t>their firefighter accountability tag from their protective equipment and</w:t>
      </w:r>
      <w:r w:rsidR="00C02B24">
        <w:rPr>
          <w:rFonts w:ascii="Arial" w:hAnsi="Arial" w:cs="Arial"/>
          <w:sz w:val="20"/>
          <w:szCs w:val="20"/>
        </w:rPr>
        <w:t xml:space="preserve"> place it on the appropriate position board</w:t>
      </w:r>
      <w:r w:rsidR="005852DC" w:rsidRPr="00350946">
        <w:rPr>
          <w:rFonts w:ascii="Arial" w:hAnsi="Arial" w:cs="Arial"/>
          <w:sz w:val="20"/>
          <w:szCs w:val="20"/>
        </w:rPr>
        <w:t xml:space="preserve">. </w:t>
      </w:r>
    </w:p>
    <w:p w14:paraId="4793AD10" w14:textId="77777777" w:rsidR="00C02B24" w:rsidRDefault="00C02B24" w:rsidP="005852DC">
      <w:pPr>
        <w:autoSpaceDE w:val="0"/>
        <w:autoSpaceDN w:val="0"/>
        <w:adjustRightInd w:val="0"/>
        <w:rPr>
          <w:rFonts w:ascii="Arial" w:hAnsi="Arial" w:cs="Arial"/>
          <w:b/>
          <w:bCs/>
          <w:sz w:val="20"/>
          <w:szCs w:val="20"/>
        </w:rPr>
      </w:pPr>
    </w:p>
    <w:p w14:paraId="0763283E" w14:textId="77777777" w:rsidR="005852DC" w:rsidRPr="00350946" w:rsidRDefault="005852DC" w:rsidP="005852DC">
      <w:pPr>
        <w:autoSpaceDE w:val="0"/>
        <w:autoSpaceDN w:val="0"/>
        <w:adjustRightInd w:val="0"/>
        <w:rPr>
          <w:rFonts w:ascii="Arial" w:hAnsi="Arial" w:cs="Arial"/>
          <w:sz w:val="20"/>
          <w:szCs w:val="20"/>
        </w:rPr>
      </w:pPr>
      <w:r w:rsidRPr="00350946">
        <w:rPr>
          <w:rFonts w:ascii="Arial" w:hAnsi="Arial" w:cs="Arial"/>
          <w:sz w:val="20"/>
          <w:szCs w:val="20"/>
        </w:rPr>
        <w:t>Each apparatus shall be equipped with a firefighter accounta</w:t>
      </w:r>
      <w:r w:rsidR="00C02B24">
        <w:rPr>
          <w:rFonts w:ascii="Arial" w:hAnsi="Arial" w:cs="Arial"/>
          <w:sz w:val="20"/>
          <w:szCs w:val="20"/>
        </w:rPr>
        <w:t xml:space="preserve">bility tag collection point. At </w:t>
      </w:r>
      <w:r w:rsidRPr="00350946">
        <w:rPr>
          <w:rFonts w:ascii="Arial" w:hAnsi="Arial" w:cs="Arial"/>
          <w:sz w:val="20"/>
          <w:szCs w:val="20"/>
        </w:rPr>
        <w:t>emergency incidents, which have advanced beyond the i</w:t>
      </w:r>
      <w:r w:rsidR="00C02B24">
        <w:rPr>
          <w:rFonts w:ascii="Arial" w:hAnsi="Arial" w:cs="Arial"/>
          <w:sz w:val="20"/>
          <w:szCs w:val="20"/>
        </w:rPr>
        <w:t xml:space="preserve">ncipient stage, it shall be the </w:t>
      </w:r>
      <w:r w:rsidRPr="00350946">
        <w:rPr>
          <w:rFonts w:ascii="Arial" w:hAnsi="Arial" w:cs="Arial"/>
          <w:sz w:val="20"/>
          <w:szCs w:val="20"/>
        </w:rPr>
        <w:t>responsibilit</w:t>
      </w:r>
      <w:r w:rsidR="00C02B24">
        <w:rPr>
          <w:rFonts w:ascii="Arial" w:hAnsi="Arial" w:cs="Arial"/>
          <w:sz w:val="20"/>
          <w:szCs w:val="20"/>
        </w:rPr>
        <w:t xml:space="preserve">y, as time allows, of the unit </w:t>
      </w:r>
      <w:r w:rsidRPr="00350946">
        <w:rPr>
          <w:rFonts w:ascii="Arial" w:hAnsi="Arial" w:cs="Arial"/>
          <w:sz w:val="20"/>
          <w:szCs w:val="20"/>
        </w:rPr>
        <w:t xml:space="preserve">officer to collect the </w:t>
      </w:r>
      <w:r w:rsidR="00C02B24">
        <w:rPr>
          <w:rFonts w:ascii="Arial" w:hAnsi="Arial" w:cs="Arial"/>
          <w:sz w:val="20"/>
          <w:szCs w:val="20"/>
        </w:rPr>
        <w:t>firefighter accountability tags from the boards</w:t>
      </w:r>
      <w:r w:rsidRPr="00350946">
        <w:rPr>
          <w:rFonts w:ascii="Arial" w:hAnsi="Arial" w:cs="Arial"/>
          <w:sz w:val="20"/>
          <w:szCs w:val="20"/>
        </w:rPr>
        <w:t xml:space="preserve"> and </w:t>
      </w:r>
      <w:r w:rsidR="00C02B24">
        <w:rPr>
          <w:rFonts w:ascii="Arial" w:hAnsi="Arial" w:cs="Arial"/>
          <w:sz w:val="20"/>
          <w:szCs w:val="20"/>
        </w:rPr>
        <w:t>place them</w:t>
      </w:r>
      <w:r w:rsidRPr="00350946">
        <w:rPr>
          <w:rFonts w:ascii="Arial" w:hAnsi="Arial" w:cs="Arial"/>
          <w:sz w:val="20"/>
          <w:szCs w:val="20"/>
        </w:rPr>
        <w:t xml:space="preserve"> at the accountability tag collection point.</w:t>
      </w:r>
    </w:p>
    <w:p w14:paraId="020B7572" w14:textId="77777777" w:rsidR="00C02B24" w:rsidRDefault="00C02B24" w:rsidP="005852DC">
      <w:pPr>
        <w:autoSpaceDE w:val="0"/>
        <w:autoSpaceDN w:val="0"/>
        <w:adjustRightInd w:val="0"/>
        <w:rPr>
          <w:rFonts w:ascii="Arial" w:hAnsi="Arial" w:cs="Arial"/>
          <w:sz w:val="20"/>
          <w:szCs w:val="20"/>
        </w:rPr>
      </w:pPr>
    </w:p>
    <w:p w14:paraId="0CA53C42" w14:textId="77777777" w:rsidR="005852DC" w:rsidRPr="00EA066D" w:rsidRDefault="005852DC" w:rsidP="005852DC">
      <w:pPr>
        <w:autoSpaceDE w:val="0"/>
        <w:autoSpaceDN w:val="0"/>
        <w:adjustRightInd w:val="0"/>
        <w:rPr>
          <w:rFonts w:ascii="Arial" w:hAnsi="Arial" w:cs="Arial"/>
          <w:b/>
          <w:sz w:val="20"/>
          <w:szCs w:val="20"/>
        </w:rPr>
      </w:pPr>
      <w:r w:rsidRPr="00EA066D">
        <w:rPr>
          <w:rFonts w:ascii="Arial" w:hAnsi="Arial" w:cs="Arial"/>
          <w:b/>
          <w:sz w:val="20"/>
          <w:szCs w:val="20"/>
        </w:rPr>
        <w:t>Pers</w:t>
      </w:r>
      <w:r w:rsidR="003E453A">
        <w:rPr>
          <w:rFonts w:ascii="Arial" w:hAnsi="Arial" w:cs="Arial"/>
          <w:b/>
          <w:sz w:val="20"/>
          <w:szCs w:val="20"/>
        </w:rPr>
        <w:t>onnel Accountability Report (PAR</w:t>
      </w:r>
      <w:r w:rsidRPr="00EA066D">
        <w:rPr>
          <w:rFonts w:ascii="Arial" w:hAnsi="Arial" w:cs="Arial"/>
          <w:b/>
          <w:sz w:val="20"/>
          <w:szCs w:val="20"/>
        </w:rPr>
        <w:t>)</w:t>
      </w:r>
    </w:p>
    <w:p w14:paraId="3A05590A" w14:textId="77777777" w:rsidR="000B0D8E" w:rsidRPr="00350946" w:rsidRDefault="005852DC" w:rsidP="0091617F">
      <w:pPr>
        <w:autoSpaceDE w:val="0"/>
        <w:autoSpaceDN w:val="0"/>
        <w:adjustRightInd w:val="0"/>
        <w:rPr>
          <w:rFonts w:ascii="Arial" w:hAnsi="Arial" w:cs="Arial"/>
          <w:sz w:val="20"/>
          <w:szCs w:val="20"/>
        </w:rPr>
      </w:pPr>
      <w:r w:rsidRPr="00350946">
        <w:rPr>
          <w:rFonts w:ascii="Arial" w:hAnsi="Arial" w:cs="Arial"/>
          <w:sz w:val="20"/>
          <w:szCs w:val="20"/>
        </w:rPr>
        <w:t>It is recommended that the officer in charge of accountabili</w:t>
      </w:r>
      <w:r w:rsidR="0091617F">
        <w:rPr>
          <w:rFonts w:ascii="Arial" w:hAnsi="Arial" w:cs="Arial"/>
          <w:sz w:val="20"/>
          <w:szCs w:val="20"/>
        </w:rPr>
        <w:t xml:space="preserve">ty obtain a PAR every twenty to </w:t>
      </w:r>
      <w:r w:rsidRPr="00350946">
        <w:rPr>
          <w:rFonts w:ascii="Arial" w:hAnsi="Arial" w:cs="Arial"/>
          <w:sz w:val="20"/>
          <w:szCs w:val="20"/>
        </w:rPr>
        <w:t>thirty minutes during fire ground operations. A PAR may be</w:t>
      </w:r>
      <w:r w:rsidR="0091617F">
        <w:rPr>
          <w:rFonts w:ascii="Arial" w:hAnsi="Arial" w:cs="Arial"/>
          <w:sz w:val="20"/>
          <w:szCs w:val="20"/>
        </w:rPr>
        <w:t xml:space="preserve"> confirmed in person or through </w:t>
      </w:r>
      <w:r w:rsidRPr="00350946">
        <w:rPr>
          <w:rFonts w:ascii="Arial" w:hAnsi="Arial" w:cs="Arial"/>
          <w:sz w:val="20"/>
          <w:szCs w:val="20"/>
        </w:rPr>
        <w:t>radio communication. A PAR should also be obtained immediatel</w:t>
      </w:r>
      <w:r w:rsidR="0091617F">
        <w:rPr>
          <w:rFonts w:ascii="Arial" w:hAnsi="Arial" w:cs="Arial"/>
          <w:sz w:val="20"/>
          <w:szCs w:val="20"/>
        </w:rPr>
        <w:t xml:space="preserve">y following a catastrophic fire </w:t>
      </w:r>
      <w:r w:rsidRPr="00350946">
        <w:rPr>
          <w:rFonts w:ascii="Arial" w:hAnsi="Arial" w:cs="Arial"/>
          <w:sz w:val="20"/>
          <w:szCs w:val="20"/>
        </w:rPr>
        <w:t xml:space="preserve">ground event, such as a collapse, to </w:t>
      </w:r>
      <w:r w:rsidR="00A35AA8">
        <w:rPr>
          <w:rFonts w:ascii="Arial" w:hAnsi="Arial" w:cs="Arial"/>
          <w:sz w:val="20"/>
          <w:szCs w:val="20"/>
        </w:rPr>
        <w:t>e</w:t>
      </w:r>
      <w:r w:rsidRPr="00350946">
        <w:rPr>
          <w:rFonts w:ascii="Arial" w:hAnsi="Arial" w:cs="Arial"/>
          <w:sz w:val="20"/>
          <w:szCs w:val="20"/>
        </w:rPr>
        <w:t>nsure a</w:t>
      </w:r>
      <w:r w:rsidR="0091617F">
        <w:rPr>
          <w:rFonts w:ascii="Arial" w:hAnsi="Arial" w:cs="Arial"/>
          <w:sz w:val="20"/>
          <w:szCs w:val="20"/>
        </w:rPr>
        <w:t xml:space="preserve">ll personnel are accounted for. </w:t>
      </w:r>
      <w:r w:rsidRPr="00350946">
        <w:rPr>
          <w:rFonts w:ascii="Arial" w:hAnsi="Arial" w:cs="Arial"/>
          <w:sz w:val="20"/>
          <w:szCs w:val="20"/>
        </w:rPr>
        <w:t>In the event of a catastrophic occurrence on the fire</w:t>
      </w:r>
      <w:r w:rsidR="0091617F">
        <w:rPr>
          <w:rFonts w:ascii="Arial" w:hAnsi="Arial" w:cs="Arial"/>
          <w:sz w:val="20"/>
          <w:szCs w:val="20"/>
        </w:rPr>
        <w:t xml:space="preserve"> </w:t>
      </w:r>
      <w:r w:rsidRPr="00350946">
        <w:rPr>
          <w:rFonts w:ascii="Arial" w:hAnsi="Arial" w:cs="Arial"/>
          <w:sz w:val="20"/>
          <w:szCs w:val="20"/>
        </w:rPr>
        <w:t>ground, t</w:t>
      </w:r>
      <w:r w:rsidR="0091617F">
        <w:rPr>
          <w:rFonts w:ascii="Arial" w:hAnsi="Arial" w:cs="Arial"/>
          <w:sz w:val="20"/>
          <w:szCs w:val="20"/>
        </w:rPr>
        <w:t>he accountability and inventory board</w:t>
      </w:r>
      <w:r w:rsidRPr="00350946">
        <w:rPr>
          <w:rFonts w:ascii="Arial" w:hAnsi="Arial" w:cs="Arial"/>
          <w:sz w:val="20"/>
          <w:szCs w:val="20"/>
        </w:rPr>
        <w:t xml:space="preserve"> shall be made available to the incident commander. At</w:t>
      </w:r>
      <w:r w:rsidR="0091617F">
        <w:rPr>
          <w:rFonts w:ascii="Arial" w:hAnsi="Arial" w:cs="Arial"/>
          <w:sz w:val="20"/>
          <w:szCs w:val="20"/>
        </w:rPr>
        <w:t xml:space="preserve"> the conclusion of an incident, </w:t>
      </w:r>
      <w:r w:rsidRPr="00350946">
        <w:rPr>
          <w:rFonts w:ascii="Arial" w:hAnsi="Arial" w:cs="Arial"/>
          <w:sz w:val="20"/>
          <w:szCs w:val="20"/>
        </w:rPr>
        <w:t>department personnel shall be responsible for retrieving their firefighter accountability tags.</w:t>
      </w:r>
    </w:p>
    <w:p w14:paraId="7A35B3C7" w14:textId="77777777" w:rsidR="00245E60" w:rsidRDefault="00245E60" w:rsidP="00240548">
      <w:pPr>
        <w:rPr>
          <w:rFonts w:ascii="Arial" w:hAnsi="Arial" w:cs="Arial"/>
          <w:sz w:val="32"/>
          <w:szCs w:val="32"/>
        </w:rPr>
      </w:pPr>
    </w:p>
    <w:p w14:paraId="793EE46F" w14:textId="77777777" w:rsidR="00FA2BEB" w:rsidRDefault="00FA2BEB" w:rsidP="00240548">
      <w:pPr>
        <w:rPr>
          <w:rFonts w:ascii="Arial" w:hAnsi="Arial" w:cs="Arial"/>
          <w:sz w:val="32"/>
          <w:szCs w:val="32"/>
        </w:rPr>
      </w:pPr>
    </w:p>
    <w:p w14:paraId="7CCE5C00" w14:textId="77777777" w:rsidR="00FA2BEB" w:rsidRDefault="00FA2BEB" w:rsidP="00240548">
      <w:pPr>
        <w:rPr>
          <w:rFonts w:ascii="Arial" w:hAnsi="Arial" w:cs="Arial"/>
          <w:sz w:val="32"/>
          <w:szCs w:val="32"/>
        </w:rPr>
      </w:pPr>
    </w:p>
    <w:p w14:paraId="13AC5893" w14:textId="77777777" w:rsidR="00FA2BEB" w:rsidRDefault="00FA2BEB" w:rsidP="00240548">
      <w:pPr>
        <w:rPr>
          <w:rFonts w:ascii="Arial" w:hAnsi="Arial" w:cs="Arial"/>
          <w:sz w:val="32"/>
          <w:szCs w:val="32"/>
        </w:rPr>
      </w:pPr>
    </w:p>
    <w:p w14:paraId="7314F84B" w14:textId="77777777" w:rsidR="00995323" w:rsidRDefault="00995323" w:rsidP="00240548">
      <w:pPr>
        <w:rPr>
          <w:rFonts w:ascii="Arial" w:hAnsi="Arial" w:cs="Arial"/>
          <w:sz w:val="32"/>
          <w:szCs w:val="32"/>
        </w:rPr>
        <w:sectPr w:rsidR="00995323" w:rsidSect="003B1871">
          <w:footerReference w:type="default" r:id="rId29"/>
          <w:pgSz w:w="12240" w:h="15840"/>
          <w:pgMar w:top="1440" w:right="1800" w:bottom="1440" w:left="1800" w:header="720" w:footer="720" w:gutter="0"/>
          <w:cols w:space="720"/>
          <w:docGrid w:linePitch="360"/>
        </w:sectPr>
      </w:pPr>
    </w:p>
    <w:p w14:paraId="76D66637" w14:textId="35595B75" w:rsidR="00C44104" w:rsidRPr="00FF062E" w:rsidRDefault="003324A4" w:rsidP="00891932">
      <w:pPr>
        <w:pStyle w:val="Heading3"/>
      </w:pPr>
      <w:bookmarkStart w:id="53" w:name="_Toc92092162"/>
      <w:bookmarkStart w:id="54" w:name="PPE"/>
      <w:r w:rsidRPr="00C85AC9">
        <w:lastRenderedPageBreak/>
        <w:t>Protective Clothing</w:t>
      </w:r>
      <w:bookmarkEnd w:id="53"/>
    </w:p>
    <w:bookmarkEnd w:id="54"/>
    <w:p w14:paraId="1A1C4D62" w14:textId="77777777" w:rsidR="00FF062E" w:rsidRDefault="00FF062E" w:rsidP="00FC2681">
      <w:pPr>
        <w:autoSpaceDE w:val="0"/>
        <w:autoSpaceDN w:val="0"/>
        <w:adjustRightInd w:val="0"/>
        <w:rPr>
          <w:rFonts w:ascii="TTE24820E8t00" w:hAnsi="TTE24820E8t00" w:cs="TTE24820E8t00"/>
          <w:sz w:val="20"/>
          <w:szCs w:val="20"/>
        </w:rPr>
      </w:pPr>
    </w:p>
    <w:p w14:paraId="4AD176C0" w14:textId="77777777" w:rsidR="00703225" w:rsidRPr="009955D9" w:rsidRDefault="00925200" w:rsidP="00FC2681">
      <w:pPr>
        <w:autoSpaceDE w:val="0"/>
        <w:autoSpaceDN w:val="0"/>
        <w:adjustRightInd w:val="0"/>
        <w:rPr>
          <w:rFonts w:ascii="Arial" w:hAnsi="Arial" w:cs="Arial"/>
          <w:sz w:val="20"/>
          <w:szCs w:val="20"/>
        </w:rPr>
      </w:pPr>
      <w:r w:rsidRPr="009955D9">
        <w:rPr>
          <w:rFonts w:ascii="Arial" w:hAnsi="Arial" w:cs="Arial"/>
          <w:sz w:val="20"/>
          <w:szCs w:val="20"/>
        </w:rPr>
        <w:t xml:space="preserve">It is the policy of the </w:t>
      </w:r>
      <w:r w:rsidR="00564C45" w:rsidRPr="009955D9">
        <w:rPr>
          <w:rFonts w:ascii="Arial" w:hAnsi="Arial" w:cs="Arial"/>
          <w:sz w:val="20"/>
          <w:szCs w:val="20"/>
        </w:rPr>
        <w:fldChar w:fldCharType="begin">
          <w:ffData>
            <w:name w:val="Text20"/>
            <w:enabled/>
            <w:calcOnExit w:val="0"/>
            <w:textInput/>
          </w:ffData>
        </w:fldChar>
      </w:r>
      <w:r w:rsidR="00564C45" w:rsidRPr="009955D9">
        <w:rPr>
          <w:rFonts w:ascii="Arial" w:hAnsi="Arial" w:cs="Arial"/>
          <w:sz w:val="20"/>
          <w:szCs w:val="20"/>
        </w:rPr>
        <w:instrText xml:space="preserve"> FORMTEXT </w:instrText>
      </w:r>
      <w:r w:rsidR="00564C45" w:rsidRPr="009955D9">
        <w:rPr>
          <w:rFonts w:ascii="Arial" w:hAnsi="Arial" w:cs="Arial"/>
          <w:sz w:val="20"/>
          <w:szCs w:val="20"/>
        </w:rPr>
      </w:r>
      <w:r w:rsidR="00564C45" w:rsidRPr="009955D9">
        <w:rPr>
          <w:rFonts w:ascii="Arial" w:hAnsi="Arial" w:cs="Arial"/>
          <w:sz w:val="20"/>
          <w:szCs w:val="20"/>
        </w:rPr>
        <w:fldChar w:fldCharType="separate"/>
      </w:r>
      <w:r w:rsidR="00564C45" w:rsidRPr="009955D9">
        <w:rPr>
          <w:rFonts w:ascii="Arial" w:hAnsi="Arial" w:cs="Arial"/>
          <w:noProof/>
          <w:sz w:val="20"/>
          <w:szCs w:val="20"/>
        </w:rPr>
        <w:t> </w:t>
      </w:r>
      <w:r w:rsidR="00564C45" w:rsidRPr="009955D9">
        <w:rPr>
          <w:rFonts w:ascii="Arial" w:hAnsi="Arial" w:cs="Arial"/>
          <w:noProof/>
          <w:sz w:val="20"/>
          <w:szCs w:val="20"/>
        </w:rPr>
        <w:t> </w:t>
      </w:r>
      <w:r w:rsidR="00564C45" w:rsidRPr="009955D9">
        <w:rPr>
          <w:rFonts w:ascii="Arial" w:hAnsi="Arial" w:cs="Arial"/>
          <w:noProof/>
          <w:sz w:val="20"/>
          <w:szCs w:val="20"/>
        </w:rPr>
        <w:t> </w:t>
      </w:r>
      <w:r w:rsidR="00564C45" w:rsidRPr="009955D9">
        <w:rPr>
          <w:rFonts w:ascii="Arial" w:hAnsi="Arial" w:cs="Arial"/>
          <w:noProof/>
          <w:sz w:val="20"/>
          <w:szCs w:val="20"/>
        </w:rPr>
        <w:t> </w:t>
      </w:r>
      <w:r w:rsidR="00564C45" w:rsidRPr="009955D9">
        <w:rPr>
          <w:rFonts w:ascii="Arial" w:hAnsi="Arial" w:cs="Arial"/>
          <w:noProof/>
          <w:sz w:val="20"/>
          <w:szCs w:val="20"/>
        </w:rPr>
        <w:t> </w:t>
      </w:r>
      <w:r w:rsidR="00564C45" w:rsidRPr="009955D9">
        <w:rPr>
          <w:rFonts w:ascii="Arial" w:hAnsi="Arial" w:cs="Arial"/>
          <w:sz w:val="20"/>
          <w:szCs w:val="20"/>
        </w:rPr>
        <w:fldChar w:fldCharType="end"/>
      </w:r>
      <w:r w:rsidR="00564C45" w:rsidRPr="009955D9">
        <w:rPr>
          <w:rFonts w:ascii="Arial" w:hAnsi="Arial" w:cs="Arial"/>
          <w:sz w:val="20"/>
          <w:szCs w:val="20"/>
        </w:rPr>
        <w:t xml:space="preserve"> </w:t>
      </w:r>
      <w:r w:rsidRPr="009955D9">
        <w:rPr>
          <w:rFonts w:ascii="Arial" w:hAnsi="Arial" w:cs="Arial"/>
          <w:sz w:val="20"/>
          <w:szCs w:val="20"/>
        </w:rPr>
        <w:t xml:space="preserve">Fire Department to provide personnel with the appropriate protective clothing and equipment. This protective clothing and equipment shall be used whenever an individual is exposed or potentially exposed to workplace hazards. The protective clothing and equipment purchased by the department shall meet or exceed </w:t>
      </w:r>
      <w:r w:rsidR="00960C1D" w:rsidRPr="009955D9">
        <w:rPr>
          <w:rFonts w:ascii="Arial" w:hAnsi="Arial" w:cs="Arial"/>
          <w:sz w:val="20"/>
          <w:szCs w:val="20"/>
        </w:rPr>
        <w:t>the requirements of NFPA 1971-Standard on Protective Ensembles for Structural Fire Fighting and Proximity Fire Fighting</w:t>
      </w:r>
      <w:r w:rsidRPr="009955D9">
        <w:rPr>
          <w:rFonts w:ascii="Arial" w:hAnsi="Arial" w:cs="Arial"/>
          <w:sz w:val="20"/>
          <w:szCs w:val="20"/>
        </w:rPr>
        <w:t xml:space="preserve"> and department specifications in effect at the time of purchase. Each individual is responsible to utilize and maintain their protective clothing and equipment consistent with the manufacturer’s instructions and department policy or guidelines. </w:t>
      </w:r>
    </w:p>
    <w:p w14:paraId="60C58EE5" w14:textId="77777777" w:rsidR="00703225" w:rsidRPr="009955D9" w:rsidRDefault="00703225" w:rsidP="00FC2681">
      <w:pPr>
        <w:autoSpaceDE w:val="0"/>
        <w:autoSpaceDN w:val="0"/>
        <w:adjustRightInd w:val="0"/>
        <w:rPr>
          <w:rFonts w:ascii="Arial" w:hAnsi="Arial" w:cs="Arial"/>
          <w:sz w:val="20"/>
          <w:szCs w:val="20"/>
        </w:rPr>
      </w:pPr>
    </w:p>
    <w:p w14:paraId="1607DDA8" w14:textId="77777777" w:rsidR="00703225" w:rsidRPr="009955D9" w:rsidRDefault="00703225" w:rsidP="00703225">
      <w:pPr>
        <w:autoSpaceDE w:val="0"/>
        <w:autoSpaceDN w:val="0"/>
        <w:adjustRightInd w:val="0"/>
        <w:rPr>
          <w:rFonts w:ascii="Arial" w:hAnsi="Arial" w:cs="Arial"/>
          <w:sz w:val="20"/>
          <w:szCs w:val="20"/>
        </w:rPr>
      </w:pPr>
      <w:r w:rsidRPr="009955D9">
        <w:rPr>
          <w:rFonts w:ascii="Arial" w:hAnsi="Arial" w:cs="Arial"/>
          <w:sz w:val="20"/>
          <w:szCs w:val="20"/>
        </w:rPr>
        <w:t xml:space="preserve">Protective clothing shall not be modified in any manner without written approval from the </w:t>
      </w:r>
      <w:r w:rsidR="009C4422" w:rsidRPr="009955D9">
        <w:rPr>
          <w:rFonts w:ascii="Arial" w:hAnsi="Arial" w:cs="Arial"/>
          <w:sz w:val="20"/>
          <w:szCs w:val="20"/>
        </w:rPr>
        <w:t>D</w:t>
      </w:r>
      <w:r w:rsidRPr="009955D9">
        <w:rPr>
          <w:rFonts w:ascii="Arial" w:hAnsi="Arial" w:cs="Arial"/>
          <w:sz w:val="20"/>
          <w:szCs w:val="20"/>
        </w:rPr>
        <w:t>epartment</w:t>
      </w:r>
      <w:r w:rsidR="0095100F" w:rsidRPr="009955D9">
        <w:rPr>
          <w:rFonts w:ascii="Arial" w:hAnsi="Arial" w:cs="Arial"/>
          <w:sz w:val="20"/>
          <w:szCs w:val="20"/>
        </w:rPr>
        <w:t xml:space="preserve"> and manufacturer</w:t>
      </w:r>
      <w:r w:rsidRPr="009955D9">
        <w:rPr>
          <w:rFonts w:ascii="Arial" w:hAnsi="Arial" w:cs="Arial"/>
          <w:sz w:val="20"/>
          <w:szCs w:val="20"/>
        </w:rPr>
        <w:t>. Only personal protective clothing or equipment issued by the fire department is authorized for use. Personal items such as hand lights, wire cutters, small tools, etc. may be utilized provided they do not reduce the level of protection provided by issued clothing/equipment.</w:t>
      </w:r>
    </w:p>
    <w:p w14:paraId="46CF302D" w14:textId="77777777" w:rsidR="00703225" w:rsidRPr="009955D9" w:rsidRDefault="00703225" w:rsidP="00703225">
      <w:pPr>
        <w:autoSpaceDE w:val="0"/>
        <w:autoSpaceDN w:val="0"/>
        <w:adjustRightInd w:val="0"/>
        <w:rPr>
          <w:rFonts w:ascii="Arial" w:hAnsi="Arial" w:cs="Arial"/>
          <w:sz w:val="20"/>
          <w:szCs w:val="20"/>
        </w:rPr>
      </w:pPr>
    </w:p>
    <w:p w14:paraId="15780664" w14:textId="77777777" w:rsidR="00703225" w:rsidRPr="009955D9" w:rsidRDefault="00703225" w:rsidP="00703225">
      <w:pPr>
        <w:autoSpaceDE w:val="0"/>
        <w:autoSpaceDN w:val="0"/>
        <w:adjustRightInd w:val="0"/>
        <w:rPr>
          <w:rFonts w:ascii="Arial" w:hAnsi="Arial" w:cs="Arial"/>
          <w:sz w:val="20"/>
          <w:szCs w:val="20"/>
        </w:rPr>
      </w:pPr>
      <w:r w:rsidRPr="009955D9">
        <w:rPr>
          <w:rFonts w:ascii="Arial" w:hAnsi="Arial" w:cs="Arial"/>
          <w:sz w:val="20"/>
          <w:szCs w:val="20"/>
        </w:rPr>
        <w:t>Personnel shall not remove their protective clothing until such time that their company officer or the Incident Commander (IC) determines that such protection is no longer necessary. If operating conditions warrant, company officers may increase or decrease the required level of PPE but the responsibility to protect their personnel from injury remains with the officer.</w:t>
      </w:r>
    </w:p>
    <w:p w14:paraId="3899EE37" w14:textId="77777777" w:rsidR="000B0D8E" w:rsidRPr="009955D9" w:rsidRDefault="000B0D8E" w:rsidP="000B0D8E">
      <w:pPr>
        <w:autoSpaceDE w:val="0"/>
        <w:autoSpaceDN w:val="0"/>
        <w:adjustRightInd w:val="0"/>
        <w:rPr>
          <w:rFonts w:ascii="Arial" w:hAnsi="Arial" w:cs="Arial"/>
          <w:sz w:val="20"/>
          <w:szCs w:val="20"/>
        </w:rPr>
      </w:pPr>
    </w:p>
    <w:p w14:paraId="04547D30" w14:textId="77777777" w:rsidR="003A4CEB" w:rsidRPr="009955D9" w:rsidRDefault="003A4CEB" w:rsidP="000B0D8E">
      <w:pPr>
        <w:autoSpaceDE w:val="0"/>
        <w:autoSpaceDN w:val="0"/>
        <w:adjustRightInd w:val="0"/>
        <w:rPr>
          <w:rFonts w:ascii="Arial" w:hAnsi="Arial" w:cs="Arial"/>
          <w:b/>
          <w:sz w:val="20"/>
          <w:szCs w:val="20"/>
        </w:rPr>
      </w:pPr>
      <w:r w:rsidRPr="009955D9">
        <w:rPr>
          <w:rFonts w:ascii="Arial" w:hAnsi="Arial" w:cs="Arial"/>
          <w:b/>
          <w:sz w:val="20"/>
          <w:szCs w:val="20"/>
        </w:rPr>
        <w:t>Training:</w:t>
      </w:r>
    </w:p>
    <w:p w14:paraId="38535FAC" w14:textId="77777777" w:rsidR="003A4CEB" w:rsidRPr="009955D9" w:rsidRDefault="003A4CEB" w:rsidP="003A4CEB">
      <w:pPr>
        <w:autoSpaceDE w:val="0"/>
        <w:autoSpaceDN w:val="0"/>
        <w:adjustRightInd w:val="0"/>
        <w:rPr>
          <w:rFonts w:ascii="Arial" w:hAnsi="Arial" w:cs="Arial"/>
          <w:sz w:val="20"/>
          <w:szCs w:val="20"/>
        </w:rPr>
      </w:pPr>
      <w:r w:rsidRPr="009955D9">
        <w:rPr>
          <w:rFonts w:ascii="Arial" w:hAnsi="Arial" w:cs="Arial"/>
          <w:sz w:val="20"/>
          <w:szCs w:val="20"/>
        </w:rPr>
        <w:t>All pers</w:t>
      </w:r>
      <w:r w:rsidR="00FF36DE">
        <w:rPr>
          <w:rFonts w:ascii="Arial" w:hAnsi="Arial" w:cs="Arial"/>
          <w:sz w:val="20"/>
          <w:szCs w:val="20"/>
        </w:rPr>
        <w:t>onnel</w:t>
      </w:r>
      <w:r w:rsidRPr="009955D9">
        <w:rPr>
          <w:rFonts w:ascii="Arial" w:hAnsi="Arial" w:cs="Arial"/>
          <w:sz w:val="20"/>
          <w:szCs w:val="20"/>
        </w:rPr>
        <w:t xml:space="preserve"> shall have a working knowledge of the</w:t>
      </w:r>
      <w:r w:rsidR="00070AC2" w:rsidRPr="009955D9">
        <w:rPr>
          <w:rFonts w:ascii="Arial" w:hAnsi="Arial" w:cs="Arial"/>
          <w:sz w:val="20"/>
          <w:szCs w:val="20"/>
        </w:rPr>
        <w:t>ir assigned</w:t>
      </w:r>
      <w:r w:rsidRPr="009955D9">
        <w:rPr>
          <w:rFonts w:ascii="Arial" w:hAnsi="Arial" w:cs="Arial"/>
          <w:sz w:val="20"/>
          <w:szCs w:val="20"/>
        </w:rPr>
        <w:t xml:space="preserve"> Personal Protective Equipment</w:t>
      </w:r>
      <w:r w:rsidR="00070AC2" w:rsidRPr="009955D9">
        <w:rPr>
          <w:rFonts w:ascii="Arial" w:hAnsi="Arial" w:cs="Arial"/>
          <w:sz w:val="20"/>
          <w:szCs w:val="20"/>
        </w:rPr>
        <w:t xml:space="preserve"> (PPE.)   </w:t>
      </w:r>
      <w:r w:rsidR="00C32380" w:rsidRPr="009955D9">
        <w:rPr>
          <w:rFonts w:ascii="Arial" w:hAnsi="Arial" w:cs="Arial"/>
          <w:sz w:val="20"/>
          <w:szCs w:val="20"/>
        </w:rPr>
        <w:t xml:space="preserve">Personnel </w:t>
      </w:r>
      <w:r w:rsidR="00070AC2" w:rsidRPr="009955D9">
        <w:rPr>
          <w:rFonts w:ascii="Arial" w:hAnsi="Arial" w:cs="Arial"/>
          <w:sz w:val="20"/>
          <w:szCs w:val="20"/>
        </w:rPr>
        <w:t>shall be able to identify when the PPE is necessary, what PPE is necessary, how to properly don, doff, adjust, and wear the PPE, the limitations of the PPE, and how to properly care for, maintain, and dispose of the PPE.</w:t>
      </w:r>
    </w:p>
    <w:p w14:paraId="718A1D07" w14:textId="77777777" w:rsidR="00070AC2" w:rsidRPr="009955D9" w:rsidRDefault="00070AC2" w:rsidP="000B0D8E">
      <w:pPr>
        <w:autoSpaceDE w:val="0"/>
        <w:autoSpaceDN w:val="0"/>
        <w:adjustRightInd w:val="0"/>
        <w:rPr>
          <w:rFonts w:ascii="Arial" w:hAnsi="Arial" w:cs="Arial"/>
          <w:sz w:val="20"/>
          <w:szCs w:val="20"/>
        </w:rPr>
      </w:pPr>
    </w:p>
    <w:p w14:paraId="5A8883B0" w14:textId="77777777" w:rsidR="000B0D8E" w:rsidRPr="009955D9" w:rsidRDefault="000B0D8E" w:rsidP="000B0D8E">
      <w:pPr>
        <w:autoSpaceDE w:val="0"/>
        <w:autoSpaceDN w:val="0"/>
        <w:adjustRightInd w:val="0"/>
        <w:rPr>
          <w:rFonts w:ascii="Arial" w:hAnsi="Arial" w:cs="Arial"/>
          <w:b/>
          <w:sz w:val="20"/>
          <w:szCs w:val="20"/>
        </w:rPr>
      </w:pPr>
      <w:r w:rsidRPr="009955D9">
        <w:rPr>
          <w:rFonts w:ascii="Arial" w:hAnsi="Arial" w:cs="Arial"/>
          <w:b/>
          <w:sz w:val="20"/>
          <w:szCs w:val="20"/>
        </w:rPr>
        <w:t>Storage of PPE:</w:t>
      </w:r>
    </w:p>
    <w:p w14:paraId="4230D160" w14:textId="77777777" w:rsidR="000B0D8E" w:rsidRPr="009955D9" w:rsidRDefault="000B0D8E" w:rsidP="000B0D8E">
      <w:pPr>
        <w:autoSpaceDE w:val="0"/>
        <w:autoSpaceDN w:val="0"/>
        <w:adjustRightInd w:val="0"/>
        <w:rPr>
          <w:rFonts w:ascii="Arial" w:hAnsi="Arial" w:cs="Arial"/>
          <w:sz w:val="20"/>
          <w:szCs w:val="20"/>
        </w:rPr>
      </w:pPr>
      <w:r w:rsidRPr="009955D9">
        <w:rPr>
          <w:rFonts w:ascii="Arial" w:hAnsi="Arial" w:cs="Arial"/>
          <w:sz w:val="20"/>
          <w:szCs w:val="20"/>
        </w:rPr>
        <w:t xml:space="preserve">Protective clothing and equipment shall be stored in </w:t>
      </w:r>
      <w:r w:rsidR="00C32380" w:rsidRPr="009955D9">
        <w:rPr>
          <w:rFonts w:ascii="Arial" w:hAnsi="Arial" w:cs="Arial"/>
          <w:sz w:val="20"/>
          <w:szCs w:val="20"/>
        </w:rPr>
        <w:t>a designated</w:t>
      </w:r>
      <w:r w:rsidRPr="009955D9">
        <w:rPr>
          <w:rFonts w:ascii="Arial" w:hAnsi="Arial" w:cs="Arial"/>
          <w:sz w:val="20"/>
          <w:szCs w:val="20"/>
        </w:rPr>
        <w:t xml:space="preserve"> location at the fire station. Protective clothing shall not be worn or stored in the living or office areas of the fire station. This includes the kitchen, dayroom, bunkroom, washrooms, or other areas.</w:t>
      </w:r>
    </w:p>
    <w:p w14:paraId="65DD32EE" w14:textId="77777777" w:rsidR="000B0D8E" w:rsidRPr="009955D9" w:rsidRDefault="000B0D8E" w:rsidP="000B0D8E">
      <w:pPr>
        <w:autoSpaceDE w:val="0"/>
        <w:autoSpaceDN w:val="0"/>
        <w:adjustRightInd w:val="0"/>
        <w:rPr>
          <w:rFonts w:ascii="Arial" w:hAnsi="Arial" w:cs="Arial"/>
          <w:b/>
          <w:sz w:val="20"/>
          <w:szCs w:val="20"/>
        </w:rPr>
      </w:pPr>
    </w:p>
    <w:p w14:paraId="71F7B33E" w14:textId="77777777" w:rsidR="000B0D8E" w:rsidRPr="009955D9" w:rsidRDefault="000B0D8E" w:rsidP="000B0D8E">
      <w:pPr>
        <w:autoSpaceDE w:val="0"/>
        <w:autoSpaceDN w:val="0"/>
        <w:adjustRightInd w:val="0"/>
        <w:rPr>
          <w:rFonts w:ascii="Arial" w:hAnsi="Arial" w:cs="Arial"/>
          <w:b/>
          <w:sz w:val="20"/>
          <w:szCs w:val="20"/>
        </w:rPr>
      </w:pPr>
      <w:r w:rsidRPr="009955D9">
        <w:rPr>
          <w:rFonts w:ascii="Arial" w:hAnsi="Arial" w:cs="Arial"/>
          <w:b/>
          <w:sz w:val="20"/>
          <w:szCs w:val="20"/>
        </w:rPr>
        <w:t>Cleaning, Maintenance, and Inspection:</w:t>
      </w:r>
    </w:p>
    <w:p w14:paraId="46A4491C" w14:textId="77777777" w:rsidR="000B0D8E" w:rsidRPr="009955D9" w:rsidRDefault="000B0D8E" w:rsidP="000B0D8E">
      <w:pPr>
        <w:autoSpaceDE w:val="0"/>
        <w:autoSpaceDN w:val="0"/>
        <w:adjustRightInd w:val="0"/>
        <w:rPr>
          <w:rFonts w:ascii="Arial" w:hAnsi="Arial" w:cs="Arial"/>
          <w:sz w:val="20"/>
          <w:szCs w:val="20"/>
        </w:rPr>
      </w:pPr>
      <w:r w:rsidRPr="009955D9">
        <w:rPr>
          <w:rFonts w:ascii="Arial" w:hAnsi="Arial" w:cs="Arial"/>
          <w:sz w:val="20"/>
          <w:szCs w:val="20"/>
        </w:rPr>
        <w:t>It is the responsibility of the company officer to ensure that their assigned personnel maintain clean turnout gear. Frequent cleaning may be required based on exposure to fire products</w:t>
      </w:r>
      <w:r w:rsidR="00A777E7" w:rsidRPr="009955D9">
        <w:rPr>
          <w:rFonts w:ascii="Arial" w:hAnsi="Arial" w:cs="Arial"/>
          <w:sz w:val="20"/>
          <w:szCs w:val="20"/>
        </w:rPr>
        <w:t>, chemicals</w:t>
      </w:r>
      <w:r w:rsidRPr="009955D9">
        <w:rPr>
          <w:rFonts w:ascii="Arial" w:hAnsi="Arial" w:cs="Arial"/>
          <w:sz w:val="20"/>
          <w:szCs w:val="20"/>
        </w:rPr>
        <w:t xml:space="preserve"> or bloodborne </w:t>
      </w:r>
      <w:r w:rsidR="00C32380" w:rsidRPr="009955D9">
        <w:rPr>
          <w:rFonts w:ascii="Arial" w:hAnsi="Arial" w:cs="Arial"/>
          <w:sz w:val="20"/>
          <w:szCs w:val="20"/>
        </w:rPr>
        <w:t>pathogen</w:t>
      </w:r>
      <w:r w:rsidR="00A777E7" w:rsidRPr="009955D9">
        <w:rPr>
          <w:rFonts w:ascii="Arial" w:hAnsi="Arial" w:cs="Arial"/>
          <w:sz w:val="20"/>
          <w:szCs w:val="20"/>
        </w:rPr>
        <w:t xml:space="preserve">s </w:t>
      </w:r>
      <w:r w:rsidRPr="009955D9">
        <w:rPr>
          <w:rFonts w:ascii="Arial" w:hAnsi="Arial" w:cs="Arial"/>
          <w:sz w:val="20"/>
          <w:szCs w:val="20"/>
        </w:rPr>
        <w:t>contamination</w:t>
      </w:r>
      <w:r w:rsidR="00802171" w:rsidRPr="009955D9">
        <w:rPr>
          <w:rFonts w:ascii="Arial" w:hAnsi="Arial" w:cs="Arial"/>
          <w:sz w:val="20"/>
          <w:szCs w:val="20"/>
        </w:rPr>
        <w:t xml:space="preserve">.  </w:t>
      </w:r>
      <w:r w:rsidR="00981F62" w:rsidRPr="009955D9">
        <w:rPr>
          <w:rFonts w:ascii="Arial" w:hAnsi="Arial" w:cs="Arial"/>
          <w:sz w:val="20"/>
          <w:szCs w:val="20"/>
        </w:rPr>
        <w:t>The equipment manufacturer’s instructions must be followed when cleaning gear.</w:t>
      </w:r>
    </w:p>
    <w:p w14:paraId="27958D1E" w14:textId="77777777" w:rsidR="00981F62" w:rsidRPr="009955D9" w:rsidRDefault="00981F62" w:rsidP="000B0D8E">
      <w:pPr>
        <w:autoSpaceDE w:val="0"/>
        <w:autoSpaceDN w:val="0"/>
        <w:adjustRightInd w:val="0"/>
        <w:rPr>
          <w:rFonts w:ascii="Arial" w:hAnsi="Arial" w:cs="Arial"/>
          <w:sz w:val="20"/>
          <w:szCs w:val="20"/>
        </w:rPr>
      </w:pPr>
    </w:p>
    <w:p w14:paraId="2F53787D" w14:textId="77777777" w:rsidR="000B0D8E" w:rsidRPr="009955D9" w:rsidRDefault="000B0D8E" w:rsidP="000B0D8E">
      <w:pPr>
        <w:autoSpaceDE w:val="0"/>
        <w:autoSpaceDN w:val="0"/>
        <w:adjustRightInd w:val="0"/>
        <w:rPr>
          <w:rFonts w:ascii="Arial" w:hAnsi="Arial" w:cs="Arial"/>
          <w:sz w:val="20"/>
          <w:szCs w:val="20"/>
        </w:rPr>
      </w:pPr>
      <w:r w:rsidRPr="009955D9">
        <w:rPr>
          <w:rFonts w:ascii="Arial" w:hAnsi="Arial" w:cs="Arial"/>
          <w:sz w:val="20"/>
          <w:szCs w:val="20"/>
        </w:rPr>
        <w:t>Washing of turnouts is to be done at a station equipped with a turnout gear washer. Turnout gear shall not be washed at home, at a Laundromat or dry cleaned. Turnout gear with bloodborne contamination may be first sprayed/rinsed with an approved product to help in removal of any stains, and then washed in a turnout gear washer.</w:t>
      </w:r>
    </w:p>
    <w:p w14:paraId="30421CEB" w14:textId="77777777" w:rsidR="000B0D8E" w:rsidRPr="009955D9" w:rsidRDefault="000B0D8E" w:rsidP="000B0D8E">
      <w:pPr>
        <w:autoSpaceDE w:val="0"/>
        <w:autoSpaceDN w:val="0"/>
        <w:adjustRightInd w:val="0"/>
        <w:rPr>
          <w:rFonts w:ascii="Arial" w:hAnsi="Arial" w:cs="Arial"/>
          <w:sz w:val="20"/>
          <w:szCs w:val="20"/>
        </w:rPr>
      </w:pPr>
    </w:p>
    <w:p w14:paraId="735C1E1D" w14:textId="77777777" w:rsidR="000B0D8E" w:rsidRPr="009955D9" w:rsidRDefault="000B0D8E" w:rsidP="000B0D8E">
      <w:pPr>
        <w:autoSpaceDE w:val="0"/>
        <w:autoSpaceDN w:val="0"/>
        <w:adjustRightInd w:val="0"/>
        <w:rPr>
          <w:rFonts w:ascii="Arial" w:hAnsi="Arial" w:cs="Arial"/>
          <w:sz w:val="20"/>
          <w:szCs w:val="20"/>
        </w:rPr>
      </w:pPr>
      <w:r w:rsidRPr="009955D9">
        <w:rPr>
          <w:rFonts w:ascii="Arial" w:hAnsi="Arial" w:cs="Arial"/>
          <w:sz w:val="20"/>
          <w:szCs w:val="20"/>
        </w:rPr>
        <w:t xml:space="preserve">For other than regularly scheduled inspections, if assigned gear becomes unserviceable, the individual shall notify their Company Officer. Any unserviceable turnout clothing is to be cleaned, removed from service, and repaired or replaced. </w:t>
      </w:r>
    </w:p>
    <w:p w14:paraId="2FFC27F6" w14:textId="77777777" w:rsidR="00703225" w:rsidRPr="009955D9" w:rsidRDefault="00703225" w:rsidP="00FC2681">
      <w:pPr>
        <w:autoSpaceDE w:val="0"/>
        <w:autoSpaceDN w:val="0"/>
        <w:adjustRightInd w:val="0"/>
        <w:rPr>
          <w:rFonts w:ascii="Arial" w:hAnsi="Arial" w:cs="Arial"/>
          <w:sz w:val="20"/>
          <w:szCs w:val="20"/>
        </w:rPr>
      </w:pPr>
    </w:p>
    <w:p w14:paraId="7795D1B8" w14:textId="77777777" w:rsidR="00925200" w:rsidRPr="009955D9" w:rsidRDefault="000A1274" w:rsidP="00FC2681">
      <w:pPr>
        <w:autoSpaceDE w:val="0"/>
        <w:autoSpaceDN w:val="0"/>
        <w:adjustRightInd w:val="0"/>
        <w:rPr>
          <w:rFonts w:ascii="Arial" w:hAnsi="Arial" w:cs="Arial"/>
          <w:sz w:val="20"/>
          <w:szCs w:val="20"/>
        </w:rPr>
      </w:pPr>
      <w:r w:rsidRPr="009955D9">
        <w:rPr>
          <w:rFonts w:ascii="Arial" w:hAnsi="Arial" w:cs="Arial"/>
          <w:sz w:val="20"/>
          <w:szCs w:val="20"/>
        </w:rPr>
        <w:t>The following</w:t>
      </w:r>
      <w:r w:rsidR="00EA6940" w:rsidRPr="009955D9">
        <w:rPr>
          <w:rFonts w:ascii="Arial" w:hAnsi="Arial" w:cs="Arial"/>
          <w:sz w:val="20"/>
          <w:szCs w:val="20"/>
        </w:rPr>
        <w:t xml:space="preserve"> personal protective equipment</w:t>
      </w:r>
      <w:r w:rsidRPr="009955D9">
        <w:rPr>
          <w:rFonts w:ascii="Arial" w:hAnsi="Arial" w:cs="Arial"/>
          <w:sz w:val="20"/>
          <w:szCs w:val="20"/>
        </w:rPr>
        <w:t xml:space="preserve"> assessmen</w:t>
      </w:r>
      <w:r w:rsidR="00933E0C" w:rsidRPr="009955D9">
        <w:rPr>
          <w:rFonts w:ascii="Arial" w:hAnsi="Arial" w:cs="Arial"/>
          <w:sz w:val="20"/>
          <w:szCs w:val="20"/>
        </w:rPr>
        <w:t xml:space="preserve">t was completed and certified by </w:t>
      </w:r>
      <w:r w:rsidR="00933E0C" w:rsidRPr="009955D9">
        <w:rPr>
          <w:rFonts w:ascii="Arial" w:hAnsi="Arial" w:cs="Arial"/>
          <w:sz w:val="20"/>
          <w:szCs w:val="20"/>
        </w:rPr>
        <w:fldChar w:fldCharType="begin">
          <w:ffData>
            <w:name w:val="Text23"/>
            <w:enabled/>
            <w:calcOnExit w:val="0"/>
            <w:textInput/>
          </w:ffData>
        </w:fldChar>
      </w:r>
      <w:bookmarkStart w:id="55" w:name="Text23"/>
      <w:r w:rsidR="00933E0C" w:rsidRPr="009955D9">
        <w:rPr>
          <w:rFonts w:ascii="Arial" w:hAnsi="Arial" w:cs="Arial"/>
          <w:sz w:val="20"/>
          <w:szCs w:val="20"/>
        </w:rPr>
        <w:instrText xml:space="preserve"> FORMTEXT </w:instrText>
      </w:r>
      <w:r w:rsidR="00933E0C" w:rsidRPr="009955D9">
        <w:rPr>
          <w:rFonts w:ascii="Arial" w:hAnsi="Arial" w:cs="Arial"/>
          <w:sz w:val="20"/>
          <w:szCs w:val="20"/>
        </w:rPr>
      </w:r>
      <w:r w:rsidR="00933E0C" w:rsidRPr="009955D9">
        <w:rPr>
          <w:rFonts w:ascii="Arial" w:hAnsi="Arial" w:cs="Arial"/>
          <w:sz w:val="20"/>
          <w:szCs w:val="20"/>
        </w:rPr>
        <w:fldChar w:fldCharType="separate"/>
      </w:r>
      <w:r w:rsidR="00933E0C" w:rsidRPr="009955D9">
        <w:rPr>
          <w:rFonts w:ascii="Arial" w:hAnsi="Arial" w:cs="Arial"/>
          <w:noProof/>
          <w:sz w:val="20"/>
          <w:szCs w:val="20"/>
        </w:rPr>
        <w:t> </w:t>
      </w:r>
      <w:r w:rsidR="00933E0C" w:rsidRPr="009955D9">
        <w:rPr>
          <w:rFonts w:ascii="Arial" w:hAnsi="Arial" w:cs="Arial"/>
          <w:noProof/>
          <w:sz w:val="20"/>
          <w:szCs w:val="20"/>
        </w:rPr>
        <w:t> </w:t>
      </w:r>
      <w:r w:rsidR="00933E0C" w:rsidRPr="009955D9">
        <w:rPr>
          <w:rFonts w:ascii="Arial" w:hAnsi="Arial" w:cs="Arial"/>
          <w:noProof/>
          <w:sz w:val="20"/>
          <w:szCs w:val="20"/>
        </w:rPr>
        <w:t> </w:t>
      </w:r>
      <w:r w:rsidR="00933E0C" w:rsidRPr="009955D9">
        <w:rPr>
          <w:rFonts w:ascii="Arial" w:hAnsi="Arial" w:cs="Arial"/>
          <w:noProof/>
          <w:sz w:val="20"/>
          <w:szCs w:val="20"/>
        </w:rPr>
        <w:t> </w:t>
      </w:r>
      <w:r w:rsidR="00933E0C" w:rsidRPr="009955D9">
        <w:rPr>
          <w:rFonts w:ascii="Arial" w:hAnsi="Arial" w:cs="Arial"/>
          <w:noProof/>
          <w:sz w:val="20"/>
          <w:szCs w:val="20"/>
        </w:rPr>
        <w:t> </w:t>
      </w:r>
      <w:r w:rsidR="00933E0C" w:rsidRPr="009955D9">
        <w:rPr>
          <w:rFonts w:ascii="Arial" w:hAnsi="Arial" w:cs="Arial"/>
          <w:sz w:val="20"/>
          <w:szCs w:val="20"/>
        </w:rPr>
        <w:fldChar w:fldCharType="end"/>
      </w:r>
      <w:bookmarkEnd w:id="55"/>
      <w:r w:rsidRPr="009955D9">
        <w:rPr>
          <w:rFonts w:ascii="Arial" w:hAnsi="Arial" w:cs="Arial"/>
          <w:sz w:val="20"/>
          <w:szCs w:val="20"/>
        </w:rPr>
        <w:t>.</w:t>
      </w:r>
    </w:p>
    <w:p w14:paraId="499B7961" w14:textId="77777777" w:rsidR="001A61BA" w:rsidRDefault="001A61BA" w:rsidP="00FC2681">
      <w:pPr>
        <w:autoSpaceDE w:val="0"/>
        <w:autoSpaceDN w:val="0"/>
        <w:adjustRightInd w:val="0"/>
        <w:rPr>
          <w:rFonts w:ascii="Helvetica" w:hAnsi="Helvetica" w:cs="Helvetica"/>
          <w:sz w:val="20"/>
          <w:szCs w:val="20"/>
        </w:rPr>
      </w:pPr>
    </w:p>
    <w:p w14:paraId="6C8C49B0" w14:textId="77777777" w:rsidR="00FA2BEB" w:rsidRDefault="00FA2BEB" w:rsidP="001A61BA">
      <w:pPr>
        <w:autoSpaceDE w:val="0"/>
        <w:autoSpaceDN w:val="0"/>
        <w:adjustRightInd w:val="0"/>
        <w:rPr>
          <w:rFonts w:ascii="TTE24820E8t00" w:hAnsi="TTE24820E8t00" w:cs="TTE24820E8t00"/>
          <w:b/>
          <w:sz w:val="20"/>
          <w:szCs w:val="20"/>
        </w:rPr>
      </w:pPr>
    </w:p>
    <w:p w14:paraId="5CF3E1C4" w14:textId="77777777" w:rsidR="00FA2BEB" w:rsidRDefault="00FA2BEB" w:rsidP="001A61BA">
      <w:pPr>
        <w:autoSpaceDE w:val="0"/>
        <w:autoSpaceDN w:val="0"/>
        <w:adjustRightInd w:val="0"/>
        <w:rPr>
          <w:rFonts w:ascii="TTE24820E8t00" w:hAnsi="TTE24820E8t00" w:cs="TTE24820E8t00"/>
          <w:b/>
          <w:sz w:val="20"/>
          <w:szCs w:val="20"/>
        </w:rPr>
      </w:pPr>
    </w:p>
    <w:p w14:paraId="13290DB9" w14:textId="77777777" w:rsidR="00FA2BEB" w:rsidRDefault="00FA2BEB" w:rsidP="001A61BA">
      <w:pPr>
        <w:autoSpaceDE w:val="0"/>
        <w:autoSpaceDN w:val="0"/>
        <w:adjustRightInd w:val="0"/>
        <w:rPr>
          <w:rFonts w:ascii="TTE24820E8t00" w:hAnsi="TTE24820E8t00" w:cs="TTE24820E8t00"/>
          <w:b/>
          <w:sz w:val="20"/>
          <w:szCs w:val="20"/>
        </w:rPr>
      </w:pPr>
    </w:p>
    <w:p w14:paraId="29002CCD" w14:textId="77777777" w:rsidR="00FA2BEB" w:rsidRDefault="00FA2BEB" w:rsidP="001A61BA">
      <w:pPr>
        <w:autoSpaceDE w:val="0"/>
        <w:autoSpaceDN w:val="0"/>
        <w:adjustRightInd w:val="0"/>
        <w:rPr>
          <w:rFonts w:ascii="TTE24820E8t00" w:hAnsi="TTE24820E8t00" w:cs="TTE24820E8t00"/>
          <w:b/>
          <w:sz w:val="20"/>
          <w:szCs w:val="20"/>
        </w:rPr>
      </w:pPr>
    </w:p>
    <w:p w14:paraId="06C38FF7" w14:textId="77777777" w:rsidR="00FA2BEB" w:rsidRDefault="00FA2BEB" w:rsidP="001A61BA">
      <w:pPr>
        <w:autoSpaceDE w:val="0"/>
        <w:autoSpaceDN w:val="0"/>
        <w:adjustRightInd w:val="0"/>
        <w:rPr>
          <w:rFonts w:ascii="TTE24820E8t00" w:hAnsi="TTE24820E8t00" w:cs="TTE24820E8t00"/>
          <w:b/>
          <w:sz w:val="20"/>
          <w:szCs w:val="20"/>
        </w:rPr>
      </w:pPr>
    </w:p>
    <w:p w14:paraId="1776A1E4" w14:textId="77777777" w:rsidR="001A61BA" w:rsidRPr="009955D9" w:rsidRDefault="001A61BA" w:rsidP="001A61BA">
      <w:pPr>
        <w:autoSpaceDE w:val="0"/>
        <w:autoSpaceDN w:val="0"/>
        <w:adjustRightInd w:val="0"/>
        <w:rPr>
          <w:rFonts w:ascii="Arial" w:hAnsi="Arial" w:cs="Arial"/>
          <w:b/>
          <w:sz w:val="20"/>
          <w:szCs w:val="20"/>
        </w:rPr>
      </w:pPr>
      <w:r w:rsidRPr="009955D9">
        <w:rPr>
          <w:rFonts w:ascii="Arial" w:hAnsi="Arial" w:cs="Arial"/>
          <w:b/>
          <w:sz w:val="20"/>
          <w:szCs w:val="20"/>
        </w:rPr>
        <w:t>Level 1 Protective Clothing:</w:t>
      </w:r>
    </w:p>
    <w:p w14:paraId="3D2D7348" w14:textId="77777777" w:rsidR="001A61BA" w:rsidRPr="009955D9" w:rsidRDefault="00776879" w:rsidP="001A61BA">
      <w:pPr>
        <w:autoSpaceDE w:val="0"/>
        <w:autoSpaceDN w:val="0"/>
        <w:adjustRightInd w:val="0"/>
        <w:rPr>
          <w:rFonts w:ascii="Arial" w:hAnsi="Arial" w:cs="Arial"/>
          <w:sz w:val="20"/>
          <w:szCs w:val="20"/>
        </w:rPr>
      </w:pPr>
      <w:r w:rsidRPr="009955D9">
        <w:rPr>
          <w:rFonts w:ascii="Arial" w:hAnsi="Arial" w:cs="Arial"/>
          <w:sz w:val="20"/>
          <w:szCs w:val="20"/>
        </w:rPr>
        <w:t>Department issued fire</w:t>
      </w:r>
      <w:r w:rsidR="001A61BA" w:rsidRPr="009955D9">
        <w:rPr>
          <w:rFonts w:ascii="Arial" w:hAnsi="Arial" w:cs="Arial"/>
          <w:sz w:val="20"/>
          <w:szCs w:val="20"/>
        </w:rPr>
        <w:t>fighting boots, bunker pants, coat, hood, helmet with chinstrap fastened</w:t>
      </w:r>
      <w:r w:rsidRPr="009955D9">
        <w:rPr>
          <w:rFonts w:ascii="Arial" w:hAnsi="Arial" w:cs="Arial"/>
          <w:sz w:val="20"/>
          <w:szCs w:val="20"/>
        </w:rPr>
        <w:t xml:space="preserve"> </w:t>
      </w:r>
      <w:r w:rsidR="001A61BA" w:rsidRPr="009955D9">
        <w:rPr>
          <w:rFonts w:ascii="Arial" w:hAnsi="Arial" w:cs="Arial"/>
          <w:sz w:val="20"/>
          <w:szCs w:val="20"/>
        </w:rPr>
        <w:t>and equipped with goggles, firefighting gloves, and SCBA.</w:t>
      </w:r>
    </w:p>
    <w:p w14:paraId="13AC67A0" w14:textId="77777777" w:rsidR="001A61BA" w:rsidRPr="009955D9" w:rsidRDefault="001A61BA" w:rsidP="001A61BA">
      <w:pPr>
        <w:autoSpaceDE w:val="0"/>
        <w:autoSpaceDN w:val="0"/>
        <w:adjustRightInd w:val="0"/>
        <w:rPr>
          <w:rFonts w:ascii="Arial" w:hAnsi="Arial" w:cs="Arial"/>
          <w:sz w:val="20"/>
          <w:szCs w:val="20"/>
        </w:rPr>
      </w:pPr>
    </w:p>
    <w:p w14:paraId="58103021" w14:textId="77777777" w:rsidR="001A61BA" w:rsidRPr="009955D9" w:rsidRDefault="001A61BA" w:rsidP="001A61BA">
      <w:pPr>
        <w:autoSpaceDE w:val="0"/>
        <w:autoSpaceDN w:val="0"/>
        <w:adjustRightInd w:val="0"/>
        <w:rPr>
          <w:rFonts w:ascii="Arial" w:hAnsi="Arial" w:cs="Arial"/>
          <w:b/>
          <w:sz w:val="20"/>
          <w:szCs w:val="20"/>
        </w:rPr>
      </w:pPr>
      <w:r w:rsidRPr="009955D9">
        <w:rPr>
          <w:rFonts w:ascii="Arial" w:hAnsi="Arial" w:cs="Arial"/>
          <w:b/>
          <w:sz w:val="20"/>
          <w:szCs w:val="20"/>
        </w:rPr>
        <w:t>Level 2 Protective Clothing:</w:t>
      </w:r>
    </w:p>
    <w:p w14:paraId="00133503" w14:textId="77777777" w:rsidR="001A61BA" w:rsidRPr="009955D9" w:rsidRDefault="001A61BA" w:rsidP="001A61BA">
      <w:pPr>
        <w:autoSpaceDE w:val="0"/>
        <w:autoSpaceDN w:val="0"/>
        <w:adjustRightInd w:val="0"/>
        <w:rPr>
          <w:rFonts w:ascii="Arial" w:hAnsi="Arial" w:cs="Arial"/>
          <w:sz w:val="20"/>
          <w:szCs w:val="20"/>
        </w:rPr>
      </w:pPr>
      <w:r w:rsidRPr="009955D9">
        <w:rPr>
          <w:rFonts w:ascii="Arial" w:hAnsi="Arial" w:cs="Arial"/>
          <w:sz w:val="20"/>
          <w:szCs w:val="20"/>
        </w:rPr>
        <w:t>Department issue firefighting boots, bunker pants, coat, hood, helmet with chinstrap fastened</w:t>
      </w:r>
      <w:r w:rsidR="00776879" w:rsidRPr="009955D9">
        <w:rPr>
          <w:rFonts w:ascii="Arial" w:hAnsi="Arial" w:cs="Arial"/>
          <w:sz w:val="20"/>
          <w:szCs w:val="20"/>
        </w:rPr>
        <w:t xml:space="preserve"> </w:t>
      </w:r>
      <w:r w:rsidRPr="009955D9">
        <w:rPr>
          <w:rFonts w:ascii="Arial" w:hAnsi="Arial" w:cs="Arial"/>
          <w:sz w:val="20"/>
          <w:szCs w:val="20"/>
        </w:rPr>
        <w:t>and equipped with goggles</w:t>
      </w:r>
      <w:r w:rsidR="002611B5" w:rsidRPr="009955D9">
        <w:rPr>
          <w:rFonts w:ascii="Arial" w:hAnsi="Arial" w:cs="Arial"/>
          <w:sz w:val="20"/>
          <w:szCs w:val="20"/>
        </w:rPr>
        <w:t xml:space="preserve"> or safety glasses and helmet shield,</w:t>
      </w:r>
      <w:r w:rsidRPr="009955D9">
        <w:rPr>
          <w:rFonts w:ascii="Arial" w:hAnsi="Arial" w:cs="Arial"/>
          <w:sz w:val="20"/>
          <w:szCs w:val="20"/>
        </w:rPr>
        <w:t xml:space="preserve"> and firefighting gloves.</w:t>
      </w:r>
    </w:p>
    <w:p w14:paraId="7BE57174" w14:textId="77777777" w:rsidR="00CF1F05" w:rsidRPr="009955D9" w:rsidRDefault="00CF1F05" w:rsidP="001A61BA">
      <w:pPr>
        <w:autoSpaceDE w:val="0"/>
        <w:autoSpaceDN w:val="0"/>
        <w:adjustRightInd w:val="0"/>
        <w:rPr>
          <w:rFonts w:ascii="Arial" w:hAnsi="Arial" w:cs="Arial"/>
          <w:sz w:val="20"/>
          <w:szCs w:val="20"/>
        </w:rPr>
      </w:pPr>
    </w:p>
    <w:p w14:paraId="2C3E6648" w14:textId="77777777" w:rsidR="00CF1F05" w:rsidRPr="009955D9" w:rsidRDefault="00CF1F05" w:rsidP="001A61BA">
      <w:pPr>
        <w:autoSpaceDE w:val="0"/>
        <w:autoSpaceDN w:val="0"/>
        <w:adjustRightInd w:val="0"/>
        <w:rPr>
          <w:rFonts w:ascii="Arial" w:hAnsi="Arial" w:cs="Arial"/>
          <w:b/>
          <w:sz w:val="20"/>
          <w:szCs w:val="20"/>
        </w:rPr>
      </w:pPr>
      <w:r w:rsidRPr="009955D9">
        <w:rPr>
          <w:rFonts w:ascii="Arial" w:hAnsi="Arial" w:cs="Arial"/>
          <w:b/>
          <w:sz w:val="20"/>
          <w:szCs w:val="20"/>
        </w:rPr>
        <w:t>Level 3 Protective Clothing:</w:t>
      </w:r>
    </w:p>
    <w:p w14:paraId="70E69213" w14:textId="77777777" w:rsidR="00CF1F05" w:rsidRPr="009955D9" w:rsidRDefault="00CF1F05" w:rsidP="00CF1F05">
      <w:pPr>
        <w:autoSpaceDE w:val="0"/>
        <w:autoSpaceDN w:val="0"/>
        <w:adjustRightInd w:val="0"/>
        <w:rPr>
          <w:rFonts w:ascii="Arial" w:hAnsi="Arial" w:cs="Arial"/>
          <w:sz w:val="20"/>
          <w:szCs w:val="20"/>
        </w:rPr>
      </w:pPr>
      <w:r w:rsidRPr="009955D9">
        <w:rPr>
          <w:rFonts w:ascii="Arial" w:hAnsi="Arial" w:cs="Arial"/>
          <w:sz w:val="20"/>
          <w:szCs w:val="20"/>
        </w:rPr>
        <w:t>Department issue firefighting boots, bunker pants, coat, hood, helmet with chinstrap fastened</w:t>
      </w:r>
      <w:r w:rsidR="00776879" w:rsidRPr="009955D9">
        <w:rPr>
          <w:rFonts w:ascii="Arial" w:hAnsi="Arial" w:cs="Arial"/>
          <w:sz w:val="20"/>
          <w:szCs w:val="20"/>
        </w:rPr>
        <w:t xml:space="preserve"> </w:t>
      </w:r>
      <w:r w:rsidRPr="009955D9">
        <w:rPr>
          <w:rFonts w:ascii="Arial" w:hAnsi="Arial" w:cs="Arial"/>
          <w:sz w:val="20"/>
          <w:szCs w:val="20"/>
        </w:rPr>
        <w:t>and equipped with goggles or safety glasses with helmet shield, and firefighting gloves or approved extrication gloves.</w:t>
      </w:r>
    </w:p>
    <w:p w14:paraId="587ECC66" w14:textId="77777777" w:rsidR="00AA6D21" w:rsidRPr="009955D9" w:rsidRDefault="00AA6D21" w:rsidP="00CF1F05">
      <w:pPr>
        <w:autoSpaceDE w:val="0"/>
        <w:autoSpaceDN w:val="0"/>
        <w:adjustRightInd w:val="0"/>
        <w:rPr>
          <w:rFonts w:ascii="Arial" w:hAnsi="Arial" w:cs="Arial"/>
          <w:sz w:val="20"/>
          <w:szCs w:val="20"/>
        </w:rPr>
      </w:pPr>
    </w:p>
    <w:p w14:paraId="13745BAB" w14:textId="77777777" w:rsidR="00AA6D21" w:rsidRPr="009955D9" w:rsidRDefault="00AA6D21" w:rsidP="00CF1F05">
      <w:pPr>
        <w:autoSpaceDE w:val="0"/>
        <w:autoSpaceDN w:val="0"/>
        <w:adjustRightInd w:val="0"/>
        <w:rPr>
          <w:rFonts w:ascii="Arial" w:hAnsi="Arial" w:cs="Arial"/>
          <w:b/>
          <w:sz w:val="20"/>
          <w:szCs w:val="20"/>
        </w:rPr>
      </w:pPr>
      <w:r w:rsidRPr="009955D9">
        <w:rPr>
          <w:rFonts w:ascii="Arial" w:hAnsi="Arial" w:cs="Arial"/>
          <w:b/>
          <w:sz w:val="20"/>
          <w:szCs w:val="20"/>
        </w:rPr>
        <w:t>Level 4 Protective Clothing:</w:t>
      </w:r>
    </w:p>
    <w:p w14:paraId="71ED7733" w14:textId="77777777" w:rsidR="00AA6D21" w:rsidRPr="009955D9" w:rsidRDefault="00AA6D21" w:rsidP="00CF1F05">
      <w:pPr>
        <w:autoSpaceDE w:val="0"/>
        <w:autoSpaceDN w:val="0"/>
        <w:adjustRightInd w:val="0"/>
        <w:rPr>
          <w:rFonts w:ascii="Arial" w:hAnsi="Arial" w:cs="Arial"/>
          <w:sz w:val="20"/>
          <w:szCs w:val="20"/>
        </w:rPr>
      </w:pPr>
      <w:r w:rsidRPr="009955D9">
        <w:rPr>
          <w:rFonts w:ascii="Arial" w:hAnsi="Arial" w:cs="Arial"/>
          <w:sz w:val="20"/>
          <w:szCs w:val="20"/>
        </w:rPr>
        <w:t xml:space="preserve">Department issued firefighting boots, bunker pants, coat, </w:t>
      </w:r>
      <w:r w:rsidR="000B0D8E" w:rsidRPr="009955D9">
        <w:rPr>
          <w:rFonts w:ascii="Arial" w:hAnsi="Arial" w:cs="Arial"/>
          <w:sz w:val="20"/>
          <w:szCs w:val="20"/>
        </w:rPr>
        <w:t xml:space="preserve">and </w:t>
      </w:r>
      <w:r w:rsidRPr="009955D9">
        <w:rPr>
          <w:rFonts w:ascii="Arial" w:hAnsi="Arial" w:cs="Arial"/>
          <w:sz w:val="20"/>
          <w:szCs w:val="20"/>
        </w:rPr>
        <w:t>helmet with chinstrap fastened</w:t>
      </w:r>
      <w:r w:rsidR="002611B5" w:rsidRPr="009955D9">
        <w:rPr>
          <w:rFonts w:ascii="Arial" w:hAnsi="Arial" w:cs="Arial"/>
          <w:sz w:val="20"/>
          <w:szCs w:val="20"/>
        </w:rPr>
        <w:t>.</w:t>
      </w:r>
    </w:p>
    <w:p w14:paraId="3E02D5B1" w14:textId="77777777" w:rsidR="00EA6940" w:rsidRPr="009955D9" w:rsidRDefault="00EA6940" w:rsidP="00FC2681">
      <w:pPr>
        <w:autoSpaceDE w:val="0"/>
        <w:autoSpaceDN w:val="0"/>
        <w:adjustRightInd w:val="0"/>
        <w:rPr>
          <w:rFonts w:ascii="Arial" w:hAnsi="Arial" w:cs="Arial"/>
          <w:sz w:val="20"/>
          <w:szCs w:val="20"/>
        </w:rPr>
      </w:pPr>
    </w:p>
    <w:p w14:paraId="0DCCAC03" w14:textId="77777777" w:rsidR="00EA6940" w:rsidRPr="009955D9" w:rsidRDefault="00EA6940" w:rsidP="00FC2681">
      <w:pPr>
        <w:autoSpaceDE w:val="0"/>
        <w:autoSpaceDN w:val="0"/>
        <w:adjustRightInd w:val="0"/>
        <w:rPr>
          <w:rFonts w:ascii="Arial" w:hAnsi="Arial" w:cs="Arial"/>
          <w:sz w:val="20"/>
          <w:szCs w:val="20"/>
        </w:rPr>
      </w:pPr>
    </w:p>
    <w:tbl>
      <w:tblPr>
        <w:tblW w:w="7668" w:type="dxa"/>
        <w:tblLook w:val="01E0" w:firstRow="1" w:lastRow="1" w:firstColumn="1" w:lastColumn="1" w:noHBand="0" w:noVBand="0"/>
      </w:tblPr>
      <w:tblGrid>
        <w:gridCol w:w="3708"/>
        <w:gridCol w:w="3960"/>
      </w:tblGrid>
      <w:tr w:rsidR="00AA6D21" w:rsidRPr="009955D9" w14:paraId="50ACC833" w14:textId="77777777" w:rsidTr="001651BD">
        <w:tc>
          <w:tcPr>
            <w:tcW w:w="3708" w:type="dxa"/>
            <w:shd w:val="clear" w:color="auto" w:fill="auto"/>
          </w:tcPr>
          <w:p w14:paraId="7FEFB837" w14:textId="77777777" w:rsidR="00AA6D21" w:rsidRPr="009955D9" w:rsidRDefault="00AA6D21" w:rsidP="001651BD">
            <w:pPr>
              <w:autoSpaceDE w:val="0"/>
              <w:autoSpaceDN w:val="0"/>
              <w:adjustRightInd w:val="0"/>
              <w:rPr>
                <w:rFonts w:ascii="Arial" w:hAnsi="Arial" w:cs="Arial"/>
                <w:b/>
                <w:color w:val="000000"/>
                <w:sz w:val="20"/>
                <w:szCs w:val="20"/>
              </w:rPr>
            </w:pPr>
            <w:r w:rsidRPr="009955D9">
              <w:rPr>
                <w:rFonts w:ascii="Arial" w:hAnsi="Arial" w:cs="Arial"/>
                <w:b/>
                <w:color w:val="000000"/>
                <w:sz w:val="20"/>
                <w:szCs w:val="20"/>
              </w:rPr>
              <w:t>Task</w:t>
            </w:r>
          </w:p>
        </w:tc>
        <w:tc>
          <w:tcPr>
            <w:tcW w:w="3960" w:type="dxa"/>
            <w:shd w:val="clear" w:color="auto" w:fill="auto"/>
          </w:tcPr>
          <w:p w14:paraId="2A7B20F9" w14:textId="77777777" w:rsidR="00AA6D21" w:rsidRPr="009955D9" w:rsidRDefault="00AA6D21" w:rsidP="001651BD">
            <w:pPr>
              <w:autoSpaceDE w:val="0"/>
              <w:autoSpaceDN w:val="0"/>
              <w:adjustRightInd w:val="0"/>
              <w:rPr>
                <w:rFonts w:ascii="Arial" w:hAnsi="Arial" w:cs="Arial"/>
                <w:b/>
                <w:color w:val="000000"/>
                <w:sz w:val="20"/>
                <w:szCs w:val="20"/>
              </w:rPr>
            </w:pPr>
            <w:r w:rsidRPr="009955D9">
              <w:rPr>
                <w:rFonts w:ascii="Arial" w:hAnsi="Arial" w:cs="Arial"/>
                <w:b/>
                <w:color w:val="000000"/>
                <w:sz w:val="20"/>
                <w:szCs w:val="20"/>
              </w:rPr>
              <w:t>Required PPE</w:t>
            </w:r>
          </w:p>
        </w:tc>
      </w:tr>
      <w:tr w:rsidR="00C36DB2" w:rsidRPr="009955D9" w14:paraId="57E3C968" w14:textId="77777777" w:rsidTr="001651BD">
        <w:tc>
          <w:tcPr>
            <w:tcW w:w="3708" w:type="dxa"/>
            <w:shd w:val="clear" w:color="auto" w:fill="auto"/>
          </w:tcPr>
          <w:p w14:paraId="0F891AE8"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CO</w:t>
            </w:r>
          </w:p>
        </w:tc>
        <w:tc>
          <w:tcPr>
            <w:tcW w:w="3960" w:type="dxa"/>
            <w:shd w:val="clear" w:color="auto" w:fill="auto"/>
          </w:tcPr>
          <w:p w14:paraId="19D9E99C"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24478558" w14:textId="77777777" w:rsidTr="001651BD">
        <w:tc>
          <w:tcPr>
            <w:tcW w:w="3708" w:type="dxa"/>
            <w:shd w:val="clear" w:color="auto" w:fill="auto"/>
          </w:tcPr>
          <w:p w14:paraId="58B27C69" w14:textId="77777777" w:rsidR="00C36DB2" w:rsidRPr="009955D9" w:rsidRDefault="00C36DB2" w:rsidP="001651BD">
            <w:pPr>
              <w:autoSpaceDE w:val="0"/>
              <w:autoSpaceDN w:val="0"/>
              <w:adjustRightInd w:val="0"/>
              <w:rPr>
                <w:rFonts w:ascii="Arial" w:hAnsi="Arial" w:cs="Arial"/>
                <w:color w:val="000000"/>
                <w:sz w:val="20"/>
                <w:szCs w:val="20"/>
              </w:rPr>
            </w:pPr>
            <w:smartTag w:uri="urn:schemas-microsoft-com:office:smarttags" w:element="place">
              <w:r w:rsidRPr="009955D9">
                <w:rPr>
                  <w:rFonts w:ascii="Arial" w:hAnsi="Arial" w:cs="Arial"/>
                  <w:color w:val="000000"/>
                  <w:sz w:val="20"/>
                  <w:szCs w:val="20"/>
                </w:rPr>
                <w:t>EMS</w:t>
              </w:r>
            </w:smartTag>
            <w:r w:rsidRPr="009955D9">
              <w:rPr>
                <w:rFonts w:ascii="Arial" w:hAnsi="Arial" w:cs="Arial"/>
                <w:color w:val="000000"/>
                <w:sz w:val="20"/>
                <w:szCs w:val="20"/>
              </w:rPr>
              <w:t xml:space="preserve"> Assists</w:t>
            </w:r>
          </w:p>
        </w:tc>
        <w:tc>
          <w:tcPr>
            <w:tcW w:w="3960" w:type="dxa"/>
            <w:shd w:val="clear" w:color="auto" w:fill="auto"/>
          </w:tcPr>
          <w:p w14:paraId="525BBBFC"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4 and Body Substance Isolation</w:t>
            </w:r>
          </w:p>
        </w:tc>
      </w:tr>
      <w:tr w:rsidR="00C36DB2" w:rsidRPr="009955D9" w14:paraId="14D3DE7A" w14:textId="77777777" w:rsidTr="001651BD">
        <w:tc>
          <w:tcPr>
            <w:tcW w:w="3708" w:type="dxa"/>
            <w:shd w:val="clear" w:color="auto" w:fill="auto"/>
          </w:tcPr>
          <w:p w14:paraId="66D34FC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HAZMAT (Fuel, LP, Ammonia, etc.)</w:t>
            </w:r>
          </w:p>
        </w:tc>
        <w:tc>
          <w:tcPr>
            <w:tcW w:w="3960" w:type="dxa"/>
            <w:shd w:val="clear" w:color="auto" w:fill="auto"/>
          </w:tcPr>
          <w:p w14:paraId="53A8FBE2"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7AB09F64" w14:textId="77777777" w:rsidTr="001651BD">
        <w:tc>
          <w:tcPr>
            <w:tcW w:w="3708" w:type="dxa"/>
            <w:shd w:val="clear" w:color="auto" w:fill="auto"/>
          </w:tcPr>
          <w:p w14:paraId="1F0AABD7"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High Dust (Hay, Grain, Woodworking)</w:t>
            </w:r>
          </w:p>
        </w:tc>
        <w:tc>
          <w:tcPr>
            <w:tcW w:w="3960" w:type="dxa"/>
            <w:shd w:val="clear" w:color="auto" w:fill="auto"/>
          </w:tcPr>
          <w:p w14:paraId="776F0F73"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017DDE18" w14:textId="77777777" w:rsidTr="001651BD">
        <w:tc>
          <w:tcPr>
            <w:tcW w:w="3708" w:type="dxa"/>
            <w:shd w:val="clear" w:color="auto" w:fill="auto"/>
          </w:tcPr>
          <w:p w14:paraId="64DFBFD4"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Hose Test</w:t>
            </w:r>
          </w:p>
        </w:tc>
        <w:tc>
          <w:tcPr>
            <w:tcW w:w="3960" w:type="dxa"/>
            <w:shd w:val="clear" w:color="auto" w:fill="auto"/>
          </w:tcPr>
          <w:p w14:paraId="76CF15A2"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4</w:t>
            </w:r>
          </w:p>
        </w:tc>
      </w:tr>
      <w:tr w:rsidR="00C36DB2" w:rsidRPr="009955D9" w14:paraId="4C5EE827" w14:textId="77777777" w:rsidTr="001651BD">
        <w:tc>
          <w:tcPr>
            <w:tcW w:w="3708" w:type="dxa"/>
            <w:shd w:val="clear" w:color="auto" w:fill="auto"/>
          </w:tcPr>
          <w:p w14:paraId="54BDE41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Hybrid Vehicle Operations</w:t>
            </w:r>
          </w:p>
        </w:tc>
        <w:tc>
          <w:tcPr>
            <w:tcW w:w="3960" w:type="dxa"/>
            <w:shd w:val="clear" w:color="auto" w:fill="auto"/>
          </w:tcPr>
          <w:p w14:paraId="13E4D227"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3 and High Voltage Gloves</w:t>
            </w:r>
          </w:p>
        </w:tc>
      </w:tr>
      <w:tr w:rsidR="00C36DB2" w:rsidRPr="009955D9" w14:paraId="6C90B1E7" w14:textId="77777777" w:rsidTr="001651BD">
        <w:tc>
          <w:tcPr>
            <w:tcW w:w="3708" w:type="dxa"/>
            <w:shd w:val="clear" w:color="auto" w:fill="auto"/>
          </w:tcPr>
          <w:p w14:paraId="6FFCECA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Ladder Operations, Fire</w:t>
            </w:r>
          </w:p>
        </w:tc>
        <w:tc>
          <w:tcPr>
            <w:tcW w:w="3960" w:type="dxa"/>
            <w:shd w:val="clear" w:color="auto" w:fill="auto"/>
          </w:tcPr>
          <w:p w14:paraId="5510476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 and Ladder Belt</w:t>
            </w:r>
          </w:p>
        </w:tc>
      </w:tr>
      <w:tr w:rsidR="00C36DB2" w:rsidRPr="009955D9" w14:paraId="6A701B40" w14:textId="77777777" w:rsidTr="001651BD">
        <w:tc>
          <w:tcPr>
            <w:tcW w:w="3708" w:type="dxa"/>
            <w:shd w:val="clear" w:color="auto" w:fill="auto"/>
          </w:tcPr>
          <w:p w14:paraId="0605E98D"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Ladder Operations, Rescue</w:t>
            </w:r>
          </w:p>
        </w:tc>
        <w:tc>
          <w:tcPr>
            <w:tcW w:w="3960" w:type="dxa"/>
            <w:shd w:val="clear" w:color="auto" w:fill="auto"/>
          </w:tcPr>
          <w:p w14:paraId="2BDD78CD"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2 and Ladder Belt</w:t>
            </w:r>
          </w:p>
        </w:tc>
      </w:tr>
      <w:tr w:rsidR="00C36DB2" w:rsidRPr="009955D9" w14:paraId="14719669" w14:textId="77777777" w:rsidTr="001651BD">
        <w:tc>
          <w:tcPr>
            <w:tcW w:w="3708" w:type="dxa"/>
            <w:shd w:val="clear" w:color="auto" w:fill="auto"/>
          </w:tcPr>
          <w:p w14:paraId="69D24ABA"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Landing Zone</w:t>
            </w:r>
          </w:p>
        </w:tc>
        <w:tc>
          <w:tcPr>
            <w:tcW w:w="3960" w:type="dxa"/>
            <w:shd w:val="clear" w:color="auto" w:fill="auto"/>
          </w:tcPr>
          <w:p w14:paraId="4389B1AA"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2</w:t>
            </w:r>
          </w:p>
        </w:tc>
      </w:tr>
      <w:tr w:rsidR="00C36DB2" w:rsidRPr="009955D9" w14:paraId="4B6D4B03" w14:textId="77777777" w:rsidTr="001651BD">
        <w:tc>
          <w:tcPr>
            <w:tcW w:w="3708" w:type="dxa"/>
            <w:shd w:val="clear" w:color="auto" w:fill="auto"/>
          </w:tcPr>
          <w:p w14:paraId="64A3F0D7"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Pump Operations/Drivers</w:t>
            </w:r>
          </w:p>
        </w:tc>
        <w:tc>
          <w:tcPr>
            <w:tcW w:w="3960" w:type="dxa"/>
            <w:shd w:val="clear" w:color="auto" w:fill="auto"/>
          </w:tcPr>
          <w:p w14:paraId="005B58E0"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4 and Safety Vest</w:t>
            </w:r>
          </w:p>
        </w:tc>
      </w:tr>
      <w:tr w:rsidR="00C36DB2" w:rsidRPr="009955D9" w14:paraId="7806D959" w14:textId="77777777" w:rsidTr="001651BD">
        <w:tc>
          <w:tcPr>
            <w:tcW w:w="3708" w:type="dxa"/>
            <w:shd w:val="clear" w:color="auto" w:fill="auto"/>
          </w:tcPr>
          <w:p w14:paraId="3AE3906D"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Saw Operations</w:t>
            </w:r>
          </w:p>
        </w:tc>
        <w:tc>
          <w:tcPr>
            <w:tcW w:w="3960" w:type="dxa"/>
            <w:shd w:val="clear" w:color="auto" w:fill="auto"/>
          </w:tcPr>
          <w:p w14:paraId="472881C2"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2</w:t>
            </w:r>
          </w:p>
        </w:tc>
      </w:tr>
      <w:tr w:rsidR="00C36DB2" w:rsidRPr="009955D9" w14:paraId="77247D92" w14:textId="77777777" w:rsidTr="001651BD">
        <w:tc>
          <w:tcPr>
            <w:tcW w:w="3708" w:type="dxa"/>
            <w:shd w:val="clear" w:color="auto" w:fill="auto"/>
          </w:tcPr>
          <w:p w14:paraId="39CD1E6C"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Smoke/Gas Environment</w:t>
            </w:r>
          </w:p>
        </w:tc>
        <w:tc>
          <w:tcPr>
            <w:tcW w:w="3960" w:type="dxa"/>
            <w:shd w:val="clear" w:color="auto" w:fill="auto"/>
          </w:tcPr>
          <w:p w14:paraId="0D14EF14"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6E7F0214" w14:textId="77777777" w:rsidTr="001651BD">
        <w:tc>
          <w:tcPr>
            <w:tcW w:w="3708" w:type="dxa"/>
            <w:shd w:val="clear" w:color="auto" w:fill="auto"/>
          </w:tcPr>
          <w:p w14:paraId="4DF249C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Structure Fire, Attack/Back Up</w:t>
            </w:r>
          </w:p>
        </w:tc>
        <w:tc>
          <w:tcPr>
            <w:tcW w:w="3960" w:type="dxa"/>
            <w:shd w:val="clear" w:color="auto" w:fill="auto"/>
          </w:tcPr>
          <w:p w14:paraId="6305BF0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7D925E33" w14:textId="77777777" w:rsidTr="001651BD">
        <w:tc>
          <w:tcPr>
            <w:tcW w:w="3708" w:type="dxa"/>
            <w:shd w:val="clear" w:color="auto" w:fill="auto"/>
          </w:tcPr>
          <w:p w14:paraId="197FA77D"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Structure Fire, Support</w:t>
            </w:r>
          </w:p>
        </w:tc>
        <w:tc>
          <w:tcPr>
            <w:tcW w:w="3960" w:type="dxa"/>
            <w:shd w:val="clear" w:color="auto" w:fill="auto"/>
          </w:tcPr>
          <w:p w14:paraId="51492161"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2</w:t>
            </w:r>
          </w:p>
        </w:tc>
      </w:tr>
      <w:tr w:rsidR="00C36DB2" w:rsidRPr="009955D9" w14:paraId="7323C6DD" w14:textId="77777777" w:rsidTr="001651BD">
        <w:tc>
          <w:tcPr>
            <w:tcW w:w="3708" w:type="dxa"/>
            <w:shd w:val="clear" w:color="auto" w:fill="auto"/>
          </w:tcPr>
          <w:p w14:paraId="7334D42B"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Structure Fire, Ventilation</w:t>
            </w:r>
          </w:p>
        </w:tc>
        <w:tc>
          <w:tcPr>
            <w:tcW w:w="3960" w:type="dxa"/>
            <w:shd w:val="clear" w:color="auto" w:fill="auto"/>
          </w:tcPr>
          <w:p w14:paraId="4CBC6963"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1</w:t>
            </w:r>
          </w:p>
        </w:tc>
      </w:tr>
      <w:tr w:rsidR="00C36DB2" w:rsidRPr="009955D9" w14:paraId="3C790DE9" w14:textId="77777777" w:rsidTr="001651BD">
        <w:tc>
          <w:tcPr>
            <w:tcW w:w="3708" w:type="dxa"/>
            <w:shd w:val="clear" w:color="auto" w:fill="auto"/>
          </w:tcPr>
          <w:p w14:paraId="3E910C90"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Technical Rescues</w:t>
            </w:r>
          </w:p>
        </w:tc>
        <w:tc>
          <w:tcPr>
            <w:tcW w:w="3960" w:type="dxa"/>
            <w:shd w:val="clear" w:color="auto" w:fill="auto"/>
          </w:tcPr>
          <w:p w14:paraId="5D9BC8F4" w14:textId="77777777" w:rsidR="00C36DB2" w:rsidRPr="009955D9" w:rsidRDefault="00C36DB2" w:rsidP="001651BD">
            <w:pPr>
              <w:autoSpaceDE w:val="0"/>
              <w:autoSpaceDN w:val="0"/>
              <w:adjustRightInd w:val="0"/>
              <w:rPr>
                <w:rFonts w:ascii="Arial" w:hAnsi="Arial" w:cs="Arial"/>
                <w:color w:val="000000"/>
                <w:sz w:val="20"/>
                <w:szCs w:val="20"/>
              </w:rPr>
            </w:pPr>
            <w:r w:rsidRPr="009955D9">
              <w:rPr>
                <w:rFonts w:ascii="Arial" w:hAnsi="Arial" w:cs="Arial"/>
                <w:color w:val="000000"/>
                <w:sz w:val="20"/>
                <w:szCs w:val="20"/>
              </w:rPr>
              <w:t>2</w:t>
            </w:r>
          </w:p>
        </w:tc>
      </w:tr>
      <w:tr w:rsidR="00C36DB2" w:rsidRPr="001651BD" w14:paraId="512C93A2" w14:textId="77777777" w:rsidTr="001651BD">
        <w:tc>
          <w:tcPr>
            <w:tcW w:w="3708" w:type="dxa"/>
            <w:shd w:val="clear" w:color="auto" w:fill="auto"/>
          </w:tcPr>
          <w:p w14:paraId="0B17723F"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Traffic Control</w:t>
            </w:r>
          </w:p>
        </w:tc>
        <w:tc>
          <w:tcPr>
            <w:tcW w:w="3960" w:type="dxa"/>
            <w:shd w:val="clear" w:color="auto" w:fill="auto"/>
          </w:tcPr>
          <w:p w14:paraId="1D86A31F"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 xml:space="preserve">4 and </w:t>
            </w:r>
            <w:r w:rsidR="00426292">
              <w:rPr>
                <w:rFonts w:ascii="Helvetica" w:hAnsi="Helvetica" w:cs="Helvetica"/>
                <w:color w:val="000000"/>
                <w:sz w:val="20"/>
                <w:szCs w:val="20"/>
              </w:rPr>
              <w:t xml:space="preserve">Traffic </w:t>
            </w:r>
            <w:r w:rsidRPr="001651BD">
              <w:rPr>
                <w:rFonts w:ascii="Helvetica" w:hAnsi="Helvetica" w:cs="Helvetica"/>
                <w:color w:val="000000"/>
                <w:sz w:val="20"/>
                <w:szCs w:val="20"/>
              </w:rPr>
              <w:t>Safety Vest</w:t>
            </w:r>
            <w:r w:rsidR="00426292">
              <w:rPr>
                <w:rFonts w:ascii="Helvetica" w:hAnsi="Helvetica" w:cs="Helvetica"/>
                <w:color w:val="000000"/>
                <w:sz w:val="20"/>
                <w:szCs w:val="20"/>
              </w:rPr>
              <w:t>, Class III</w:t>
            </w:r>
          </w:p>
        </w:tc>
      </w:tr>
      <w:tr w:rsidR="00C36DB2" w:rsidRPr="001651BD" w14:paraId="3C9EFCD6" w14:textId="77777777" w:rsidTr="001651BD">
        <w:tc>
          <w:tcPr>
            <w:tcW w:w="3708" w:type="dxa"/>
            <w:shd w:val="clear" w:color="auto" w:fill="auto"/>
          </w:tcPr>
          <w:p w14:paraId="3628909C"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Training</w:t>
            </w:r>
          </w:p>
        </w:tc>
        <w:tc>
          <w:tcPr>
            <w:tcW w:w="3960" w:type="dxa"/>
            <w:shd w:val="clear" w:color="auto" w:fill="auto"/>
          </w:tcPr>
          <w:p w14:paraId="4D407395"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Set by Training Officer</w:t>
            </w:r>
          </w:p>
        </w:tc>
      </w:tr>
      <w:tr w:rsidR="00C36DB2" w:rsidRPr="001651BD" w14:paraId="175EA9BD" w14:textId="77777777" w:rsidTr="001651BD">
        <w:tc>
          <w:tcPr>
            <w:tcW w:w="3708" w:type="dxa"/>
            <w:shd w:val="clear" w:color="auto" w:fill="auto"/>
          </w:tcPr>
          <w:p w14:paraId="3A567230"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Vehicle Fire</w:t>
            </w:r>
          </w:p>
        </w:tc>
        <w:tc>
          <w:tcPr>
            <w:tcW w:w="3960" w:type="dxa"/>
            <w:shd w:val="clear" w:color="auto" w:fill="auto"/>
          </w:tcPr>
          <w:p w14:paraId="21676A1D"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1</w:t>
            </w:r>
          </w:p>
        </w:tc>
      </w:tr>
      <w:tr w:rsidR="00C36DB2" w:rsidRPr="001651BD" w14:paraId="1EBD44AF" w14:textId="77777777" w:rsidTr="001651BD">
        <w:tc>
          <w:tcPr>
            <w:tcW w:w="3708" w:type="dxa"/>
            <w:shd w:val="clear" w:color="auto" w:fill="auto"/>
          </w:tcPr>
          <w:p w14:paraId="25A26AEA"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Vehicle Rescue with Tools</w:t>
            </w:r>
          </w:p>
        </w:tc>
        <w:tc>
          <w:tcPr>
            <w:tcW w:w="3960" w:type="dxa"/>
            <w:shd w:val="clear" w:color="auto" w:fill="auto"/>
          </w:tcPr>
          <w:p w14:paraId="62EC4FC6" w14:textId="77777777"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3</w:t>
            </w:r>
          </w:p>
        </w:tc>
      </w:tr>
      <w:tr w:rsidR="00C36DB2" w:rsidRPr="001651BD" w14:paraId="56FE0FB0" w14:textId="77777777" w:rsidTr="001651BD">
        <w:tc>
          <w:tcPr>
            <w:tcW w:w="3708" w:type="dxa"/>
            <w:shd w:val="clear" w:color="auto" w:fill="auto"/>
          </w:tcPr>
          <w:p w14:paraId="4264D27B" w14:textId="318E2E71" w:rsidR="00461B52" w:rsidRDefault="00461B52" w:rsidP="001651BD">
            <w:pPr>
              <w:autoSpaceDE w:val="0"/>
              <w:autoSpaceDN w:val="0"/>
              <w:adjustRightInd w:val="0"/>
              <w:rPr>
                <w:rFonts w:ascii="Helvetica" w:hAnsi="Helvetica" w:cs="Helvetica"/>
                <w:color w:val="000000"/>
                <w:sz w:val="20"/>
                <w:szCs w:val="20"/>
              </w:rPr>
            </w:pPr>
            <w:r>
              <w:rPr>
                <w:rFonts w:ascii="Helvetica" w:hAnsi="Helvetica" w:cs="Helvetica"/>
                <w:color w:val="000000"/>
                <w:sz w:val="20"/>
                <w:szCs w:val="20"/>
              </w:rPr>
              <w:t>Water Rescue (In Water)</w:t>
            </w:r>
          </w:p>
          <w:p w14:paraId="369871B4" w14:textId="350D76A7" w:rsidR="00461B52" w:rsidRDefault="00461B52" w:rsidP="001651BD">
            <w:pPr>
              <w:autoSpaceDE w:val="0"/>
              <w:autoSpaceDN w:val="0"/>
              <w:adjustRightInd w:val="0"/>
              <w:rPr>
                <w:rFonts w:ascii="Helvetica" w:hAnsi="Helvetica" w:cs="Helvetica"/>
                <w:color w:val="000000"/>
                <w:sz w:val="20"/>
                <w:szCs w:val="20"/>
              </w:rPr>
            </w:pPr>
            <w:r>
              <w:rPr>
                <w:rFonts w:ascii="Helvetica" w:hAnsi="Helvetica" w:cs="Helvetica"/>
                <w:color w:val="000000"/>
                <w:sz w:val="20"/>
                <w:szCs w:val="20"/>
              </w:rPr>
              <w:t>Water Rescue (On Bank)</w:t>
            </w:r>
          </w:p>
          <w:p w14:paraId="5E00BAAD" w14:textId="585EA821" w:rsidR="00C36DB2" w:rsidRPr="001651BD" w:rsidRDefault="00C36DB2" w:rsidP="001651BD">
            <w:pPr>
              <w:autoSpaceDE w:val="0"/>
              <w:autoSpaceDN w:val="0"/>
              <w:adjustRightInd w:val="0"/>
              <w:rPr>
                <w:rFonts w:ascii="Helvetica" w:hAnsi="Helvetica" w:cs="Helvetica"/>
                <w:color w:val="000000"/>
                <w:sz w:val="20"/>
                <w:szCs w:val="20"/>
              </w:rPr>
            </w:pPr>
            <w:r w:rsidRPr="001651BD">
              <w:rPr>
                <w:rFonts w:ascii="Helvetica" w:hAnsi="Helvetica" w:cs="Helvetica"/>
                <w:color w:val="000000"/>
                <w:sz w:val="20"/>
                <w:szCs w:val="20"/>
              </w:rPr>
              <w:t>Wildland Fire</w:t>
            </w:r>
          </w:p>
        </w:tc>
        <w:tc>
          <w:tcPr>
            <w:tcW w:w="3960" w:type="dxa"/>
            <w:shd w:val="clear" w:color="auto" w:fill="auto"/>
          </w:tcPr>
          <w:p w14:paraId="6D0492F4" w14:textId="77777777" w:rsidR="00C36DB2" w:rsidRDefault="00461B52" w:rsidP="001651BD">
            <w:pPr>
              <w:autoSpaceDE w:val="0"/>
              <w:autoSpaceDN w:val="0"/>
              <w:adjustRightInd w:val="0"/>
              <w:rPr>
                <w:rFonts w:ascii="Helvetica" w:hAnsi="Helvetica" w:cs="Helvetica"/>
                <w:color w:val="000000"/>
                <w:sz w:val="20"/>
                <w:szCs w:val="20"/>
              </w:rPr>
            </w:pPr>
            <w:r>
              <w:rPr>
                <w:rFonts w:ascii="Helvetica" w:hAnsi="Helvetica" w:cs="Helvetica"/>
                <w:color w:val="000000"/>
                <w:sz w:val="20"/>
                <w:szCs w:val="20"/>
              </w:rPr>
              <w:t>Water Rescue Suit</w:t>
            </w:r>
          </w:p>
          <w:p w14:paraId="3DF34C34" w14:textId="77777777" w:rsidR="00461B52" w:rsidRDefault="00461B52" w:rsidP="001651BD">
            <w:pPr>
              <w:autoSpaceDE w:val="0"/>
              <w:autoSpaceDN w:val="0"/>
              <w:adjustRightInd w:val="0"/>
              <w:rPr>
                <w:rFonts w:ascii="Helvetica" w:hAnsi="Helvetica" w:cs="Helvetica"/>
                <w:color w:val="000000"/>
                <w:sz w:val="20"/>
                <w:szCs w:val="20"/>
              </w:rPr>
            </w:pPr>
            <w:r>
              <w:rPr>
                <w:rFonts w:ascii="Helvetica" w:hAnsi="Helvetica" w:cs="Helvetica"/>
                <w:color w:val="000000"/>
                <w:sz w:val="20"/>
                <w:szCs w:val="20"/>
              </w:rPr>
              <w:t>Personal Flotation Device (PFD)</w:t>
            </w:r>
          </w:p>
          <w:p w14:paraId="5D06552A" w14:textId="39BF405B" w:rsidR="00461B52" w:rsidRPr="001651BD" w:rsidRDefault="00461B52" w:rsidP="001651BD">
            <w:pPr>
              <w:autoSpaceDE w:val="0"/>
              <w:autoSpaceDN w:val="0"/>
              <w:adjustRightInd w:val="0"/>
              <w:rPr>
                <w:rFonts w:ascii="Helvetica" w:hAnsi="Helvetica" w:cs="Helvetica"/>
                <w:color w:val="000000"/>
                <w:sz w:val="20"/>
                <w:szCs w:val="20"/>
              </w:rPr>
            </w:pPr>
            <w:r>
              <w:rPr>
                <w:rFonts w:ascii="Helvetica" w:hAnsi="Helvetica" w:cs="Helvetica"/>
                <w:color w:val="000000"/>
                <w:sz w:val="20"/>
                <w:szCs w:val="20"/>
              </w:rPr>
              <w:t>2</w:t>
            </w:r>
          </w:p>
        </w:tc>
      </w:tr>
    </w:tbl>
    <w:p w14:paraId="6BACAE33" w14:textId="77777777" w:rsidR="00EA6940" w:rsidRDefault="00EA6940" w:rsidP="00FC2681">
      <w:pPr>
        <w:autoSpaceDE w:val="0"/>
        <w:autoSpaceDN w:val="0"/>
        <w:adjustRightInd w:val="0"/>
        <w:rPr>
          <w:rFonts w:ascii="Helvetica" w:hAnsi="Helvetica" w:cs="Helvetica"/>
          <w:sz w:val="20"/>
          <w:szCs w:val="20"/>
        </w:rPr>
      </w:pPr>
    </w:p>
    <w:p w14:paraId="5AA3BD82" w14:textId="77777777" w:rsidR="002922C3" w:rsidRDefault="002922C3" w:rsidP="00FF062E">
      <w:pPr>
        <w:autoSpaceDE w:val="0"/>
        <w:autoSpaceDN w:val="0"/>
        <w:adjustRightInd w:val="0"/>
        <w:rPr>
          <w:rFonts w:ascii="Arial" w:hAnsi="Arial" w:cs="Arial"/>
          <w:sz w:val="20"/>
          <w:szCs w:val="20"/>
        </w:rPr>
      </w:pPr>
    </w:p>
    <w:p w14:paraId="56A9FC1E" w14:textId="77777777" w:rsidR="00BA4124" w:rsidRPr="00FF062E" w:rsidRDefault="00BA4124" w:rsidP="00FF062E">
      <w:pPr>
        <w:autoSpaceDE w:val="0"/>
        <w:autoSpaceDN w:val="0"/>
        <w:adjustRightInd w:val="0"/>
        <w:rPr>
          <w:rFonts w:ascii="Arial" w:hAnsi="Arial" w:cs="Arial"/>
          <w:sz w:val="20"/>
          <w:szCs w:val="20"/>
        </w:rPr>
      </w:pPr>
      <w:r w:rsidRPr="00FF062E">
        <w:rPr>
          <w:rFonts w:ascii="Arial" w:hAnsi="Arial" w:cs="Arial"/>
          <w:sz w:val="20"/>
          <w:szCs w:val="20"/>
        </w:rPr>
        <w:t>Traffic safety vests shall be stored on each vehicle/apparatus so that they are readily accessible by personnel. The vest shall be worn whenever personnel are operating in areas of vehicular traffic.  The vest shall be donned immediately upon exiting the vehicle or apparatus and includes instances when turnout gear is worn. Turnout coats alone are not acceptable as high-visibility highway safety apparel. The exceptions to this requirement are:</w:t>
      </w:r>
    </w:p>
    <w:p w14:paraId="5239E736" w14:textId="77777777" w:rsidR="00BA4124" w:rsidRPr="00FF062E" w:rsidRDefault="00BA4124" w:rsidP="00461B52">
      <w:pPr>
        <w:numPr>
          <w:ilvl w:val="0"/>
          <w:numId w:val="57"/>
        </w:numPr>
        <w:autoSpaceDE w:val="0"/>
        <w:autoSpaceDN w:val="0"/>
        <w:adjustRightInd w:val="0"/>
        <w:rPr>
          <w:rFonts w:ascii="Arial" w:hAnsi="Arial" w:cs="Arial"/>
          <w:sz w:val="20"/>
          <w:szCs w:val="20"/>
        </w:rPr>
      </w:pPr>
      <w:r w:rsidRPr="00FF062E">
        <w:rPr>
          <w:rFonts w:ascii="Arial" w:hAnsi="Arial" w:cs="Arial"/>
          <w:sz w:val="20"/>
          <w:szCs w:val="20"/>
        </w:rPr>
        <w:t>When SCBA is worn</w:t>
      </w:r>
    </w:p>
    <w:p w14:paraId="1267D411" w14:textId="77777777" w:rsidR="00BA4124" w:rsidRPr="00FF062E" w:rsidRDefault="00BA4124" w:rsidP="00461B52">
      <w:pPr>
        <w:numPr>
          <w:ilvl w:val="0"/>
          <w:numId w:val="57"/>
        </w:numPr>
        <w:autoSpaceDE w:val="0"/>
        <w:autoSpaceDN w:val="0"/>
        <w:adjustRightInd w:val="0"/>
        <w:rPr>
          <w:rFonts w:ascii="Arial" w:hAnsi="Arial" w:cs="Arial"/>
          <w:sz w:val="20"/>
          <w:szCs w:val="20"/>
        </w:rPr>
      </w:pPr>
      <w:r w:rsidRPr="00FF062E">
        <w:rPr>
          <w:rFonts w:ascii="Arial" w:hAnsi="Arial" w:cs="Arial"/>
          <w:sz w:val="20"/>
          <w:szCs w:val="20"/>
        </w:rPr>
        <w:t>When wearing hazardous materials personal protective equipment</w:t>
      </w:r>
    </w:p>
    <w:p w14:paraId="343F54A9" w14:textId="77777777" w:rsidR="008B087F" w:rsidRPr="00FF062E" w:rsidRDefault="00BA4124" w:rsidP="00461B52">
      <w:pPr>
        <w:numPr>
          <w:ilvl w:val="0"/>
          <w:numId w:val="57"/>
        </w:numPr>
        <w:rPr>
          <w:rFonts w:ascii="Arial" w:hAnsi="Arial" w:cs="Arial"/>
          <w:sz w:val="20"/>
          <w:szCs w:val="20"/>
        </w:rPr>
      </w:pPr>
      <w:r w:rsidRPr="00FF062E">
        <w:rPr>
          <w:rFonts w:ascii="Arial" w:hAnsi="Arial" w:cs="Arial"/>
          <w:sz w:val="20"/>
          <w:szCs w:val="20"/>
        </w:rPr>
        <w:t>When wearing technical rescue personal protective equipment</w:t>
      </w:r>
    </w:p>
    <w:p w14:paraId="5C05F90D" w14:textId="77777777" w:rsidR="00012168" w:rsidRDefault="00012168" w:rsidP="00C44104">
      <w:pPr>
        <w:jc w:val="center"/>
        <w:rPr>
          <w:rFonts w:ascii="Arial" w:hAnsi="Arial" w:cs="Arial"/>
          <w:b/>
          <w:sz w:val="32"/>
          <w:szCs w:val="32"/>
        </w:rPr>
        <w:sectPr w:rsidR="00012168" w:rsidSect="003B1871">
          <w:footerReference w:type="default" r:id="rId30"/>
          <w:pgSz w:w="12240" w:h="15840"/>
          <w:pgMar w:top="1440" w:right="1800" w:bottom="1440" w:left="1800" w:header="720" w:footer="720" w:gutter="0"/>
          <w:cols w:space="720"/>
          <w:docGrid w:linePitch="360"/>
        </w:sectPr>
      </w:pPr>
    </w:p>
    <w:p w14:paraId="0D31B3CE" w14:textId="31D0B3F7" w:rsidR="00BF64FA" w:rsidRPr="00C85AC9" w:rsidRDefault="003324A4" w:rsidP="00891932">
      <w:pPr>
        <w:pStyle w:val="Heading3"/>
      </w:pPr>
      <w:bookmarkStart w:id="56" w:name="_Toc92092163"/>
      <w:bookmarkStart w:id="57" w:name="EC"/>
      <w:r w:rsidRPr="00C85AC9">
        <w:lastRenderedPageBreak/>
        <w:t>Exposure Control</w:t>
      </w:r>
      <w:bookmarkEnd w:id="56"/>
    </w:p>
    <w:bookmarkEnd w:id="57"/>
    <w:p w14:paraId="46CB8E5F" w14:textId="77777777" w:rsidR="00C44104" w:rsidRDefault="00C44104" w:rsidP="00704F0F">
      <w:pPr>
        <w:autoSpaceDE w:val="0"/>
        <w:autoSpaceDN w:val="0"/>
        <w:adjustRightInd w:val="0"/>
        <w:rPr>
          <w:rFonts w:ascii="Arial" w:hAnsi="Arial" w:cs="Arial"/>
          <w:color w:val="000000"/>
          <w:sz w:val="20"/>
          <w:szCs w:val="20"/>
        </w:rPr>
      </w:pPr>
    </w:p>
    <w:p w14:paraId="0A21B69F"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This policy applies to all personnel within the</w:t>
      </w:r>
      <w:r w:rsidR="00933E0C">
        <w:rPr>
          <w:rFonts w:ascii="Arial" w:hAnsi="Arial" w:cs="Arial"/>
          <w:color w:val="000000"/>
          <w:sz w:val="20"/>
          <w:szCs w:val="20"/>
        </w:rPr>
        <w:t xml:space="preserve"> </w:t>
      </w:r>
      <w:r w:rsidR="00933E0C">
        <w:rPr>
          <w:rFonts w:ascii="Arial" w:hAnsi="Arial" w:cs="Arial"/>
          <w:color w:val="000000"/>
          <w:sz w:val="20"/>
          <w:szCs w:val="20"/>
        </w:rPr>
        <w:fldChar w:fldCharType="begin">
          <w:ffData>
            <w:name w:val="Text24"/>
            <w:enabled/>
            <w:calcOnExit w:val="0"/>
            <w:textInput/>
          </w:ffData>
        </w:fldChar>
      </w:r>
      <w:bookmarkStart w:id="58" w:name="Text24"/>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58"/>
      <w:r w:rsidRPr="00A154C4">
        <w:rPr>
          <w:rFonts w:ascii="Arial" w:hAnsi="Arial" w:cs="Arial"/>
          <w:color w:val="000000"/>
          <w:sz w:val="20"/>
          <w:szCs w:val="20"/>
        </w:rPr>
        <w:t xml:space="preserve"> Fire Department, who are involved in </w:t>
      </w:r>
      <w:proofErr w:type="spellStart"/>
      <w:r w:rsidRPr="00A154C4">
        <w:rPr>
          <w:rFonts w:ascii="Arial" w:hAnsi="Arial" w:cs="Arial"/>
          <w:color w:val="000000"/>
          <w:sz w:val="20"/>
          <w:szCs w:val="20"/>
        </w:rPr>
        <w:t>fire fighting</w:t>
      </w:r>
      <w:proofErr w:type="spellEnd"/>
      <w:r w:rsidRPr="00A154C4">
        <w:rPr>
          <w:rFonts w:ascii="Arial" w:hAnsi="Arial" w:cs="Arial"/>
          <w:color w:val="000000"/>
          <w:sz w:val="20"/>
          <w:szCs w:val="20"/>
        </w:rPr>
        <w:t>, hazardous material incident control, rescue, or emergency medical services which involve occupational exposure to blood or other potentially infectious materials.</w:t>
      </w:r>
    </w:p>
    <w:p w14:paraId="4A6798A6" w14:textId="77777777" w:rsidR="00704F0F" w:rsidRPr="00A154C4" w:rsidRDefault="00704F0F" w:rsidP="00704F0F">
      <w:pPr>
        <w:autoSpaceDE w:val="0"/>
        <w:autoSpaceDN w:val="0"/>
        <w:adjustRightInd w:val="0"/>
        <w:rPr>
          <w:rFonts w:ascii="Arial" w:hAnsi="Arial" w:cs="Arial"/>
          <w:color w:val="000000"/>
          <w:sz w:val="20"/>
          <w:szCs w:val="20"/>
        </w:rPr>
      </w:pPr>
    </w:p>
    <w:p w14:paraId="0357FC90"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The Department recognizes the potential for transmission of certain bloodborne infections to firefighters through contact with blood and body fluids and requires that specific precautions to minimize the risk of exposures. Universal precautions </w:t>
      </w:r>
      <w:r w:rsidR="0084783D">
        <w:rPr>
          <w:rFonts w:ascii="Arial" w:hAnsi="Arial" w:cs="Arial"/>
          <w:color w:val="000000"/>
          <w:sz w:val="20"/>
          <w:szCs w:val="20"/>
        </w:rPr>
        <w:t xml:space="preserve">as defined below </w:t>
      </w:r>
      <w:r w:rsidRPr="00A154C4">
        <w:rPr>
          <w:rFonts w:ascii="Arial" w:hAnsi="Arial" w:cs="Arial"/>
          <w:color w:val="000000"/>
          <w:sz w:val="20"/>
          <w:szCs w:val="20"/>
        </w:rPr>
        <w:t xml:space="preserve">will be used where there is </w:t>
      </w:r>
      <w:r w:rsidR="0084783D">
        <w:rPr>
          <w:rFonts w:ascii="Arial" w:hAnsi="Arial" w:cs="Arial"/>
          <w:color w:val="000000"/>
          <w:sz w:val="20"/>
          <w:szCs w:val="20"/>
        </w:rPr>
        <w:t xml:space="preserve">potential exposure to </w:t>
      </w:r>
      <w:r w:rsidRPr="00A154C4">
        <w:rPr>
          <w:rFonts w:ascii="Arial" w:hAnsi="Arial" w:cs="Arial"/>
          <w:color w:val="000000"/>
          <w:sz w:val="20"/>
          <w:szCs w:val="20"/>
        </w:rPr>
        <w:t>blood or body fluids to protect firefighters, patients, and citizens against the spread of infectious diseases.</w:t>
      </w:r>
    </w:p>
    <w:p w14:paraId="6180D523" w14:textId="77777777" w:rsidR="00704F0F" w:rsidRPr="00A154C4" w:rsidRDefault="00704F0F" w:rsidP="00704F0F">
      <w:pPr>
        <w:autoSpaceDE w:val="0"/>
        <w:autoSpaceDN w:val="0"/>
        <w:adjustRightInd w:val="0"/>
        <w:rPr>
          <w:rFonts w:ascii="Arial" w:hAnsi="Arial" w:cs="Arial"/>
          <w:color w:val="000000"/>
          <w:sz w:val="20"/>
          <w:szCs w:val="20"/>
        </w:rPr>
      </w:pPr>
    </w:p>
    <w:p w14:paraId="267D7BBB"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This plan will be reviewed annually beginning on </w:t>
      </w:r>
      <w:r w:rsidR="00933E0C">
        <w:rPr>
          <w:rFonts w:ascii="Arial" w:hAnsi="Arial" w:cs="Arial"/>
          <w:color w:val="000000"/>
          <w:sz w:val="20"/>
          <w:szCs w:val="20"/>
        </w:rPr>
        <w:fldChar w:fldCharType="begin">
          <w:ffData>
            <w:name w:val="Text25"/>
            <w:enabled/>
            <w:calcOnExit w:val="0"/>
            <w:textInput/>
          </w:ffData>
        </w:fldChar>
      </w:r>
      <w:bookmarkStart w:id="59" w:name="Text25"/>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59"/>
      <w:r w:rsidR="00933E0C">
        <w:rPr>
          <w:rFonts w:ascii="Arial" w:hAnsi="Arial" w:cs="Arial"/>
          <w:color w:val="000000"/>
          <w:sz w:val="20"/>
          <w:szCs w:val="20"/>
        </w:rPr>
        <w:t xml:space="preserve"> </w:t>
      </w:r>
      <w:r w:rsidRPr="00A154C4">
        <w:rPr>
          <w:rFonts w:ascii="Arial" w:hAnsi="Arial" w:cs="Arial"/>
          <w:color w:val="000000"/>
          <w:sz w:val="20"/>
          <w:szCs w:val="20"/>
        </w:rPr>
        <w:t>and as needed to reflect changes in procedures, policies or work rules.</w:t>
      </w:r>
    </w:p>
    <w:p w14:paraId="37006A82" w14:textId="77777777" w:rsidR="00704F0F" w:rsidRPr="00A154C4" w:rsidRDefault="00704F0F" w:rsidP="00704F0F">
      <w:pPr>
        <w:autoSpaceDE w:val="0"/>
        <w:autoSpaceDN w:val="0"/>
        <w:adjustRightInd w:val="0"/>
        <w:rPr>
          <w:rFonts w:ascii="Arial" w:hAnsi="Arial" w:cs="Arial"/>
          <w:color w:val="000000"/>
          <w:sz w:val="20"/>
          <w:szCs w:val="20"/>
        </w:rPr>
      </w:pPr>
    </w:p>
    <w:p w14:paraId="2602D232"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The </w:t>
      </w:r>
      <w:r w:rsidR="00933E0C">
        <w:rPr>
          <w:rFonts w:ascii="Arial" w:hAnsi="Arial" w:cs="Arial"/>
          <w:color w:val="000000"/>
          <w:sz w:val="20"/>
          <w:szCs w:val="20"/>
        </w:rPr>
        <w:fldChar w:fldCharType="begin">
          <w:ffData>
            <w:name w:val="Text26"/>
            <w:enabled/>
            <w:calcOnExit w:val="0"/>
            <w:textInput/>
          </w:ffData>
        </w:fldChar>
      </w:r>
      <w:bookmarkStart w:id="60" w:name="Text26"/>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60"/>
      <w:r w:rsidRPr="00A154C4">
        <w:rPr>
          <w:rFonts w:ascii="Arial" w:hAnsi="Arial" w:cs="Arial"/>
          <w:color w:val="000000"/>
          <w:sz w:val="20"/>
          <w:szCs w:val="20"/>
        </w:rPr>
        <w:t xml:space="preserve"> Department recognizes that communicable disease exposure is an occupational health hazard. Communicable disease transmission is possible during any aspect of operations including emergency response, training and while in the station.</w:t>
      </w:r>
    </w:p>
    <w:p w14:paraId="5546A141"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It is the Department's policy to:</w:t>
      </w:r>
    </w:p>
    <w:p w14:paraId="11A51355" w14:textId="77777777" w:rsidR="00704F0F" w:rsidRPr="00A154C4" w:rsidRDefault="00704F0F" w:rsidP="00704F0F">
      <w:pPr>
        <w:autoSpaceDE w:val="0"/>
        <w:autoSpaceDN w:val="0"/>
        <w:adjustRightInd w:val="0"/>
        <w:ind w:left="720"/>
        <w:rPr>
          <w:rFonts w:ascii="Arial" w:hAnsi="Arial" w:cs="Arial"/>
          <w:color w:val="000000"/>
          <w:sz w:val="20"/>
          <w:szCs w:val="20"/>
        </w:rPr>
      </w:pPr>
      <w:r w:rsidRPr="00A154C4">
        <w:rPr>
          <w:rFonts w:ascii="Arial" w:hAnsi="Arial" w:cs="Arial"/>
          <w:color w:val="000000"/>
          <w:sz w:val="20"/>
          <w:szCs w:val="20"/>
        </w:rPr>
        <w:t>A. Provide services to all persons requiring them without regard to known or suspected diseases in any patient.</w:t>
      </w:r>
    </w:p>
    <w:p w14:paraId="04E359C2" w14:textId="77777777" w:rsidR="00704F0F" w:rsidRPr="00A154C4" w:rsidRDefault="00704F0F" w:rsidP="00704F0F">
      <w:pPr>
        <w:autoSpaceDE w:val="0"/>
        <w:autoSpaceDN w:val="0"/>
        <w:adjustRightInd w:val="0"/>
        <w:ind w:left="720"/>
        <w:rPr>
          <w:rFonts w:ascii="Arial" w:hAnsi="Arial" w:cs="Arial"/>
          <w:color w:val="000000"/>
          <w:sz w:val="20"/>
          <w:szCs w:val="20"/>
        </w:rPr>
      </w:pPr>
      <w:r w:rsidRPr="00A154C4">
        <w:rPr>
          <w:rFonts w:ascii="Arial" w:hAnsi="Arial" w:cs="Arial"/>
          <w:color w:val="000000"/>
          <w:sz w:val="20"/>
          <w:szCs w:val="20"/>
        </w:rPr>
        <w:t>B. Regard all patient contacts as potentially infectious and to take universal precautions at all times.</w:t>
      </w:r>
    </w:p>
    <w:p w14:paraId="20F70B98" w14:textId="77777777" w:rsidR="00704F0F" w:rsidRPr="00A154C4" w:rsidRDefault="00704F0F" w:rsidP="00704F0F">
      <w:pPr>
        <w:autoSpaceDE w:val="0"/>
        <w:autoSpaceDN w:val="0"/>
        <w:adjustRightInd w:val="0"/>
        <w:ind w:left="720"/>
        <w:rPr>
          <w:rFonts w:ascii="Arial" w:hAnsi="Arial" w:cs="Arial"/>
          <w:color w:val="000000"/>
          <w:sz w:val="20"/>
          <w:szCs w:val="20"/>
        </w:rPr>
      </w:pPr>
      <w:r w:rsidRPr="00A154C4">
        <w:rPr>
          <w:rFonts w:ascii="Arial" w:hAnsi="Arial" w:cs="Arial"/>
          <w:color w:val="000000"/>
          <w:sz w:val="20"/>
          <w:szCs w:val="20"/>
        </w:rPr>
        <w:t>C. Provide Department personnel with the necessary training, immunizations and protective equipment to reduce the risk to firefighters and members of the public.</w:t>
      </w:r>
    </w:p>
    <w:p w14:paraId="40848ED3" w14:textId="77777777" w:rsidR="00704F0F" w:rsidRPr="00A154C4" w:rsidRDefault="00704F0F" w:rsidP="00704F0F">
      <w:pPr>
        <w:autoSpaceDE w:val="0"/>
        <w:autoSpaceDN w:val="0"/>
        <w:adjustRightInd w:val="0"/>
        <w:ind w:firstLine="720"/>
        <w:rPr>
          <w:rFonts w:ascii="Arial" w:hAnsi="Arial" w:cs="Arial"/>
          <w:color w:val="000000"/>
          <w:sz w:val="20"/>
          <w:szCs w:val="20"/>
        </w:rPr>
      </w:pPr>
      <w:r w:rsidRPr="00A154C4">
        <w:rPr>
          <w:rFonts w:ascii="Arial" w:hAnsi="Arial" w:cs="Arial"/>
          <w:color w:val="000000"/>
          <w:sz w:val="20"/>
          <w:szCs w:val="20"/>
        </w:rPr>
        <w:t>D. Recognize the need for infection controls in the workplace.</w:t>
      </w:r>
    </w:p>
    <w:p w14:paraId="38680EDE" w14:textId="77777777" w:rsidR="00704F0F" w:rsidRPr="00A154C4" w:rsidRDefault="00704F0F" w:rsidP="00704F0F">
      <w:pPr>
        <w:autoSpaceDE w:val="0"/>
        <w:autoSpaceDN w:val="0"/>
        <w:adjustRightInd w:val="0"/>
        <w:ind w:left="720"/>
        <w:rPr>
          <w:rFonts w:ascii="Arial" w:hAnsi="Arial" w:cs="Arial"/>
          <w:color w:val="000000"/>
          <w:sz w:val="20"/>
          <w:szCs w:val="20"/>
        </w:rPr>
      </w:pPr>
      <w:r w:rsidRPr="00A154C4">
        <w:rPr>
          <w:rFonts w:ascii="Arial" w:hAnsi="Arial" w:cs="Arial"/>
          <w:color w:val="000000"/>
          <w:sz w:val="20"/>
          <w:szCs w:val="20"/>
        </w:rPr>
        <w:t>E. Prohibit discrimination of any Department member based on infection with HIV or HBV virus.</w:t>
      </w:r>
    </w:p>
    <w:p w14:paraId="0B0F28CD" w14:textId="77777777" w:rsidR="00704F0F" w:rsidRPr="00A154C4" w:rsidRDefault="00704F0F" w:rsidP="00704F0F">
      <w:pPr>
        <w:autoSpaceDE w:val="0"/>
        <w:autoSpaceDN w:val="0"/>
        <w:adjustRightInd w:val="0"/>
        <w:ind w:firstLine="720"/>
        <w:rPr>
          <w:rFonts w:ascii="Arial" w:hAnsi="Arial" w:cs="Arial"/>
          <w:color w:val="000000"/>
          <w:sz w:val="20"/>
          <w:szCs w:val="20"/>
        </w:rPr>
      </w:pPr>
      <w:r w:rsidRPr="00A154C4">
        <w:rPr>
          <w:rFonts w:ascii="Arial" w:hAnsi="Arial" w:cs="Arial"/>
          <w:color w:val="000000"/>
          <w:sz w:val="20"/>
          <w:szCs w:val="20"/>
        </w:rPr>
        <w:t xml:space="preserve">F. Regard all </w:t>
      </w:r>
      <w:r w:rsidR="00A33C6C" w:rsidRPr="00A154C4">
        <w:rPr>
          <w:rFonts w:ascii="Arial" w:hAnsi="Arial" w:cs="Arial"/>
          <w:color w:val="000000"/>
          <w:sz w:val="20"/>
          <w:szCs w:val="20"/>
        </w:rPr>
        <w:t xml:space="preserve">Department personnel </w:t>
      </w:r>
      <w:r w:rsidRPr="00A154C4">
        <w:rPr>
          <w:rFonts w:ascii="Arial" w:hAnsi="Arial" w:cs="Arial"/>
          <w:color w:val="000000"/>
          <w:sz w:val="20"/>
          <w:szCs w:val="20"/>
        </w:rPr>
        <w:t>medical information as confidential.</w:t>
      </w:r>
    </w:p>
    <w:p w14:paraId="5F9D0541" w14:textId="77777777" w:rsidR="00704F0F" w:rsidRPr="00A154C4" w:rsidRDefault="00704F0F" w:rsidP="00704F0F">
      <w:pPr>
        <w:autoSpaceDE w:val="0"/>
        <w:autoSpaceDN w:val="0"/>
        <w:adjustRightInd w:val="0"/>
        <w:rPr>
          <w:rFonts w:ascii="Arial" w:hAnsi="Arial" w:cs="Arial"/>
          <w:b/>
          <w:bCs/>
          <w:color w:val="000000"/>
          <w:sz w:val="20"/>
          <w:szCs w:val="20"/>
        </w:rPr>
      </w:pPr>
    </w:p>
    <w:p w14:paraId="25DF8514" w14:textId="77777777" w:rsidR="00704F0F" w:rsidRPr="00245E60" w:rsidRDefault="00704F0F" w:rsidP="00704F0F">
      <w:pPr>
        <w:autoSpaceDE w:val="0"/>
        <w:autoSpaceDN w:val="0"/>
        <w:adjustRightInd w:val="0"/>
        <w:rPr>
          <w:rFonts w:ascii="Arial" w:hAnsi="Arial" w:cs="Arial"/>
          <w:b/>
          <w:bCs/>
          <w:color w:val="000000"/>
          <w:sz w:val="20"/>
          <w:szCs w:val="20"/>
        </w:rPr>
      </w:pPr>
      <w:r w:rsidRPr="00245E60">
        <w:rPr>
          <w:rFonts w:ascii="Arial" w:hAnsi="Arial" w:cs="Arial"/>
          <w:b/>
          <w:bCs/>
          <w:color w:val="000000"/>
          <w:sz w:val="20"/>
          <w:szCs w:val="20"/>
        </w:rPr>
        <w:t>DEFINITIONS:</w:t>
      </w:r>
    </w:p>
    <w:p w14:paraId="0B010A6A"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Blood: Human blood, human blood components and products made from human blood.</w:t>
      </w:r>
    </w:p>
    <w:p w14:paraId="41F9362F" w14:textId="77777777" w:rsidR="00704F0F" w:rsidRPr="00A154C4" w:rsidRDefault="00704F0F" w:rsidP="00704F0F">
      <w:pPr>
        <w:autoSpaceDE w:val="0"/>
        <w:autoSpaceDN w:val="0"/>
        <w:adjustRightInd w:val="0"/>
        <w:rPr>
          <w:rFonts w:ascii="Arial" w:hAnsi="Arial" w:cs="Arial"/>
          <w:color w:val="000000"/>
          <w:sz w:val="20"/>
          <w:szCs w:val="20"/>
        </w:rPr>
      </w:pPr>
    </w:p>
    <w:p w14:paraId="10A09353"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Blood</w:t>
      </w:r>
      <w:r w:rsidR="00A33C6C">
        <w:rPr>
          <w:rFonts w:ascii="Arial" w:hAnsi="Arial" w:cs="Arial"/>
          <w:color w:val="000000"/>
          <w:sz w:val="20"/>
          <w:szCs w:val="20"/>
        </w:rPr>
        <w:t>b</w:t>
      </w:r>
      <w:r w:rsidR="00A33C6C" w:rsidRPr="00A154C4">
        <w:rPr>
          <w:rFonts w:ascii="Arial" w:hAnsi="Arial" w:cs="Arial"/>
          <w:color w:val="000000"/>
          <w:sz w:val="20"/>
          <w:szCs w:val="20"/>
        </w:rPr>
        <w:t xml:space="preserve">orne </w:t>
      </w:r>
      <w:r w:rsidRPr="00A154C4">
        <w:rPr>
          <w:rFonts w:ascii="Arial" w:hAnsi="Arial" w:cs="Arial"/>
          <w:color w:val="000000"/>
          <w:sz w:val="20"/>
          <w:szCs w:val="20"/>
        </w:rPr>
        <w:t>Pathogens: Pathogenic microorganisms that are present in human blood that can cause disease in humans. These pathogens include, but are not limited to Hepatitis B Virus (HBV) and Human Immunodeficiency Virus (HIV).</w:t>
      </w:r>
    </w:p>
    <w:p w14:paraId="7B40A05B" w14:textId="77777777" w:rsidR="00704F0F" w:rsidRPr="00A154C4" w:rsidRDefault="00704F0F" w:rsidP="00704F0F">
      <w:pPr>
        <w:autoSpaceDE w:val="0"/>
        <w:autoSpaceDN w:val="0"/>
        <w:adjustRightInd w:val="0"/>
        <w:rPr>
          <w:rFonts w:ascii="Arial" w:hAnsi="Arial" w:cs="Arial"/>
          <w:color w:val="000000"/>
          <w:sz w:val="20"/>
          <w:szCs w:val="20"/>
        </w:rPr>
      </w:pPr>
    </w:p>
    <w:p w14:paraId="7954AEA7"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Contaminated: The presence or the reasonably anticipated presence of blood or other potentially infectious material on an item.</w:t>
      </w:r>
    </w:p>
    <w:p w14:paraId="40BD3694" w14:textId="77777777" w:rsidR="00704F0F" w:rsidRPr="00A154C4" w:rsidRDefault="00704F0F" w:rsidP="00704F0F">
      <w:pPr>
        <w:autoSpaceDE w:val="0"/>
        <w:autoSpaceDN w:val="0"/>
        <w:adjustRightInd w:val="0"/>
        <w:rPr>
          <w:rFonts w:ascii="Arial" w:hAnsi="Arial" w:cs="Arial"/>
          <w:color w:val="000000"/>
          <w:sz w:val="20"/>
          <w:szCs w:val="20"/>
        </w:rPr>
      </w:pPr>
    </w:p>
    <w:p w14:paraId="35E3939F"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Contaminated Laundry: Laundry which has been soiled with blood or other potentially infectious materials or that may contain sharps.</w:t>
      </w:r>
    </w:p>
    <w:p w14:paraId="76A31C04" w14:textId="77777777" w:rsidR="00704F0F" w:rsidRPr="00A154C4" w:rsidRDefault="00704F0F" w:rsidP="00704F0F">
      <w:pPr>
        <w:autoSpaceDE w:val="0"/>
        <w:autoSpaceDN w:val="0"/>
        <w:adjustRightInd w:val="0"/>
        <w:rPr>
          <w:rFonts w:ascii="Arial" w:hAnsi="Arial" w:cs="Arial"/>
          <w:color w:val="000000"/>
          <w:sz w:val="20"/>
          <w:szCs w:val="20"/>
        </w:rPr>
      </w:pPr>
    </w:p>
    <w:p w14:paraId="6A76BCD0"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Decontamination: The use of physical or chemical means to remove, inactivate, or destroy bloodborne pathogens on a surface or item to the point where they are longer capable of transmitting infectious particles and the surface or item is rendered safe for handling, use or disposal.</w:t>
      </w:r>
    </w:p>
    <w:p w14:paraId="68365F09" w14:textId="77777777" w:rsidR="00704F0F" w:rsidRPr="00A154C4" w:rsidRDefault="00704F0F" w:rsidP="00704F0F">
      <w:pPr>
        <w:autoSpaceDE w:val="0"/>
        <w:autoSpaceDN w:val="0"/>
        <w:adjustRightInd w:val="0"/>
        <w:rPr>
          <w:rFonts w:ascii="Arial" w:hAnsi="Arial" w:cs="Arial"/>
          <w:color w:val="000000"/>
          <w:sz w:val="20"/>
          <w:szCs w:val="20"/>
        </w:rPr>
      </w:pPr>
    </w:p>
    <w:p w14:paraId="08E8D68E"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Engineering Controls: Controls (e.g., sharps disposal containers, </w:t>
      </w:r>
      <w:proofErr w:type="spellStart"/>
      <w:r w:rsidRPr="00A154C4">
        <w:rPr>
          <w:rFonts w:ascii="Arial" w:hAnsi="Arial" w:cs="Arial"/>
          <w:color w:val="000000"/>
          <w:sz w:val="20"/>
          <w:szCs w:val="20"/>
        </w:rPr>
        <w:t>self sheathing</w:t>
      </w:r>
      <w:proofErr w:type="spellEnd"/>
      <w:r w:rsidRPr="00A154C4">
        <w:rPr>
          <w:rFonts w:ascii="Arial" w:hAnsi="Arial" w:cs="Arial"/>
          <w:color w:val="000000"/>
          <w:sz w:val="20"/>
          <w:szCs w:val="20"/>
        </w:rPr>
        <w:t xml:space="preserve"> needles) that isolate or remove the bloodborne pathogens hazard from the work place.</w:t>
      </w:r>
    </w:p>
    <w:p w14:paraId="677BC9D8" w14:textId="77777777" w:rsidR="00704F0F"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Exposure Incident - A specific eye, mouth, other mucus membrane, non-intact skin, or other contact with blood or potentially infectious materials that result</w:t>
      </w:r>
      <w:r w:rsidR="00706BB4">
        <w:rPr>
          <w:rFonts w:ascii="Arial" w:hAnsi="Arial" w:cs="Arial"/>
          <w:color w:val="000000"/>
          <w:sz w:val="20"/>
          <w:szCs w:val="20"/>
        </w:rPr>
        <w:t>s</w:t>
      </w:r>
      <w:r w:rsidRPr="00A154C4">
        <w:rPr>
          <w:rFonts w:ascii="Arial" w:hAnsi="Arial" w:cs="Arial"/>
          <w:color w:val="000000"/>
          <w:sz w:val="20"/>
          <w:szCs w:val="20"/>
        </w:rPr>
        <w:t xml:space="preserve"> from the performance </w:t>
      </w:r>
      <w:r w:rsidR="003324A4">
        <w:rPr>
          <w:rFonts w:ascii="Arial" w:hAnsi="Arial" w:cs="Arial"/>
          <w:color w:val="000000"/>
          <w:sz w:val="20"/>
          <w:szCs w:val="20"/>
        </w:rPr>
        <w:t>of duties.</w:t>
      </w:r>
    </w:p>
    <w:p w14:paraId="12FB4F85" w14:textId="77777777" w:rsidR="00704F0F" w:rsidRDefault="00704F0F" w:rsidP="00704F0F">
      <w:pPr>
        <w:autoSpaceDE w:val="0"/>
        <w:autoSpaceDN w:val="0"/>
        <w:adjustRightInd w:val="0"/>
        <w:rPr>
          <w:rFonts w:ascii="Arial" w:hAnsi="Arial" w:cs="Arial"/>
          <w:color w:val="000000"/>
          <w:sz w:val="20"/>
          <w:szCs w:val="20"/>
        </w:rPr>
      </w:pPr>
    </w:p>
    <w:p w14:paraId="4E2651F2"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HBV: Hepatitis B Virus</w:t>
      </w:r>
    </w:p>
    <w:p w14:paraId="2F228655" w14:textId="77777777" w:rsidR="00704F0F" w:rsidRPr="00A154C4" w:rsidRDefault="00704F0F" w:rsidP="00704F0F">
      <w:pPr>
        <w:autoSpaceDE w:val="0"/>
        <w:autoSpaceDN w:val="0"/>
        <w:adjustRightInd w:val="0"/>
        <w:rPr>
          <w:rFonts w:ascii="Arial" w:hAnsi="Arial" w:cs="Arial"/>
          <w:color w:val="000000"/>
          <w:sz w:val="20"/>
          <w:szCs w:val="20"/>
        </w:rPr>
      </w:pPr>
    </w:p>
    <w:p w14:paraId="5A88476A"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HIV: Human Immunodeficiency Virus</w:t>
      </w:r>
    </w:p>
    <w:p w14:paraId="392893DC"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Occupational Exposure: Reasonably anticipated skin, eye, mucus membrane or parenteral contact with blood or other potentially infectious materials that may result from performance of an employee's duties.</w:t>
      </w:r>
    </w:p>
    <w:p w14:paraId="64BD3D68" w14:textId="77777777" w:rsidR="00704F0F" w:rsidRPr="00A154C4" w:rsidRDefault="00704F0F" w:rsidP="00704F0F">
      <w:pPr>
        <w:autoSpaceDE w:val="0"/>
        <w:autoSpaceDN w:val="0"/>
        <w:adjustRightInd w:val="0"/>
        <w:rPr>
          <w:rFonts w:ascii="Arial" w:hAnsi="Arial" w:cs="Arial"/>
          <w:color w:val="000000"/>
          <w:sz w:val="20"/>
          <w:szCs w:val="20"/>
        </w:rPr>
      </w:pPr>
    </w:p>
    <w:p w14:paraId="4AE99A7E"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Other Potentially Infectious Materials (OPIM):</w:t>
      </w:r>
    </w:p>
    <w:p w14:paraId="7ED8BA32" w14:textId="77777777" w:rsidR="00704F0F" w:rsidRPr="00A154C4" w:rsidRDefault="00704F0F" w:rsidP="00461B52">
      <w:pPr>
        <w:numPr>
          <w:ilvl w:val="0"/>
          <w:numId w:val="39"/>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The following human fluids: semen, vaginal secretions, cerebrospinal fluid, synovial fluid, pleural fluid, pericardial fluid, peritoneal fluid, amniotic fluid, saliva in dental procedures, </w:t>
      </w:r>
      <w:proofErr w:type="spellStart"/>
      <w:r w:rsidRPr="00A154C4">
        <w:rPr>
          <w:rFonts w:ascii="Arial" w:hAnsi="Arial" w:cs="Arial"/>
          <w:color w:val="000000"/>
          <w:sz w:val="20"/>
          <w:szCs w:val="20"/>
        </w:rPr>
        <w:t>any body</w:t>
      </w:r>
      <w:proofErr w:type="spellEnd"/>
      <w:r w:rsidRPr="00A154C4">
        <w:rPr>
          <w:rFonts w:ascii="Arial" w:hAnsi="Arial" w:cs="Arial"/>
          <w:color w:val="000000"/>
          <w:sz w:val="20"/>
          <w:szCs w:val="20"/>
        </w:rPr>
        <w:t xml:space="preserve"> fluid that is visibly contaminated with blood, and all body fluids where it is difficult or impossible to differentiate between body fluids.</w:t>
      </w:r>
    </w:p>
    <w:p w14:paraId="5B6C1BFB" w14:textId="77777777" w:rsidR="00704F0F" w:rsidRPr="00A154C4" w:rsidRDefault="00704F0F" w:rsidP="00461B52">
      <w:pPr>
        <w:numPr>
          <w:ilvl w:val="0"/>
          <w:numId w:val="39"/>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Any unfixed tissue or organ (other than intact skin) from human (living and dead).</w:t>
      </w:r>
    </w:p>
    <w:p w14:paraId="5D7A43EC" w14:textId="77777777" w:rsidR="00704F0F" w:rsidRPr="00A154C4" w:rsidRDefault="00704F0F" w:rsidP="00461B52">
      <w:pPr>
        <w:numPr>
          <w:ilvl w:val="0"/>
          <w:numId w:val="39"/>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HIV containing cell or tissue cultures, organ cultures, and HIV or HBV containing medium or other solutions; and blood, organs, or other tissues from experimental animals infected with HIV or HBV.</w:t>
      </w:r>
    </w:p>
    <w:p w14:paraId="368CA979" w14:textId="77777777" w:rsidR="00704F0F" w:rsidRPr="00A154C4" w:rsidRDefault="00704F0F" w:rsidP="00704F0F">
      <w:pPr>
        <w:autoSpaceDE w:val="0"/>
        <w:autoSpaceDN w:val="0"/>
        <w:adjustRightInd w:val="0"/>
        <w:ind w:left="720"/>
        <w:rPr>
          <w:rFonts w:ascii="Arial" w:hAnsi="Arial" w:cs="Arial"/>
          <w:color w:val="000000"/>
          <w:sz w:val="20"/>
          <w:szCs w:val="20"/>
        </w:rPr>
      </w:pPr>
    </w:p>
    <w:p w14:paraId="4D4E60A5"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Parenteral: Piercing mucus membranes or the skin barrier through needle</w:t>
      </w:r>
      <w:r>
        <w:rPr>
          <w:rFonts w:ascii="Arial" w:hAnsi="Arial" w:cs="Arial"/>
          <w:color w:val="000000"/>
          <w:sz w:val="20"/>
          <w:szCs w:val="20"/>
        </w:rPr>
        <w:t xml:space="preserve"> </w:t>
      </w:r>
      <w:r w:rsidRPr="00A154C4">
        <w:rPr>
          <w:rFonts w:ascii="Arial" w:hAnsi="Arial" w:cs="Arial"/>
          <w:color w:val="000000"/>
          <w:sz w:val="20"/>
          <w:szCs w:val="20"/>
        </w:rPr>
        <w:t>sticks, human bites, cuts, abrasions, etc.</w:t>
      </w:r>
    </w:p>
    <w:p w14:paraId="52DE840A" w14:textId="77777777" w:rsidR="00704F0F" w:rsidRPr="00A154C4" w:rsidRDefault="00704F0F" w:rsidP="00704F0F">
      <w:pPr>
        <w:autoSpaceDE w:val="0"/>
        <w:autoSpaceDN w:val="0"/>
        <w:adjustRightInd w:val="0"/>
        <w:rPr>
          <w:rFonts w:ascii="Arial" w:hAnsi="Arial" w:cs="Arial"/>
          <w:color w:val="000000"/>
          <w:sz w:val="20"/>
          <w:szCs w:val="20"/>
        </w:rPr>
      </w:pPr>
    </w:p>
    <w:p w14:paraId="3D7C5544" w14:textId="77777777" w:rsidR="007B0B08" w:rsidRPr="00A154C4" w:rsidRDefault="00704F0F" w:rsidP="007B0B08">
      <w:pPr>
        <w:autoSpaceDE w:val="0"/>
        <w:autoSpaceDN w:val="0"/>
        <w:adjustRightInd w:val="0"/>
        <w:rPr>
          <w:rFonts w:ascii="Arial" w:hAnsi="Arial" w:cs="Arial"/>
          <w:color w:val="000000"/>
          <w:sz w:val="20"/>
          <w:szCs w:val="20"/>
        </w:rPr>
      </w:pPr>
      <w:r w:rsidRPr="00A154C4">
        <w:rPr>
          <w:rFonts w:ascii="Arial" w:hAnsi="Arial" w:cs="Arial"/>
          <w:color w:val="000000"/>
          <w:sz w:val="20"/>
          <w:szCs w:val="20"/>
        </w:rPr>
        <w:t>Personal Protective Equipment: Specialized clothing or equipment worn for protection against a communicable disease.</w:t>
      </w:r>
      <w:r w:rsidR="007B0B08">
        <w:rPr>
          <w:rFonts w:ascii="Arial" w:hAnsi="Arial" w:cs="Arial"/>
          <w:color w:val="000000"/>
          <w:sz w:val="20"/>
          <w:szCs w:val="20"/>
        </w:rPr>
        <w:t xml:space="preserve"> </w:t>
      </w:r>
      <w:r w:rsidR="007B0B08" w:rsidRPr="00A154C4">
        <w:rPr>
          <w:rFonts w:ascii="Arial" w:hAnsi="Arial" w:cs="Arial"/>
          <w:color w:val="000000"/>
          <w:sz w:val="20"/>
          <w:szCs w:val="20"/>
        </w:rPr>
        <w:t>.</w:t>
      </w:r>
      <w:r w:rsidR="007B0B08">
        <w:rPr>
          <w:rFonts w:ascii="Arial" w:hAnsi="Arial" w:cs="Arial"/>
          <w:color w:val="000000"/>
          <w:sz w:val="20"/>
          <w:szCs w:val="20"/>
        </w:rPr>
        <w:t xml:space="preserve"> </w:t>
      </w:r>
      <w:r w:rsidR="007B0B08" w:rsidRPr="00BA5B14">
        <w:rPr>
          <w:rFonts w:ascii="Arial" w:hAnsi="Arial" w:cs="Arial"/>
          <w:color w:val="000000"/>
          <w:sz w:val="20"/>
          <w:szCs w:val="20"/>
        </w:rPr>
        <w:t>Personal protective equipment will be considered "appropriate" only if it does not permit blood or other potentially infectious materials to pass through to or reach the employee's work clothes, street clothes, undergarments, skin, eyes, mouth, or other mucous membranes under normal conditions of use and for the duration of time which the protective equipment will be used.</w:t>
      </w:r>
    </w:p>
    <w:p w14:paraId="65DFDF2D" w14:textId="77777777" w:rsidR="00704F0F" w:rsidRPr="00A154C4" w:rsidRDefault="00704F0F" w:rsidP="00704F0F">
      <w:pPr>
        <w:autoSpaceDE w:val="0"/>
        <w:autoSpaceDN w:val="0"/>
        <w:adjustRightInd w:val="0"/>
        <w:rPr>
          <w:rFonts w:ascii="Arial" w:hAnsi="Arial" w:cs="Arial"/>
          <w:color w:val="000000"/>
          <w:sz w:val="20"/>
          <w:szCs w:val="20"/>
        </w:rPr>
      </w:pPr>
    </w:p>
    <w:p w14:paraId="5881BA81"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Source Individual: An individual, living or dead, whose blood or other potentially infectious materials may be a source of exposure.</w:t>
      </w:r>
    </w:p>
    <w:p w14:paraId="03DCDC0E" w14:textId="77777777" w:rsidR="00704F0F" w:rsidRPr="00A154C4" w:rsidRDefault="00704F0F" w:rsidP="00704F0F">
      <w:pPr>
        <w:autoSpaceDE w:val="0"/>
        <w:autoSpaceDN w:val="0"/>
        <w:adjustRightInd w:val="0"/>
        <w:rPr>
          <w:rFonts w:ascii="Arial" w:hAnsi="Arial" w:cs="Arial"/>
          <w:color w:val="000000"/>
          <w:sz w:val="20"/>
          <w:szCs w:val="20"/>
        </w:rPr>
      </w:pPr>
    </w:p>
    <w:p w14:paraId="4AF2BBDC"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Sterile: The use of a physical or chemical procedure to destroy all micro-organisms including highly resistant bacteria.</w:t>
      </w:r>
    </w:p>
    <w:p w14:paraId="5D1DB84B" w14:textId="77777777" w:rsidR="00704F0F" w:rsidRPr="00A154C4" w:rsidRDefault="00704F0F" w:rsidP="00704F0F">
      <w:pPr>
        <w:autoSpaceDE w:val="0"/>
        <w:autoSpaceDN w:val="0"/>
        <w:adjustRightInd w:val="0"/>
        <w:rPr>
          <w:rFonts w:ascii="Arial" w:hAnsi="Arial" w:cs="Arial"/>
          <w:color w:val="000000"/>
          <w:sz w:val="20"/>
          <w:szCs w:val="20"/>
        </w:rPr>
      </w:pPr>
    </w:p>
    <w:p w14:paraId="5833F920"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Universal precautions: An approach to infection control which calls for all human blood and certain body fluids to be treated as if they are known to be infectious for HIV, HBV and other pathogens.</w:t>
      </w:r>
    </w:p>
    <w:p w14:paraId="5CE91F55" w14:textId="77777777" w:rsidR="00704F0F" w:rsidRPr="00A154C4" w:rsidRDefault="00704F0F" w:rsidP="00704F0F">
      <w:pPr>
        <w:autoSpaceDE w:val="0"/>
        <w:autoSpaceDN w:val="0"/>
        <w:adjustRightInd w:val="0"/>
        <w:rPr>
          <w:rFonts w:ascii="Arial" w:hAnsi="Arial" w:cs="Arial"/>
          <w:color w:val="000000"/>
          <w:sz w:val="20"/>
          <w:szCs w:val="20"/>
        </w:rPr>
      </w:pPr>
    </w:p>
    <w:p w14:paraId="7663F07E" w14:textId="77777777" w:rsidR="00704F0F"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Work Place Controls: Controls that reduce the likelihood of exposure by altering the manner in which a task is performed.</w:t>
      </w:r>
    </w:p>
    <w:p w14:paraId="730E1233" w14:textId="77777777" w:rsidR="00704F0F" w:rsidRPr="00B929EF" w:rsidRDefault="00704F0F" w:rsidP="00704F0F">
      <w:pPr>
        <w:autoSpaceDE w:val="0"/>
        <w:autoSpaceDN w:val="0"/>
        <w:adjustRightInd w:val="0"/>
        <w:rPr>
          <w:rFonts w:ascii="Arial" w:hAnsi="Arial" w:cs="Arial"/>
          <w:color w:val="000000"/>
          <w:sz w:val="20"/>
          <w:szCs w:val="20"/>
        </w:rPr>
      </w:pPr>
    </w:p>
    <w:p w14:paraId="7DDD1540" w14:textId="77777777" w:rsidR="00704F0F" w:rsidRPr="00B929EF" w:rsidRDefault="00704F0F" w:rsidP="00704F0F">
      <w:pPr>
        <w:autoSpaceDE w:val="0"/>
        <w:autoSpaceDN w:val="0"/>
        <w:adjustRightInd w:val="0"/>
        <w:rPr>
          <w:rFonts w:ascii="Arial" w:hAnsi="Arial" w:cs="Arial"/>
          <w:b/>
          <w:bCs/>
          <w:color w:val="000000"/>
          <w:sz w:val="20"/>
          <w:szCs w:val="20"/>
        </w:rPr>
      </w:pPr>
      <w:r w:rsidRPr="00B929EF">
        <w:rPr>
          <w:rFonts w:ascii="Arial" w:hAnsi="Arial" w:cs="Arial"/>
          <w:b/>
          <w:bCs/>
          <w:color w:val="000000"/>
          <w:sz w:val="20"/>
          <w:szCs w:val="20"/>
        </w:rPr>
        <w:t>OCCUPATIONAL EXPOSURE CONTROL PLAN</w:t>
      </w:r>
    </w:p>
    <w:p w14:paraId="258539A7" w14:textId="77777777" w:rsidR="00704F0F" w:rsidRPr="00B929EF" w:rsidRDefault="00704F0F" w:rsidP="00704F0F">
      <w:pPr>
        <w:autoSpaceDE w:val="0"/>
        <w:autoSpaceDN w:val="0"/>
        <w:adjustRightInd w:val="0"/>
        <w:rPr>
          <w:rFonts w:ascii="Arial" w:hAnsi="Arial" w:cs="Arial"/>
          <w:b/>
          <w:bCs/>
          <w:color w:val="000000"/>
          <w:sz w:val="20"/>
          <w:szCs w:val="20"/>
        </w:rPr>
      </w:pPr>
      <w:r w:rsidRPr="00B929EF">
        <w:rPr>
          <w:rFonts w:ascii="Arial" w:hAnsi="Arial" w:cs="Arial"/>
          <w:b/>
          <w:bCs/>
          <w:color w:val="000000"/>
          <w:sz w:val="20"/>
          <w:szCs w:val="20"/>
        </w:rPr>
        <w:t>Exposure Determination</w:t>
      </w:r>
    </w:p>
    <w:p w14:paraId="030189D2" w14:textId="77777777" w:rsidR="00704F0F" w:rsidRPr="00A154C4"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All personnel within the </w:t>
      </w:r>
      <w:r w:rsidR="00933E0C">
        <w:rPr>
          <w:rFonts w:ascii="Arial" w:hAnsi="Arial" w:cs="Arial"/>
          <w:color w:val="000000"/>
          <w:sz w:val="20"/>
          <w:szCs w:val="20"/>
        </w:rPr>
        <w:fldChar w:fldCharType="begin">
          <w:ffData>
            <w:name w:val="Text27"/>
            <w:enabled/>
            <w:calcOnExit w:val="0"/>
            <w:textInput/>
          </w:ffData>
        </w:fldChar>
      </w:r>
      <w:bookmarkStart w:id="61" w:name="Text27"/>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61"/>
      <w:r w:rsidR="00933E0C">
        <w:rPr>
          <w:rFonts w:ascii="Arial" w:hAnsi="Arial" w:cs="Arial"/>
          <w:color w:val="000000"/>
          <w:sz w:val="20"/>
          <w:szCs w:val="20"/>
        </w:rPr>
        <w:t xml:space="preserve"> </w:t>
      </w:r>
      <w:r>
        <w:rPr>
          <w:rFonts w:ascii="Arial" w:hAnsi="Arial" w:cs="Arial"/>
          <w:color w:val="000000"/>
          <w:sz w:val="20"/>
          <w:szCs w:val="20"/>
        </w:rPr>
        <w:t>Fi</w:t>
      </w:r>
      <w:r w:rsidRPr="00A154C4">
        <w:rPr>
          <w:rFonts w:ascii="Arial" w:hAnsi="Arial" w:cs="Arial"/>
          <w:color w:val="000000"/>
          <w:sz w:val="20"/>
          <w:szCs w:val="20"/>
        </w:rPr>
        <w:t>r</w:t>
      </w:r>
      <w:r>
        <w:rPr>
          <w:rFonts w:ascii="Arial" w:hAnsi="Arial" w:cs="Arial"/>
          <w:color w:val="000000"/>
          <w:sz w:val="20"/>
          <w:szCs w:val="20"/>
        </w:rPr>
        <w:t>e Department</w:t>
      </w:r>
      <w:r w:rsidRPr="00A154C4">
        <w:rPr>
          <w:rFonts w:ascii="Arial" w:hAnsi="Arial" w:cs="Arial"/>
          <w:color w:val="000000"/>
          <w:sz w:val="20"/>
          <w:szCs w:val="20"/>
        </w:rPr>
        <w:t xml:space="preserve">, who are involved in </w:t>
      </w:r>
      <w:proofErr w:type="spellStart"/>
      <w:r w:rsidRPr="00A154C4">
        <w:rPr>
          <w:rFonts w:ascii="Arial" w:hAnsi="Arial" w:cs="Arial"/>
          <w:color w:val="000000"/>
          <w:sz w:val="20"/>
          <w:szCs w:val="20"/>
        </w:rPr>
        <w:t>fire fighting</w:t>
      </w:r>
      <w:proofErr w:type="spellEnd"/>
      <w:r w:rsidRPr="00A154C4">
        <w:rPr>
          <w:rFonts w:ascii="Arial" w:hAnsi="Arial" w:cs="Arial"/>
          <w:color w:val="000000"/>
          <w:sz w:val="20"/>
          <w:szCs w:val="20"/>
        </w:rPr>
        <w:t>, hazardous material incident control, rescue, or emergency medical services may be exposed to blood and other pot</w:t>
      </w:r>
      <w:r>
        <w:rPr>
          <w:rFonts w:ascii="Arial" w:hAnsi="Arial" w:cs="Arial"/>
          <w:color w:val="000000"/>
          <w:sz w:val="20"/>
          <w:szCs w:val="20"/>
        </w:rPr>
        <w:t>entially infectious materials.  Positions include:</w:t>
      </w:r>
    </w:p>
    <w:p w14:paraId="6D110212" w14:textId="77777777" w:rsidR="00704F0F" w:rsidRDefault="00704F0F" w:rsidP="00704F0F">
      <w:pPr>
        <w:autoSpaceDE w:val="0"/>
        <w:autoSpaceDN w:val="0"/>
        <w:adjustRightInd w:val="0"/>
        <w:rPr>
          <w:rFonts w:ascii="Arial" w:hAnsi="Arial" w:cs="Arial"/>
          <w:color w:val="000000"/>
          <w:sz w:val="20"/>
          <w:szCs w:val="20"/>
        </w:rPr>
      </w:pPr>
    </w:p>
    <w:p w14:paraId="40896301"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Probationary Firefighter</w:t>
      </w:r>
    </w:p>
    <w:p w14:paraId="71A7EE82"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Entry Level Firefighter</w:t>
      </w:r>
    </w:p>
    <w:p w14:paraId="5275E690" w14:textId="77777777" w:rsidR="00704F0F" w:rsidRDefault="00960C1D" w:rsidP="00704F0F">
      <w:pPr>
        <w:autoSpaceDE w:val="0"/>
        <w:autoSpaceDN w:val="0"/>
        <w:adjustRightInd w:val="0"/>
        <w:rPr>
          <w:rFonts w:ascii="Arial" w:hAnsi="Arial" w:cs="Arial"/>
          <w:color w:val="000000"/>
          <w:sz w:val="20"/>
          <w:szCs w:val="20"/>
        </w:rPr>
      </w:pPr>
      <w:r>
        <w:rPr>
          <w:rFonts w:ascii="Arial" w:hAnsi="Arial" w:cs="Arial"/>
          <w:color w:val="000000"/>
          <w:sz w:val="20"/>
          <w:szCs w:val="20"/>
        </w:rPr>
        <w:t>Firefighter I</w:t>
      </w:r>
    </w:p>
    <w:p w14:paraId="101B0D8A" w14:textId="77777777" w:rsidR="00704F0F" w:rsidRDefault="00704F0F" w:rsidP="00704F0F">
      <w:pPr>
        <w:autoSpaceDE w:val="0"/>
        <w:autoSpaceDN w:val="0"/>
        <w:adjustRightInd w:val="0"/>
        <w:rPr>
          <w:rFonts w:ascii="Arial" w:hAnsi="Arial" w:cs="Arial"/>
          <w:color w:val="000000"/>
          <w:sz w:val="20"/>
          <w:szCs w:val="20"/>
        </w:rPr>
      </w:pPr>
      <w:r w:rsidRPr="00A154C4">
        <w:rPr>
          <w:rFonts w:ascii="Arial" w:hAnsi="Arial" w:cs="Arial"/>
          <w:color w:val="000000"/>
          <w:sz w:val="20"/>
          <w:szCs w:val="20"/>
        </w:rPr>
        <w:t>Firefighter</w:t>
      </w:r>
      <w:r>
        <w:rPr>
          <w:rFonts w:ascii="Arial" w:hAnsi="Arial" w:cs="Arial"/>
          <w:color w:val="000000"/>
          <w:sz w:val="20"/>
          <w:szCs w:val="20"/>
        </w:rPr>
        <w:t xml:space="preserve"> </w:t>
      </w:r>
      <w:r w:rsidR="00960C1D">
        <w:rPr>
          <w:rFonts w:ascii="Arial" w:hAnsi="Arial" w:cs="Arial"/>
          <w:color w:val="000000"/>
          <w:sz w:val="20"/>
          <w:szCs w:val="20"/>
        </w:rPr>
        <w:t>II</w:t>
      </w:r>
    </w:p>
    <w:p w14:paraId="78E317D5"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Lieutenant</w:t>
      </w:r>
    </w:p>
    <w:p w14:paraId="3B164921"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Captain</w:t>
      </w:r>
    </w:p>
    <w:p w14:paraId="61004F7A"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Assistant Chief</w:t>
      </w:r>
    </w:p>
    <w:p w14:paraId="63F5E903" w14:textId="77777777" w:rsidR="00704F0F" w:rsidRDefault="00704F0F" w:rsidP="00704F0F">
      <w:pPr>
        <w:autoSpaceDE w:val="0"/>
        <w:autoSpaceDN w:val="0"/>
        <w:adjustRightInd w:val="0"/>
        <w:rPr>
          <w:rFonts w:ascii="Arial" w:hAnsi="Arial" w:cs="Arial"/>
          <w:color w:val="000000"/>
          <w:sz w:val="20"/>
          <w:szCs w:val="20"/>
        </w:rPr>
      </w:pPr>
      <w:r>
        <w:rPr>
          <w:rFonts w:ascii="Arial" w:hAnsi="Arial" w:cs="Arial"/>
          <w:color w:val="000000"/>
          <w:sz w:val="20"/>
          <w:szCs w:val="20"/>
        </w:rPr>
        <w:t>Chief</w:t>
      </w:r>
    </w:p>
    <w:p w14:paraId="6BF9154B" w14:textId="77777777" w:rsidR="00C44104" w:rsidRPr="004931FC" w:rsidRDefault="004931FC" w:rsidP="00704F0F">
      <w:pPr>
        <w:autoSpaceDE w:val="0"/>
        <w:autoSpaceDN w:val="0"/>
        <w:adjustRightInd w:val="0"/>
        <w:rPr>
          <w:rFonts w:ascii="Arial" w:hAnsi="Arial" w:cs="Arial"/>
          <w:color w:val="000000"/>
          <w:sz w:val="20"/>
          <w:szCs w:val="20"/>
        </w:rPr>
      </w:pPr>
      <w:r>
        <w:rPr>
          <w:rFonts w:ascii="Arial" w:hAnsi="Arial" w:cs="Arial"/>
          <w:color w:val="000000"/>
          <w:sz w:val="20"/>
          <w:szCs w:val="20"/>
        </w:rPr>
        <w:t>Safety Officer</w:t>
      </w:r>
    </w:p>
    <w:p w14:paraId="4DB2CC17" w14:textId="77777777" w:rsidR="00C44104" w:rsidRDefault="00C44104" w:rsidP="00704F0F">
      <w:pPr>
        <w:autoSpaceDE w:val="0"/>
        <w:autoSpaceDN w:val="0"/>
        <w:adjustRightInd w:val="0"/>
        <w:rPr>
          <w:rFonts w:ascii="Arial" w:hAnsi="Arial" w:cs="Arial"/>
          <w:b/>
          <w:bCs/>
          <w:color w:val="000000"/>
          <w:sz w:val="20"/>
          <w:szCs w:val="20"/>
        </w:rPr>
      </w:pPr>
    </w:p>
    <w:p w14:paraId="5F4C7348" w14:textId="77777777" w:rsidR="00FA2BEB" w:rsidRDefault="00FA2BEB" w:rsidP="00704F0F">
      <w:pPr>
        <w:autoSpaceDE w:val="0"/>
        <w:autoSpaceDN w:val="0"/>
        <w:adjustRightInd w:val="0"/>
        <w:rPr>
          <w:rFonts w:ascii="Arial" w:hAnsi="Arial" w:cs="Arial"/>
          <w:b/>
          <w:bCs/>
          <w:color w:val="000000"/>
          <w:sz w:val="20"/>
          <w:szCs w:val="20"/>
        </w:rPr>
      </w:pPr>
    </w:p>
    <w:p w14:paraId="12EF84B3" w14:textId="77777777" w:rsidR="00410ED4" w:rsidRDefault="00410ED4" w:rsidP="00704F0F">
      <w:pPr>
        <w:autoSpaceDE w:val="0"/>
        <w:autoSpaceDN w:val="0"/>
        <w:adjustRightInd w:val="0"/>
        <w:rPr>
          <w:rFonts w:ascii="Arial" w:hAnsi="Arial" w:cs="Arial"/>
          <w:b/>
          <w:bCs/>
          <w:color w:val="000000"/>
          <w:sz w:val="20"/>
          <w:szCs w:val="20"/>
        </w:rPr>
      </w:pPr>
    </w:p>
    <w:p w14:paraId="09C27DF4" w14:textId="77777777" w:rsidR="00C44104" w:rsidRPr="00B929EF" w:rsidRDefault="00B929EF" w:rsidP="00704F0F">
      <w:pPr>
        <w:autoSpaceDE w:val="0"/>
        <w:autoSpaceDN w:val="0"/>
        <w:adjustRightInd w:val="0"/>
        <w:rPr>
          <w:rFonts w:ascii="Arial" w:hAnsi="Arial" w:cs="Arial"/>
          <w:b/>
          <w:bCs/>
          <w:color w:val="000000"/>
          <w:sz w:val="20"/>
          <w:szCs w:val="20"/>
        </w:rPr>
      </w:pPr>
      <w:r w:rsidRPr="00B929EF">
        <w:rPr>
          <w:rFonts w:ascii="Arial" w:hAnsi="Arial" w:cs="Arial"/>
          <w:b/>
          <w:bCs/>
          <w:color w:val="000000"/>
          <w:sz w:val="20"/>
          <w:szCs w:val="20"/>
        </w:rPr>
        <w:t>Methods of Compliance</w:t>
      </w:r>
    </w:p>
    <w:p w14:paraId="0566B297" w14:textId="77777777" w:rsidR="00C4410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Universal precautions shall be observed to prevent contact with blood and other potentially infectious materials. All body fluids shall be considered po</w:t>
      </w:r>
      <w:r w:rsidR="00B929EF">
        <w:rPr>
          <w:rFonts w:ascii="Arial" w:hAnsi="Arial" w:cs="Arial"/>
          <w:color w:val="000000"/>
          <w:sz w:val="20"/>
          <w:szCs w:val="20"/>
        </w:rPr>
        <w:t>tentially infectious materials.</w:t>
      </w:r>
    </w:p>
    <w:p w14:paraId="4FDE0021" w14:textId="77777777" w:rsidR="003B1871" w:rsidRDefault="003B1871" w:rsidP="003B1871">
      <w:pPr>
        <w:autoSpaceDE w:val="0"/>
        <w:autoSpaceDN w:val="0"/>
        <w:adjustRightInd w:val="0"/>
        <w:ind w:left="360"/>
        <w:rPr>
          <w:rFonts w:ascii="Arial" w:hAnsi="Arial" w:cs="Arial"/>
          <w:color w:val="000000"/>
          <w:sz w:val="20"/>
          <w:szCs w:val="20"/>
        </w:rPr>
      </w:pPr>
    </w:p>
    <w:p w14:paraId="12B7D173"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Work Practices</w:t>
      </w:r>
    </w:p>
    <w:p w14:paraId="30EAEBFD" w14:textId="77777777" w:rsidR="00704F0F" w:rsidRPr="00A154C4" w:rsidRDefault="00F132C7" w:rsidP="00461B52">
      <w:pPr>
        <w:numPr>
          <w:ilvl w:val="1"/>
          <w:numId w:val="18"/>
        </w:numPr>
        <w:autoSpaceDE w:val="0"/>
        <w:autoSpaceDN w:val="0"/>
        <w:adjustRightInd w:val="0"/>
        <w:rPr>
          <w:rFonts w:ascii="Arial" w:hAnsi="Arial" w:cs="Arial"/>
          <w:color w:val="000000"/>
          <w:sz w:val="20"/>
          <w:szCs w:val="20"/>
        </w:rPr>
      </w:pPr>
      <w:r>
        <w:rPr>
          <w:rFonts w:ascii="Arial" w:hAnsi="Arial" w:cs="Arial"/>
          <w:color w:val="000000"/>
          <w:sz w:val="20"/>
          <w:szCs w:val="20"/>
        </w:rPr>
        <w:t>Impervious g</w:t>
      </w:r>
      <w:r w:rsidR="00704F0F" w:rsidRPr="00A154C4">
        <w:rPr>
          <w:rFonts w:ascii="Arial" w:hAnsi="Arial" w:cs="Arial"/>
          <w:color w:val="000000"/>
          <w:sz w:val="20"/>
          <w:szCs w:val="20"/>
        </w:rPr>
        <w:t xml:space="preserve">loves will be worn for all patient/victim contact. Gloves will be worn for touching blood and body fluids, mucus membranes or </w:t>
      </w:r>
      <w:r w:rsidR="00704F0F">
        <w:rPr>
          <w:rFonts w:ascii="Arial" w:hAnsi="Arial" w:cs="Arial"/>
          <w:color w:val="000000"/>
          <w:sz w:val="20"/>
          <w:szCs w:val="20"/>
        </w:rPr>
        <w:t>non-intact skin of all patients</w:t>
      </w:r>
      <w:r w:rsidR="00704F0F" w:rsidRPr="00A154C4">
        <w:rPr>
          <w:rFonts w:ascii="Arial" w:hAnsi="Arial" w:cs="Arial"/>
          <w:color w:val="000000"/>
          <w:sz w:val="20"/>
          <w:szCs w:val="20"/>
        </w:rPr>
        <w:t xml:space="preserve">, for handling items soiled with blood or body fluids, and for performing all cleaning of soiled surfaces. Gloves are to </w:t>
      </w:r>
      <w:r w:rsidR="007B0B08">
        <w:rPr>
          <w:rFonts w:ascii="Arial" w:hAnsi="Arial" w:cs="Arial"/>
          <w:color w:val="000000"/>
          <w:sz w:val="20"/>
          <w:szCs w:val="20"/>
        </w:rPr>
        <w:t xml:space="preserve">be </w:t>
      </w:r>
      <w:r w:rsidR="00704F0F" w:rsidRPr="00A154C4">
        <w:rPr>
          <w:rFonts w:ascii="Arial" w:hAnsi="Arial" w:cs="Arial"/>
          <w:color w:val="000000"/>
          <w:sz w:val="20"/>
          <w:szCs w:val="20"/>
        </w:rPr>
        <w:t>removed and hands washed after contact with each patient or each use for cleaning or handling potentially infectious materials.</w:t>
      </w:r>
    </w:p>
    <w:p w14:paraId="3F6C2021"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All firefighters will wash hands and exposed skin with soap and water when feasible, or flush mucus membranes with water as soon as practical following contact with potentially infectious materials.</w:t>
      </w:r>
    </w:p>
    <w:p w14:paraId="321955F3"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Hands must be washed for a minimum of 15 secon</w:t>
      </w:r>
      <w:r>
        <w:rPr>
          <w:rFonts w:ascii="Arial" w:hAnsi="Arial" w:cs="Arial"/>
          <w:color w:val="000000"/>
          <w:sz w:val="20"/>
          <w:szCs w:val="20"/>
        </w:rPr>
        <w:t xml:space="preserve">ds after doffing gloves, before </w:t>
      </w:r>
      <w:r w:rsidRPr="00A154C4">
        <w:rPr>
          <w:rFonts w:ascii="Arial" w:hAnsi="Arial" w:cs="Arial"/>
          <w:color w:val="000000"/>
          <w:sz w:val="20"/>
          <w:szCs w:val="20"/>
        </w:rPr>
        <w:t>eating or preparing food, and after contact with body fluids, mucus membranes or broken skin.</w:t>
      </w:r>
    </w:p>
    <w:p w14:paraId="11031B74"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When hand washing is not possible, firefighters will clean their ha</w:t>
      </w:r>
      <w:r w:rsidR="006F29D2">
        <w:rPr>
          <w:rFonts w:ascii="Arial" w:hAnsi="Arial" w:cs="Arial"/>
          <w:color w:val="000000"/>
          <w:sz w:val="20"/>
          <w:szCs w:val="20"/>
        </w:rPr>
        <w:t>nds with an antiseptic towel</w:t>
      </w:r>
      <w:r w:rsidRPr="00A154C4">
        <w:rPr>
          <w:rFonts w:ascii="Arial" w:hAnsi="Arial" w:cs="Arial"/>
          <w:color w:val="000000"/>
          <w:sz w:val="20"/>
          <w:szCs w:val="20"/>
        </w:rPr>
        <w:t xml:space="preserve"> or hand cleanser, and then wash their hands with soap and water at the earliest possible time.</w:t>
      </w:r>
    </w:p>
    <w:p w14:paraId="3F40F241"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Any other skin, mucus membrane, or body area that has come in contact with potentially infectious material must be washed as soon as possible.</w:t>
      </w:r>
    </w:p>
    <w:p w14:paraId="399A7B89"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Immediately after use, sharp items such as needles and lancets shall be placed in a leak-proof, puncture-resistant container. Contaminated sharps shall not be recapped or otherwise manipulated by hand. Whenever possible</w:t>
      </w:r>
      <w:r w:rsidR="006F29D2">
        <w:rPr>
          <w:rFonts w:ascii="Arial" w:hAnsi="Arial" w:cs="Arial"/>
          <w:color w:val="000000"/>
          <w:sz w:val="20"/>
          <w:szCs w:val="20"/>
        </w:rPr>
        <w:t>,</w:t>
      </w:r>
      <w:r w:rsidRPr="00A154C4">
        <w:rPr>
          <w:rFonts w:ascii="Arial" w:hAnsi="Arial" w:cs="Arial"/>
          <w:color w:val="000000"/>
          <w:sz w:val="20"/>
          <w:szCs w:val="20"/>
        </w:rPr>
        <w:t xml:space="preserve"> firefighters will leave handling and disposal of sharps to </w:t>
      </w:r>
      <w:smartTag w:uri="urn:schemas-microsoft-com:office:smarttags" w:element="place">
        <w:r w:rsidRPr="00A154C4">
          <w:rPr>
            <w:rFonts w:ascii="Arial" w:hAnsi="Arial" w:cs="Arial"/>
            <w:color w:val="000000"/>
            <w:sz w:val="20"/>
            <w:szCs w:val="20"/>
          </w:rPr>
          <w:t>EMS</w:t>
        </w:r>
      </w:smartTag>
      <w:r w:rsidRPr="00A154C4">
        <w:rPr>
          <w:rFonts w:ascii="Arial" w:hAnsi="Arial" w:cs="Arial"/>
          <w:color w:val="000000"/>
          <w:sz w:val="20"/>
          <w:szCs w:val="20"/>
        </w:rPr>
        <w:t>. When firefighters must dispose of sharps or contaminated broken glassware, all handling will be with tongs or forceps. Also glass can be cleaned up with a brush and dustpan.</w:t>
      </w:r>
    </w:p>
    <w:p w14:paraId="7681FB07"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All procedures involving blood or OPIM shall be performed to minimize splashing and spattering.</w:t>
      </w:r>
    </w:p>
    <w:p w14:paraId="73882796"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Infectious waste, any disposable item which comes in contact with body fluids, shall be handled with gloves and shall be placed in an impermeable red bag.</w:t>
      </w:r>
    </w:p>
    <w:p w14:paraId="4963A2FF" w14:textId="77777777" w:rsidR="00C4410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No potentially infectious waste will be le</w:t>
      </w:r>
      <w:r w:rsidR="00B929EF">
        <w:rPr>
          <w:rFonts w:ascii="Arial" w:hAnsi="Arial" w:cs="Arial"/>
          <w:color w:val="000000"/>
          <w:sz w:val="20"/>
          <w:szCs w:val="20"/>
        </w:rPr>
        <w:t>ft at the scene of an incident.</w:t>
      </w:r>
    </w:p>
    <w:p w14:paraId="0E70F412" w14:textId="77777777" w:rsidR="007B0B08" w:rsidRPr="007B0B08" w:rsidRDefault="007B0B08" w:rsidP="00461B52">
      <w:pPr>
        <w:numPr>
          <w:ilvl w:val="1"/>
          <w:numId w:val="18"/>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A needle stick/sharps injury log shall be maintained and shall include the following information for each incident:</w:t>
      </w:r>
    </w:p>
    <w:p w14:paraId="1E500B71"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Period of time the log covers</w:t>
      </w:r>
    </w:p>
    <w:p w14:paraId="7FD3AAAA"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 xml:space="preserve"> Date of the incident</w:t>
      </w:r>
    </w:p>
    <w:p w14:paraId="764739EF"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Date the incident is entered into the log</w:t>
      </w:r>
    </w:p>
    <w:p w14:paraId="25868188"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Type and brand of sharp involved</w:t>
      </w:r>
    </w:p>
    <w:p w14:paraId="3424140D"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Department or area of incident</w:t>
      </w:r>
    </w:p>
    <w:p w14:paraId="672201CC" w14:textId="77777777" w:rsidR="007B0B08" w:rsidRPr="007B0B08" w:rsidRDefault="007B0B08" w:rsidP="00461B52">
      <w:pPr>
        <w:numPr>
          <w:ilvl w:val="2"/>
          <w:numId w:val="106"/>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Description of the incident</w:t>
      </w:r>
    </w:p>
    <w:p w14:paraId="1EABEF77" w14:textId="77777777" w:rsidR="007B0B08" w:rsidRDefault="007B0B08" w:rsidP="00461B52">
      <w:pPr>
        <w:numPr>
          <w:ilvl w:val="1"/>
          <w:numId w:val="18"/>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The log(s) shall be retained for five years after the end of the log year. Appendix F contains a sample Sharps Injury Log.</w:t>
      </w:r>
    </w:p>
    <w:p w14:paraId="450E617A" w14:textId="77777777" w:rsidR="003B1871" w:rsidRPr="007B0B08" w:rsidRDefault="003B1871" w:rsidP="003B1871">
      <w:pPr>
        <w:autoSpaceDE w:val="0"/>
        <w:autoSpaceDN w:val="0"/>
        <w:adjustRightInd w:val="0"/>
        <w:ind w:left="1080"/>
        <w:rPr>
          <w:rFonts w:ascii="Arial" w:hAnsi="Arial" w:cs="Arial"/>
          <w:color w:val="000000"/>
          <w:sz w:val="20"/>
          <w:szCs w:val="20"/>
        </w:rPr>
      </w:pPr>
    </w:p>
    <w:p w14:paraId="53BE5677"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Personal Protective Equipment (PPE)</w:t>
      </w:r>
    </w:p>
    <w:p w14:paraId="48080891"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When PPE is removed it shall be, decontaminated or disposed of in an appropriate container.</w:t>
      </w:r>
    </w:p>
    <w:p w14:paraId="773D8DBF"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Personnel in contact with patients/victims will have examination gloves and </w:t>
      </w:r>
      <w:r w:rsidR="003E5435">
        <w:rPr>
          <w:rFonts w:ascii="Arial" w:hAnsi="Arial" w:cs="Arial"/>
          <w:color w:val="000000"/>
          <w:sz w:val="20"/>
          <w:szCs w:val="20"/>
        </w:rPr>
        <w:t xml:space="preserve">goggles with them at all times.  </w:t>
      </w:r>
      <w:r w:rsidRPr="00A154C4">
        <w:rPr>
          <w:rFonts w:ascii="Arial" w:hAnsi="Arial" w:cs="Arial"/>
          <w:color w:val="000000"/>
          <w:sz w:val="20"/>
          <w:szCs w:val="20"/>
        </w:rPr>
        <w:t>These are available on each engine and ladder truck.</w:t>
      </w:r>
    </w:p>
    <w:p w14:paraId="0F73C7E2" w14:textId="77777777" w:rsidR="007B0B08" w:rsidRPr="00BA5B14" w:rsidRDefault="007B0B08" w:rsidP="00461B52">
      <w:pPr>
        <w:numPr>
          <w:ilvl w:val="1"/>
          <w:numId w:val="18"/>
        </w:numPr>
        <w:autoSpaceDE w:val="0"/>
        <w:autoSpaceDN w:val="0"/>
        <w:adjustRightInd w:val="0"/>
        <w:rPr>
          <w:rFonts w:ascii="Arial" w:hAnsi="Arial" w:cs="Arial"/>
          <w:color w:val="000000"/>
          <w:sz w:val="20"/>
          <w:szCs w:val="20"/>
        </w:rPr>
      </w:pPr>
      <w:r>
        <w:rPr>
          <w:rFonts w:ascii="Arial" w:hAnsi="Arial" w:cs="Arial"/>
          <w:color w:val="000000"/>
          <w:sz w:val="20"/>
          <w:szCs w:val="20"/>
        </w:rPr>
        <w:t>R</w:t>
      </w:r>
      <w:r w:rsidRPr="00BA5B14">
        <w:rPr>
          <w:rFonts w:ascii="Arial" w:hAnsi="Arial" w:cs="Arial"/>
          <w:color w:val="000000"/>
          <w:sz w:val="20"/>
          <w:szCs w:val="20"/>
        </w:rPr>
        <w:t>eplace gloves if torn, punctured or contaminated, or if their ability to function as a barrier is compromised</w:t>
      </w:r>
    </w:p>
    <w:p w14:paraId="67C7E75D" w14:textId="77777777" w:rsidR="007B0B08" w:rsidRPr="00BA5B14" w:rsidRDefault="007B0B08" w:rsidP="00461B52">
      <w:pPr>
        <w:numPr>
          <w:ilvl w:val="1"/>
          <w:numId w:val="18"/>
        </w:numPr>
        <w:autoSpaceDE w:val="0"/>
        <w:autoSpaceDN w:val="0"/>
        <w:adjustRightInd w:val="0"/>
        <w:rPr>
          <w:rFonts w:ascii="Arial" w:hAnsi="Arial" w:cs="Arial"/>
          <w:color w:val="000000"/>
          <w:sz w:val="20"/>
          <w:szCs w:val="20"/>
        </w:rPr>
      </w:pPr>
      <w:r w:rsidRPr="00BA5B14">
        <w:rPr>
          <w:rFonts w:ascii="Arial" w:hAnsi="Arial" w:cs="Arial"/>
          <w:color w:val="000000"/>
          <w:sz w:val="20"/>
          <w:szCs w:val="20"/>
        </w:rPr>
        <w:t>Never wash or decontaminate disposable gloves for reuse</w:t>
      </w:r>
    </w:p>
    <w:p w14:paraId="7B03D8D0" w14:textId="77777777" w:rsidR="007B0B08" w:rsidRPr="0049653A" w:rsidRDefault="007B0B08" w:rsidP="00461B52">
      <w:pPr>
        <w:numPr>
          <w:ilvl w:val="1"/>
          <w:numId w:val="18"/>
        </w:numPr>
        <w:autoSpaceDE w:val="0"/>
        <w:autoSpaceDN w:val="0"/>
        <w:adjustRightInd w:val="0"/>
        <w:rPr>
          <w:rFonts w:ascii="Arial" w:hAnsi="Arial" w:cs="Arial"/>
          <w:color w:val="000000"/>
          <w:sz w:val="20"/>
          <w:szCs w:val="20"/>
        </w:rPr>
      </w:pPr>
      <w:r w:rsidRPr="00BA5B14">
        <w:rPr>
          <w:rFonts w:ascii="Arial" w:hAnsi="Arial" w:cs="Arial"/>
          <w:color w:val="000000"/>
          <w:sz w:val="20"/>
          <w:szCs w:val="20"/>
        </w:rPr>
        <w:lastRenderedPageBreak/>
        <w:t>Hypoallergenic gloves, glove liners, powderless gloves, or other similar alternatives will be readily accessible to those employees who are allergic to the gloves n</w:t>
      </w:r>
      <w:r w:rsidRPr="0049653A">
        <w:rPr>
          <w:rFonts w:ascii="Arial" w:hAnsi="Arial" w:cs="Arial"/>
          <w:color w:val="000000"/>
          <w:sz w:val="20"/>
          <w:szCs w:val="20"/>
        </w:rPr>
        <w:t>ominally provided.</w:t>
      </w:r>
    </w:p>
    <w:p w14:paraId="5DA19155" w14:textId="77777777" w:rsidR="00336968" w:rsidRPr="00BA5B14" w:rsidRDefault="00336968" w:rsidP="00461B52">
      <w:pPr>
        <w:numPr>
          <w:ilvl w:val="1"/>
          <w:numId w:val="18"/>
        </w:numPr>
        <w:autoSpaceDE w:val="0"/>
        <w:autoSpaceDN w:val="0"/>
        <w:adjustRightInd w:val="0"/>
        <w:rPr>
          <w:rFonts w:ascii="Arial" w:hAnsi="Arial" w:cs="Arial"/>
          <w:color w:val="000000"/>
          <w:sz w:val="20"/>
          <w:szCs w:val="20"/>
        </w:rPr>
      </w:pPr>
      <w:r>
        <w:rPr>
          <w:rFonts w:ascii="Arial" w:hAnsi="Arial" w:cs="Arial"/>
          <w:color w:val="000000"/>
          <w:sz w:val="20"/>
          <w:szCs w:val="20"/>
        </w:rPr>
        <w:t>R</w:t>
      </w:r>
      <w:r w:rsidRPr="00BA5B14">
        <w:rPr>
          <w:rFonts w:ascii="Arial" w:hAnsi="Arial" w:cs="Arial"/>
          <w:color w:val="000000"/>
          <w:sz w:val="20"/>
          <w:szCs w:val="20"/>
        </w:rPr>
        <w:t>eplace gloves if torn, punctured or contaminated, or if their ability to function as a barrier is compromised</w:t>
      </w:r>
    </w:p>
    <w:p w14:paraId="1A5147C4" w14:textId="77777777" w:rsidR="00336968" w:rsidRPr="00BA5B14" w:rsidRDefault="00336968" w:rsidP="00461B52">
      <w:pPr>
        <w:numPr>
          <w:ilvl w:val="1"/>
          <w:numId w:val="18"/>
        </w:numPr>
        <w:autoSpaceDE w:val="0"/>
        <w:autoSpaceDN w:val="0"/>
        <w:adjustRightInd w:val="0"/>
        <w:rPr>
          <w:rFonts w:ascii="Arial" w:hAnsi="Arial" w:cs="Arial"/>
          <w:color w:val="000000"/>
          <w:sz w:val="20"/>
          <w:szCs w:val="20"/>
        </w:rPr>
      </w:pPr>
      <w:r w:rsidRPr="00BA5B14">
        <w:rPr>
          <w:rFonts w:ascii="Arial" w:hAnsi="Arial" w:cs="Arial"/>
          <w:color w:val="000000"/>
          <w:sz w:val="20"/>
          <w:szCs w:val="20"/>
        </w:rPr>
        <w:t>Never wash or decontaminate disposable gloves for reuse</w:t>
      </w:r>
    </w:p>
    <w:p w14:paraId="3B3AF488" w14:textId="77777777" w:rsidR="00336968" w:rsidRPr="0049653A" w:rsidRDefault="00336968" w:rsidP="00461B52">
      <w:pPr>
        <w:numPr>
          <w:ilvl w:val="1"/>
          <w:numId w:val="18"/>
        </w:numPr>
        <w:autoSpaceDE w:val="0"/>
        <w:autoSpaceDN w:val="0"/>
        <w:adjustRightInd w:val="0"/>
        <w:rPr>
          <w:rFonts w:ascii="Arial" w:hAnsi="Arial" w:cs="Arial"/>
          <w:color w:val="000000"/>
          <w:sz w:val="20"/>
          <w:szCs w:val="20"/>
        </w:rPr>
      </w:pPr>
      <w:r w:rsidRPr="00BA5B14">
        <w:rPr>
          <w:rFonts w:ascii="Arial" w:hAnsi="Arial" w:cs="Arial"/>
          <w:color w:val="000000"/>
          <w:sz w:val="20"/>
          <w:szCs w:val="20"/>
        </w:rPr>
        <w:t>Hypoallergenic gloves, glove liners, powderless gloves, or other similar alternatives will be readily accessible to those employees who are allergic to the gloves n</w:t>
      </w:r>
      <w:r w:rsidRPr="0049653A">
        <w:rPr>
          <w:rFonts w:ascii="Arial" w:hAnsi="Arial" w:cs="Arial"/>
          <w:color w:val="000000"/>
          <w:sz w:val="20"/>
          <w:szCs w:val="20"/>
        </w:rPr>
        <w:t>ominally provided.</w:t>
      </w:r>
    </w:p>
    <w:p w14:paraId="5FC3E670" w14:textId="77777777" w:rsidR="007B0B08" w:rsidRPr="007B0B08" w:rsidRDefault="00F132C7" w:rsidP="00461B52">
      <w:pPr>
        <w:numPr>
          <w:ilvl w:val="1"/>
          <w:numId w:val="18"/>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Impervious g</w:t>
      </w:r>
      <w:r w:rsidR="00704F0F" w:rsidRPr="007B0B08">
        <w:rPr>
          <w:rFonts w:ascii="Arial" w:hAnsi="Arial" w:cs="Arial"/>
          <w:color w:val="000000"/>
          <w:sz w:val="20"/>
          <w:szCs w:val="20"/>
        </w:rPr>
        <w:t>loves will be worn for all patient/victim contact. Gloves must be worn for touching blood and body fluids, mucus membranes or non-intact skin of all patients/victims, and for cleaning of soiled surfaces.</w:t>
      </w:r>
      <w:r w:rsidR="00802171">
        <w:rPr>
          <w:rFonts w:ascii="Arial" w:hAnsi="Arial" w:cs="Arial"/>
          <w:color w:val="000000"/>
          <w:sz w:val="20"/>
          <w:szCs w:val="20"/>
        </w:rPr>
        <w:t xml:space="preserve"> </w:t>
      </w:r>
      <w:r w:rsidR="007B0B08" w:rsidRPr="007B0B08">
        <w:rPr>
          <w:rFonts w:ascii="Arial" w:hAnsi="Arial" w:cs="Arial"/>
          <w:color w:val="000000"/>
          <w:sz w:val="20"/>
          <w:szCs w:val="20"/>
        </w:rPr>
        <w:t>Replace gloves if torn, punctured or contaminated, or if their ability to function as a barrier is compromised</w:t>
      </w:r>
    </w:p>
    <w:p w14:paraId="796C3924" w14:textId="77777777" w:rsidR="007B0B08" w:rsidRPr="007B0B08" w:rsidRDefault="007B0B08" w:rsidP="00461B52">
      <w:pPr>
        <w:numPr>
          <w:ilvl w:val="1"/>
          <w:numId w:val="18"/>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Never wash or decontaminate disposable gloves for reuse</w:t>
      </w:r>
    </w:p>
    <w:p w14:paraId="47D90DD8" w14:textId="77777777" w:rsidR="007B0B08" w:rsidRPr="007B0B08" w:rsidRDefault="007B0B08" w:rsidP="00461B52">
      <w:pPr>
        <w:numPr>
          <w:ilvl w:val="1"/>
          <w:numId w:val="18"/>
        </w:numPr>
        <w:autoSpaceDE w:val="0"/>
        <w:autoSpaceDN w:val="0"/>
        <w:adjustRightInd w:val="0"/>
        <w:rPr>
          <w:rFonts w:ascii="Arial" w:hAnsi="Arial" w:cs="Arial"/>
          <w:color w:val="000000"/>
          <w:sz w:val="20"/>
          <w:szCs w:val="20"/>
        </w:rPr>
      </w:pPr>
      <w:r w:rsidRPr="007B0B08">
        <w:rPr>
          <w:rFonts w:ascii="Arial" w:hAnsi="Arial" w:cs="Arial"/>
          <w:color w:val="000000"/>
          <w:sz w:val="20"/>
          <w:szCs w:val="20"/>
        </w:rPr>
        <w:t>Hypoallergenic gloves, glove liners, powderless gloves, or other similar alternatives will be readily accessible to those employees who are allergic to the gloves nominally provided.</w:t>
      </w:r>
    </w:p>
    <w:p w14:paraId="6CF4E35E"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Gloves are to be removed and hands washed after contact with each patient or each use for cleaning or handling potentially infectious items.</w:t>
      </w:r>
    </w:p>
    <w:p w14:paraId="09C38D6E"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Structural </w:t>
      </w:r>
      <w:proofErr w:type="spellStart"/>
      <w:r w:rsidRPr="00A154C4">
        <w:rPr>
          <w:rFonts w:ascii="Arial" w:hAnsi="Arial" w:cs="Arial"/>
          <w:color w:val="000000"/>
          <w:sz w:val="20"/>
          <w:szCs w:val="20"/>
        </w:rPr>
        <w:t>fire fighting</w:t>
      </w:r>
      <w:proofErr w:type="spellEnd"/>
      <w:r w:rsidRPr="00A154C4">
        <w:rPr>
          <w:rFonts w:ascii="Arial" w:hAnsi="Arial" w:cs="Arial"/>
          <w:color w:val="000000"/>
          <w:sz w:val="20"/>
          <w:szCs w:val="20"/>
        </w:rPr>
        <w:t xml:space="preserve"> protective clothing will be worn for all incidents requiring this protection. Additionally latex </w:t>
      </w:r>
      <w:r w:rsidR="00F132C7">
        <w:rPr>
          <w:rFonts w:ascii="Arial" w:hAnsi="Arial" w:cs="Arial"/>
          <w:color w:val="000000"/>
          <w:sz w:val="20"/>
          <w:szCs w:val="20"/>
        </w:rPr>
        <w:t xml:space="preserve">or equivalent </w:t>
      </w:r>
      <w:r w:rsidRPr="00A154C4">
        <w:rPr>
          <w:rFonts w:ascii="Arial" w:hAnsi="Arial" w:cs="Arial"/>
          <w:color w:val="000000"/>
          <w:sz w:val="20"/>
          <w:szCs w:val="20"/>
        </w:rPr>
        <w:t xml:space="preserve">gloves will be worn under the firefighters gloves when infectious materials may be encountered such as during vehicle extrication. Because of the potential for burns, </w:t>
      </w:r>
      <w:r w:rsidR="00F132C7">
        <w:rPr>
          <w:rFonts w:ascii="Arial" w:hAnsi="Arial" w:cs="Arial"/>
          <w:color w:val="000000"/>
          <w:sz w:val="20"/>
          <w:szCs w:val="20"/>
        </w:rPr>
        <w:t>these</w:t>
      </w:r>
      <w:r w:rsidR="00F132C7" w:rsidRPr="00A154C4">
        <w:rPr>
          <w:rFonts w:ascii="Arial" w:hAnsi="Arial" w:cs="Arial"/>
          <w:color w:val="000000"/>
          <w:sz w:val="20"/>
          <w:szCs w:val="20"/>
        </w:rPr>
        <w:t xml:space="preserve"> </w:t>
      </w:r>
      <w:r w:rsidRPr="00A154C4">
        <w:rPr>
          <w:rFonts w:ascii="Arial" w:hAnsi="Arial" w:cs="Arial"/>
          <w:color w:val="000000"/>
          <w:sz w:val="20"/>
          <w:szCs w:val="20"/>
        </w:rPr>
        <w:t>gloves should not be worn under fire fighting gloves where there is exposure to extreme heat.</w:t>
      </w:r>
    </w:p>
    <w:p w14:paraId="2E15673D"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Masks shall be worn in combination with goggles or glasses with solid side shields whenever droplets of blood or OPIM may be splashed in the eyes, nose, or mouth. Face shields on structural </w:t>
      </w:r>
      <w:proofErr w:type="spellStart"/>
      <w:r w:rsidRPr="00A154C4">
        <w:rPr>
          <w:rFonts w:ascii="Arial" w:hAnsi="Arial" w:cs="Arial"/>
          <w:color w:val="000000"/>
          <w:sz w:val="20"/>
          <w:szCs w:val="20"/>
        </w:rPr>
        <w:t>fire fighting</w:t>
      </w:r>
      <w:proofErr w:type="spellEnd"/>
      <w:r w:rsidRPr="00A154C4">
        <w:rPr>
          <w:rFonts w:ascii="Arial" w:hAnsi="Arial" w:cs="Arial"/>
          <w:color w:val="000000"/>
          <w:sz w:val="20"/>
          <w:szCs w:val="20"/>
        </w:rPr>
        <w:t xml:space="preserve"> helmets shall not be used for exposure control; however, SCBA masks are acceptable.</w:t>
      </w:r>
    </w:p>
    <w:p w14:paraId="0626646F" w14:textId="77777777" w:rsidR="00704F0F"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Gowns, waterproof aprons or structural </w:t>
      </w:r>
      <w:proofErr w:type="spellStart"/>
      <w:r w:rsidRPr="00A154C4">
        <w:rPr>
          <w:rFonts w:ascii="Arial" w:hAnsi="Arial" w:cs="Arial"/>
          <w:color w:val="000000"/>
          <w:sz w:val="20"/>
          <w:szCs w:val="20"/>
        </w:rPr>
        <w:t>fire fighting</w:t>
      </w:r>
      <w:proofErr w:type="spellEnd"/>
      <w:r w:rsidRPr="00A154C4">
        <w:rPr>
          <w:rFonts w:ascii="Arial" w:hAnsi="Arial" w:cs="Arial"/>
          <w:color w:val="000000"/>
          <w:sz w:val="20"/>
          <w:szCs w:val="20"/>
        </w:rPr>
        <w:t xml:space="preserve"> gear shall be worn during procedures that are likely to generate splashes</w:t>
      </w:r>
      <w:r w:rsidR="00C44104">
        <w:rPr>
          <w:rFonts w:ascii="Arial" w:hAnsi="Arial" w:cs="Arial"/>
          <w:color w:val="000000"/>
          <w:sz w:val="20"/>
          <w:szCs w:val="20"/>
        </w:rPr>
        <w:t xml:space="preserve"> of blood or other body fluids.</w:t>
      </w:r>
    </w:p>
    <w:p w14:paraId="09E79E90" w14:textId="77777777" w:rsidR="00704F0F" w:rsidRDefault="00704F0F" w:rsidP="003B1871">
      <w:pPr>
        <w:autoSpaceDE w:val="0"/>
        <w:autoSpaceDN w:val="0"/>
        <w:adjustRightInd w:val="0"/>
        <w:rPr>
          <w:rFonts w:ascii="Arial" w:hAnsi="Arial" w:cs="Arial"/>
          <w:color w:val="000000"/>
          <w:sz w:val="20"/>
          <w:szCs w:val="20"/>
        </w:rPr>
      </w:pPr>
    </w:p>
    <w:p w14:paraId="15BAC28C"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Equipment Cleaning</w:t>
      </w:r>
    </w:p>
    <w:p w14:paraId="38C62C3B"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Routine cleaning of equipment will be done on a daily basis.</w:t>
      </w:r>
    </w:p>
    <w:p w14:paraId="259BB631" w14:textId="77777777" w:rsidR="00C4410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Vehicles, tools and other equipment that is exposed to body fluids will be cleaned with </w:t>
      </w:r>
      <w:r w:rsidR="00800455" w:rsidRPr="00A154C4">
        <w:rPr>
          <w:rFonts w:ascii="Arial" w:hAnsi="Arial" w:cs="Arial"/>
          <w:color w:val="000000"/>
          <w:sz w:val="20"/>
          <w:szCs w:val="20"/>
        </w:rPr>
        <w:t>soap and water</w:t>
      </w:r>
      <w:r w:rsidRPr="00A154C4">
        <w:rPr>
          <w:rFonts w:ascii="Arial" w:hAnsi="Arial" w:cs="Arial"/>
          <w:color w:val="000000"/>
          <w:sz w:val="20"/>
          <w:szCs w:val="20"/>
        </w:rPr>
        <w:t xml:space="preserve"> followed by</w:t>
      </w:r>
      <w:r w:rsidR="00802171">
        <w:rPr>
          <w:rFonts w:ascii="Arial" w:hAnsi="Arial" w:cs="Arial"/>
          <w:color w:val="000000"/>
          <w:sz w:val="20"/>
          <w:szCs w:val="20"/>
        </w:rPr>
        <w:t xml:space="preserve"> </w:t>
      </w:r>
      <w:r w:rsidR="00800455" w:rsidRPr="00A154C4">
        <w:rPr>
          <w:rFonts w:ascii="Arial" w:hAnsi="Arial" w:cs="Arial"/>
          <w:color w:val="000000"/>
          <w:sz w:val="20"/>
          <w:szCs w:val="20"/>
        </w:rPr>
        <w:t xml:space="preserve">an antiseptic cleaner </w:t>
      </w:r>
      <w:r w:rsidRPr="00A154C4">
        <w:rPr>
          <w:rFonts w:ascii="Arial" w:hAnsi="Arial" w:cs="Arial"/>
          <w:color w:val="000000"/>
          <w:sz w:val="20"/>
          <w:szCs w:val="20"/>
        </w:rPr>
        <w:t>.</w:t>
      </w:r>
    </w:p>
    <w:p w14:paraId="61A938B6" w14:textId="77777777" w:rsidR="003B1871" w:rsidRDefault="003B1871" w:rsidP="003B1871">
      <w:pPr>
        <w:autoSpaceDE w:val="0"/>
        <w:autoSpaceDN w:val="0"/>
        <w:adjustRightInd w:val="0"/>
        <w:ind w:left="1080"/>
        <w:rPr>
          <w:rFonts w:ascii="Arial" w:hAnsi="Arial" w:cs="Arial"/>
          <w:color w:val="000000"/>
          <w:sz w:val="20"/>
          <w:szCs w:val="20"/>
        </w:rPr>
      </w:pPr>
    </w:p>
    <w:p w14:paraId="33F17FD3"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Contaminated Sharps</w:t>
      </w:r>
    </w:p>
    <w:p w14:paraId="52C19619"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 sharps container is carried in</w:t>
      </w:r>
      <w:r w:rsidR="00933E0C">
        <w:rPr>
          <w:rFonts w:ascii="Arial" w:hAnsi="Arial" w:cs="Arial"/>
          <w:color w:val="000000"/>
          <w:sz w:val="20"/>
          <w:szCs w:val="20"/>
        </w:rPr>
        <w:fldChar w:fldCharType="begin">
          <w:ffData>
            <w:name w:val="Text28"/>
            <w:enabled/>
            <w:calcOnExit w:val="0"/>
            <w:textInput/>
          </w:ffData>
        </w:fldChar>
      </w:r>
      <w:bookmarkStart w:id="62" w:name="Text28"/>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62"/>
      <w:r w:rsidRPr="00A154C4">
        <w:rPr>
          <w:rFonts w:ascii="Arial" w:hAnsi="Arial" w:cs="Arial"/>
          <w:color w:val="000000"/>
          <w:sz w:val="20"/>
          <w:szCs w:val="20"/>
        </w:rPr>
        <w:t>.</w:t>
      </w:r>
    </w:p>
    <w:p w14:paraId="67A80BC1"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sharps container must be kept in an upright position when used and shall be replaced</w:t>
      </w:r>
      <w:r w:rsidR="00802171">
        <w:rPr>
          <w:rFonts w:ascii="Arial" w:hAnsi="Arial" w:cs="Arial"/>
          <w:color w:val="000000"/>
          <w:sz w:val="20"/>
          <w:szCs w:val="20"/>
        </w:rPr>
        <w:t xml:space="preserve"> </w:t>
      </w:r>
      <w:r w:rsidR="00F132C7">
        <w:rPr>
          <w:rFonts w:ascii="Arial" w:hAnsi="Arial" w:cs="Arial"/>
          <w:color w:val="000000"/>
          <w:sz w:val="20"/>
          <w:szCs w:val="20"/>
        </w:rPr>
        <w:t>when ¾ full</w:t>
      </w:r>
      <w:r w:rsidRPr="00A154C4">
        <w:rPr>
          <w:rFonts w:ascii="Arial" w:hAnsi="Arial" w:cs="Arial"/>
          <w:color w:val="000000"/>
          <w:sz w:val="20"/>
          <w:szCs w:val="20"/>
        </w:rPr>
        <w:t>.</w:t>
      </w:r>
    </w:p>
    <w:p w14:paraId="34D7E0AD"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Sharps will only be picked up with pliers or tongs, never by hand.</w:t>
      </w:r>
    </w:p>
    <w:p w14:paraId="58D32676"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Sharps containers should be closed to prevent spillage, placed in a second container if leaking, and handled with care.</w:t>
      </w:r>
    </w:p>
    <w:p w14:paraId="37776000"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Used sharps containers shall be capped, taped, and dated for disposal.</w:t>
      </w:r>
    </w:p>
    <w:p w14:paraId="79AA9F63" w14:textId="77777777" w:rsidR="00704F0F" w:rsidRDefault="00933E0C" w:rsidP="00461B52">
      <w:pPr>
        <w:numPr>
          <w:ilvl w:val="1"/>
          <w:numId w:val="18"/>
        </w:numPr>
        <w:autoSpaceDE w:val="0"/>
        <w:autoSpaceDN w:val="0"/>
        <w:adjustRightInd w:val="0"/>
        <w:rPr>
          <w:rFonts w:ascii="Arial" w:hAnsi="Arial" w:cs="Arial"/>
          <w:color w:val="000000"/>
          <w:sz w:val="20"/>
          <w:szCs w:val="20"/>
        </w:rPr>
      </w:pPr>
      <w:r>
        <w:rPr>
          <w:rFonts w:ascii="Arial" w:hAnsi="Arial" w:cs="Arial"/>
          <w:color w:val="000000"/>
          <w:sz w:val="20"/>
          <w:szCs w:val="20"/>
        </w:rPr>
        <w:fldChar w:fldCharType="begin">
          <w:ffData>
            <w:name w:val="Text29"/>
            <w:enabled/>
            <w:calcOnExit w:val="0"/>
            <w:textInput/>
          </w:ffData>
        </w:fldChar>
      </w:r>
      <w:bookmarkStart w:id="63" w:name="Text29"/>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bookmarkEnd w:id="63"/>
      <w:r>
        <w:rPr>
          <w:rFonts w:ascii="Arial" w:hAnsi="Arial" w:cs="Arial"/>
          <w:color w:val="000000"/>
          <w:sz w:val="20"/>
          <w:szCs w:val="20"/>
        </w:rPr>
        <w:t xml:space="preserve"> </w:t>
      </w:r>
      <w:r w:rsidR="00704F0F" w:rsidRPr="00A154C4">
        <w:rPr>
          <w:rFonts w:ascii="Arial" w:hAnsi="Arial" w:cs="Arial"/>
          <w:color w:val="000000"/>
          <w:sz w:val="20"/>
          <w:szCs w:val="20"/>
        </w:rPr>
        <w:t>shall be called to pick up sharps from</w:t>
      </w:r>
      <w:r>
        <w:rPr>
          <w:rFonts w:ascii="Arial" w:hAnsi="Arial" w:cs="Arial"/>
          <w:color w:val="000000"/>
          <w:sz w:val="20"/>
          <w:szCs w:val="20"/>
        </w:rPr>
        <w:t xml:space="preserve"> </w:t>
      </w:r>
      <w:r>
        <w:rPr>
          <w:rFonts w:ascii="Arial" w:hAnsi="Arial" w:cs="Arial"/>
          <w:color w:val="000000"/>
          <w:sz w:val="20"/>
          <w:szCs w:val="20"/>
        </w:rPr>
        <w:fldChar w:fldCharType="begin">
          <w:ffData>
            <w:name w:val="Text30"/>
            <w:enabled/>
            <w:calcOnExit w:val="0"/>
            <w:textInput/>
          </w:ffData>
        </w:fldChar>
      </w:r>
      <w:bookmarkStart w:id="64" w:name="Text30"/>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bookmarkEnd w:id="64"/>
      <w:r>
        <w:rPr>
          <w:rFonts w:ascii="Arial" w:hAnsi="Arial" w:cs="Arial"/>
          <w:color w:val="000000"/>
          <w:sz w:val="20"/>
          <w:szCs w:val="20"/>
        </w:rPr>
        <w:t xml:space="preserve"> </w:t>
      </w:r>
      <w:r w:rsidR="00704F0F" w:rsidRPr="00A154C4">
        <w:rPr>
          <w:rFonts w:ascii="Arial" w:hAnsi="Arial" w:cs="Arial"/>
          <w:color w:val="000000"/>
          <w:sz w:val="20"/>
          <w:szCs w:val="20"/>
        </w:rPr>
        <w:t>and to provide new sharps containers.</w:t>
      </w:r>
    </w:p>
    <w:p w14:paraId="21B18C6E" w14:textId="77777777" w:rsidR="00DF1F95" w:rsidRPr="00A154C4" w:rsidRDefault="00DF1F95" w:rsidP="003B1871">
      <w:pPr>
        <w:autoSpaceDE w:val="0"/>
        <w:autoSpaceDN w:val="0"/>
        <w:adjustRightInd w:val="0"/>
        <w:ind w:left="1080"/>
        <w:rPr>
          <w:rFonts w:ascii="Arial" w:hAnsi="Arial" w:cs="Arial"/>
          <w:color w:val="000000"/>
          <w:sz w:val="20"/>
          <w:szCs w:val="20"/>
        </w:rPr>
      </w:pPr>
    </w:p>
    <w:p w14:paraId="33652E5B"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Contaminated materials shall be handled as little as possible. When handling contaminated linen or towels, firefighters will wear latex gloves and other appropriate PPE. All soiled linen shall be placed in red bags that prevent leakage.</w:t>
      </w:r>
    </w:p>
    <w:p w14:paraId="4BB01D18" w14:textId="77777777" w:rsidR="00C44104" w:rsidRDefault="00C44104" w:rsidP="003B1871">
      <w:pPr>
        <w:autoSpaceDE w:val="0"/>
        <w:autoSpaceDN w:val="0"/>
        <w:adjustRightInd w:val="0"/>
        <w:rPr>
          <w:rFonts w:ascii="Arial" w:hAnsi="Arial" w:cs="Arial"/>
          <w:color w:val="000000"/>
          <w:sz w:val="20"/>
          <w:szCs w:val="20"/>
        </w:rPr>
      </w:pPr>
    </w:p>
    <w:p w14:paraId="3E58F8DC"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Disposal of Waste</w:t>
      </w:r>
    </w:p>
    <w:p w14:paraId="764FF346"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All </w:t>
      </w:r>
      <w:r w:rsidR="00336968">
        <w:rPr>
          <w:rFonts w:ascii="Arial" w:hAnsi="Arial" w:cs="Arial"/>
          <w:color w:val="000000"/>
          <w:sz w:val="20"/>
          <w:szCs w:val="20"/>
        </w:rPr>
        <w:t xml:space="preserve">biohazardous </w:t>
      </w:r>
      <w:r w:rsidRPr="00A154C4">
        <w:rPr>
          <w:rFonts w:ascii="Arial" w:hAnsi="Arial" w:cs="Arial"/>
          <w:color w:val="000000"/>
          <w:sz w:val="20"/>
          <w:szCs w:val="20"/>
        </w:rPr>
        <w:t>waste will be placed in red plastic bags or labeled sharps containers.</w:t>
      </w:r>
      <w:r w:rsidR="00336968">
        <w:rPr>
          <w:rFonts w:ascii="Arial" w:hAnsi="Arial" w:cs="Arial"/>
          <w:color w:val="000000"/>
          <w:sz w:val="20"/>
          <w:szCs w:val="20"/>
        </w:rPr>
        <w:t xml:space="preserve"> Biohazard bags will be red in color or affixed with a biohazard label and will be available at </w:t>
      </w:r>
      <w:r w:rsidR="00336968">
        <w:rPr>
          <w:rFonts w:ascii="Arial" w:hAnsi="Arial" w:cs="Arial"/>
          <w:color w:val="000000"/>
          <w:sz w:val="20"/>
          <w:szCs w:val="20"/>
        </w:rPr>
        <w:fldChar w:fldCharType="begin">
          <w:ffData>
            <w:name w:val="Text29"/>
            <w:enabled/>
            <w:calcOnExit w:val="0"/>
            <w:textInput/>
          </w:ffData>
        </w:fldChar>
      </w:r>
      <w:r w:rsidR="00336968">
        <w:rPr>
          <w:rFonts w:ascii="Arial" w:hAnsi="Arial" w:cs="Arial"/>
          <w:color w:val="000000"/>
          <w:sz w:val="20"/>
          <w:szCs w:val="20"/>
        </w:rPr>
        <w:instrText xml:space="preserve"> FORMTEXT </w:instrText>
      </w:r>
      <w:r w:rsidR="00336968">
        <w:rPr>
          <w:rFonts w:ascii="Arial" w:hAnsi="Arial" w:cs="Arial"/>
          <w:color w:val="000000"/>
          <w:sz w:val="20"/>
          <w:szCs w:val="20"/>
        </w:rPr>
      </w:r>
      <w:r w:rsidR="00336968">
        <w:rPr>
          <w:rFonts w:ascii="Arial" w:hAnsi="Arial" w:cs="Arial"/>
          <w:color w:val="000000"/>
          <w:sz w:val="20"/>
          <w:szCs w:val="20"/>
        </w:rPr>
        <w:fldChar w:fldCharType="separate"/>
      </w:r>
      <w:r w:rsidR="00336968">
        <w:rPr>
          <w:rFonts w:ascii="Arial" w:hAnsi="Arial" w:cs="Arial"/>
          <w:noProof/>
          <w:color w:val="000000"/>
          <w:sz w:val="20"/>
          <w:szCs w:val="20"/>
        </w:rPr>
        <w:t> </w:t>
      </w:r>
      <w:r w:rsidR="00336968">
        <w:rPr>
          <w:rFonts w:ascii="Arial" w:hAnsi="Arial" w:cs="Arial"/>
          <w:noProof/>
          <w:color w:val="000000"/>
          <w:sz w:val="20"/>
          <w:szCs w:val="20"/>
        </w:rPr>
        <w:t> </w:t>
      </w:r>
      <w:r w:rsidR="00336968">
        <w:rPr>
          <w:rFonts w:ascii="Arial" w:hAnsi="Arial" w:cs="Arial"/>
          <w:noProof/>
          <w:color w:val="000000"/>
          <w:sz w:val="20"/>
          <w:szCs w:val="20"/>
        </w:rPr>
        <w:t> </w:t>
      </w:r>
      <w:r w:rsidR="00336968">
        <w:rPr>
          <w:rFonts w:ascii="Arial" w:hAnsi="Arial" w:cs="Arial"/>
          <w:noProof/>
          <w:color w:val="000000"/>
          <w:sz w:val="20"/>
          <w:szCs w:val="20"/>
        </w:rPr>
        <w:t> </w:t>
      </w:r>
      <w:r w:rsidR="00336968">
        <w:rPr>
          <w:rFonts w:ascii="Arial" w:hAnsi="Arial" w:cs="Arial"/>
          <w:noProof/>
          <w:color w:val="000000"/>
          <w:sz w:val="20"/>
          <w:szCs w:val="20"/>
        </w:rPr>
        <w:t> </w:t>
      </w:r>
      <w:r w:rsidR="00336968">
        <w:rPr>
          <w:rFonts w:ascii="Arial" w:hAnsi="Arial" w:cs="Arial"/>
          <w:color w:val="000000"/>
          <w:sz w:val="20"/>
          <w:szCs w:val="20"/>
        </w:rPr>
        <w:fldChar w:fldCharType="end"/>
      </w:r>
    </w:p>
    <w:p w14:paraId="7434BF16"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lastRenderedPageBreak/>
        <w:t xml:space="preserve">Whenever possible, contaminated waste will be given to an on-scene </w:t>
      </w:r>
      <w:smartTag w:uri="urn:schemas-microsoft-com:office:smarttags" w:element="place">
        <w:r w:rsidRPr="00A154C4">
          <w:rPr>
            <w:rFonts w:ascii="Arial" w:hAnsi="Arial" w:cs="Arial"/>
            <w:color w:val="000000"/>
            <w:sz w:val="20"/>
            <w:szCs w:val="20"/>
          </w:rPr>
          <w:t>EMS</w:t>
        </w:r>
      </w:smartTag>
      <w:r w:rsidRPr="00A154C4">
        <w:rPr>
          <w:rFonts w:ascii="Arial" w:hAnsi="Arial" w:cs="Arial"/>
          <w:color w:val="000000"/>
          <w:sz w:val="20"/>
          <w:szCs w:val="20"/>
        </w:rPr>
        <w:t xml:space="preserve"> crew for disposal.</w:t>
      </w:r>
    </w:p>
    <w:p w14:paraId="2693962C"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Waste not given to an on-scene </w:t>
      </w:r>
      <w:smartTag w:uri="urn:schemas-microsoft-com:office:smarttags" w:element="place">
        <w:r w:rsidRPr="00A154C4">
          <w:rPr>
            <w:rFonts w:ascii="Arial" w:hAnsi="Arial" w:cs="Arial"/>
            <w:color w:val="000000"/>
            <w:sz w:val="20"/>
            <w:szCs w:val="20"/>
          </w:rPr>
          <w:t>EMS</w:t>
        </w:r>
      </w:smartTag>
      <w:r w:rsidRPr="00A154C4">
        <w:rPr>
          <w:rFonts w:ascii="Arial" w:hAnsi="Arial" w:cs="Arial"/>
          <w:color w:val="000000"/>
          <w:sz w:val="20"/>
          <w:szCs w:val="20"/>
        </w:rPr>
        <w:t xml:space="preserve"> crew will be transported back to the fire station in a non-passenger area of the vehicle. No more than 50 </w:t>
      </w:r>
      <w:proofErr w:type="spellStart"/>
      <w:r w:rsidRPr="00A154C4">
        <w:rPr>
          <w:rFonts w:ascii="Arial" w:hAnsi="Arial" w:cs="Arial"/>
          <w:color w:val="000000"/>
          <w:sz w:val="20"/>
          <w:szCs w:val="20"/>
        </w:rPr>
        <w:t>lbs</w:t>
      </w:r>
      <w:proofErr w:type="spellEnd"/>
      <w:r w:rsidRPr="00A154C4">
        <w:rPr>
          <w:rFonts w:ascii="Arial" w:hAnsi="Arial" w:cs="Arial"/>
          <w:color w:val="000000"/>
          <w:sz w:val="20"/>
          <w:szCs w:val="20"/>
        </w:rPr>
        <w:t xml:space="preserve"> of waste material may be transported.</w:t>
      </w:r>
    </w:p>
    <w:p w14:paraId="06F4CE1C"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waste will then be double bagged, the bags sealed and placed in the station’s outside trash container.</w:t>
      </w:r>
    </w:p>
    <w:p w14:paraId="7893BD85"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Heavily soiled waste materials, those with unabsorbed body fluids, will be double bagged, placed out of living areas and traffic areas at the fire station, and </w:t>
      </w:r>
      <w:smartTag w:uri="urn:schemas-microsoft-com:office:smarttags" w:element="place">
        <w:r w:rsidRPr="00A154C4">
          <w:rPr>
            <w:rFonts w:ascii="Arial" w:hAnsi="Arial" w:cs="Arial"/>
            <w:color w:val="000000"/>
            <w:sz w:val="20"/>
            <w:szCs w:val="20"/>
          </w:rPr>
          <w:t>EMS</w:t>
        </w:r>
      </w:smartTag>
      <w:r w:rsidRPr="00A154C4">
        <w:rPr>
          <w:rFonts w:ascii="Arial" w:hAnsi="Arial" w:cs="Arial"/>
          <w:color w:val="000000"/>
          <w:sz w:val="20"/>
          <w:szCs w:val="20"/>
        </w:rPr>
        <w:t xml:space="preserve"> shall be called to remove the waste.</w:t>
      </w:r>
    </w:p>
    <w:p w14:paraId="56DA7DBE"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smartTag w:uri="urn:schemas-microsoft-com:office:smarttags" w:element="place">
        <w:r w:rsidRPr="00A154C4">
          <w:rPr>
            <w:rFonts w:ascii="Arial" w:hAnsi="Arial" w:cs="Arial"/>
            <w:color w:val="000000"/>
            <w:sz w:val="20"/>
            <w:szCs w:val="20"/>
          </w:rPr>
          <w:t>EMS</w:t>
        </w:r>
      </w:smartTag>
      <w:r w:rsidRPr="00A154C4">
        <w:rPr>
          <w:rFonts w:ascii="Arial" w:hAnsi="Arial" w:cs="Arial"/>
          <w:color w:val="000000"/>
          <w:sz w:val="20"/>
          <w:szCs w:val="20"/>
        </w:rPr>
        <w:t xml:space="preserve"> will respond to remove heavily soiled waste and sharps within 24 hours.</w:t>
      </w:r>
    </w:p>
    <w:p w14:paraId="1716C78E" w14:textId="77777777" w:rsidR="00C44104" w:rsidRDefault="00C44104" w:rsidP="003B1871">
      <w:pPr>
        <w:autoSpaceDE w:val="0"/>
        <w:autoSpaceDN w:val="0"/>
        <w:adjustRightInd w:val="0"/>
        <w:rPr>
          <w:rFonts w:ascii="Arial" w:hAnsi="Arial" w:cs="Arial"/>
          <w:color w:val="000000"/>
          <w:sz w:val="20"/>
          <w:szCs w:val="20"/>
        </w:rPr>
      </w:pPr>
    </w:p>
    <w:p w14:paraId="5FF24AC8"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Hepatitis B Vaccination</w:t>
      </w:r>
    </w:p>
    <w:p w14:paraId="6D2BBD56"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All personnel who are at risk to occupational exposure will have the Hepatitis B vaccination, post exposure evaluation and follow up made available at no cost.</w:t>
      </w:r>
    </w:p>
    <w:p w14:paraId="420B6E8C"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Hepatitis B vaccination will be available after the firefighter receives training on the Hepatitis B vaccine, its safety, method of administration, the benefits of being vaccinated, and within ten working days of initial shift assignment (career personnel) or station acceptance (volunteer personnel). The vaccination will not be given to anyone who has received the complete Hepatitis B vaccination series, or if antibody testing shows that the firefighter is immune. If the individual is allergic to</w:t>
      </w:r>
      <w:r>
        <w:rPr>
          <w:rFonts w:ascii="Arial" w:hAnsi="Arial" w:cs="Arial"/>
          <w:color w:val="000000"/>
          <w:sz w:val="20"/>
          <w:szCs w:val="20"/>
        </w:rPr>
        <w:t xml:space="preserve"> </w:t>
      </w:r>
      <w:r w:rsidRPr="00A154C4">
        <w:rPr>
          <w:rFonts w:ascii="Arial" w:hAnsi="Arial" w:cs="Arial"/>
          <w:color w:val="000000"/>
          <w:sz w:val="20"/>
          <w:szCs w:val="20"/>
        </w:rPr>
        <w:t>yeast, an alternate Hepatitis B vaccine will be offered.</w:t>
      </w:r>
    </w:p>
    <w:p w14:paraId="4B9CD6B0" w14:textId="77777777" w:rsidR="00336968"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Each firefighter must sign a consent/refusal form verifying that this vaccination was offered to him/her</w:t>
      </w:r>
      <w:r w:rsidR="00336968">
        <w:rPr>
          <w:rFonts w:ascii="Arial" w:hAnsi="Arial" w:cs="Arial"/>
          <w:color w:val="000000"/>
          <w:sz w:val="20"/>
          <w:szCs w:val="20"/>
        </w:rPr>
        <w:t>.</w:t>
      </w:r>
    </w:p>
    <w:p w14:paraId="5AE4F201" w14:textId="77777777" w:rsidR="00704F0F" w:rsidRPr="00A154C4" w:rsidRDefault="00336968" w:rsidP="00461B52">
      <w:pPr>
        <w:numPr>
          <w:ilvl w:val="1"/>
          <w:numId w:val="18"/>
        </w:numPr>
        <w:autoSpaceDE w:val="0"/>
        <w:autoSpaceDN w:val="0"/>
        <w:adjustRightInd w:val="0"/>
        <w:rPr>
          <w:rFonts w:ascii="Arial" w:hAnsi="Arial" w:cs="Arial"/>
          <w:color w:val="000000"/>
          <w:sz w:val="20"/>
          <w:szCs w:val="20"/>
        </w:rPr>
      </w:pPr>
      <w:r w:rsidRPr="00E06985">
        <w:rPr>
          <w:rFonts w:ascii="Arial" w:hAnsi="Arial" w:cs="Arial"/>
          <w:color w:val="000000"/>
          <w:sz w:val="20"/>
          <w:szCs w:val="20"/>
        </w:rPr>
        <w:t xml:space="preserve">If an employee declines the vaccination, the employee must sign a declination form as provided in Appendix </w:t>
      </w:r>
      <w:r w:rsidRPr="00633A0F">
        <w:rPr>
          <w:rFonts w:ascii="Arial" w:hAnsi="Arial" w:cs="Arial"/>
          <w:color w:val="000000"/>
          <w:sz w:val="20"/>
          <w:szCs w:val="20"/>
        </w:rPr>
        <w:t>B. Employees who decline may request and obtain the vaccination at a later date at no cost.</w:t>
      </w:r>
    </w:p>
    <w:p w14:paraId="1C2508ED" w14:textId="77777777" w:rsidR="002922C3" w:rsidRDefault="002922C3" w:rsidP="003B1871">
      <w:pPr>
        <w:autoSpaceDE w:val="0"/>
        <w:autoSpaceDN w:val="0"/>
        <w:adjustRightInd w:val="0"/>
        <w:ind w:left="1080"/>
        <w:rPr>
          <w:rFonts w:ascii="Arial" w:hAnsi="Arial" w:cs="Arial"/>
          <w:color w:val="000000"/>
          <w:sz w:val="20"/>
          <w:szCs w:val="20"/>
        </w:rPr>
      </w:pPr>
    </w:p>
    <w:p w14:paraId="53D4298A" w14:textId="77777777" w:rsidR="003C503A" w:rsidRDefault="003C503A"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Post-Ex</w:t>
      </w:r>
      <w:r>
        <w:rPr>
          <w:rFonts w:ascii="Arial" w:hAnsi="Arial" w:cs="Arial"/>
          <w:color w:val="000000"/>
          <w:sz w:val="20"/>
          <w:szCs w:val="20"/>
        </w:rPr>
        <w:t>posure Evaluation and Follow-up</w:t>
      </w:r>
    </w:p>
    <w:p w14:paraId="0D4A6AE1" w14:textId="77777777" w:rsidR="003C503A" w:rsidRPr="000C06F5" w:rsidRDefault="003C503A" w:rsidP="00461B52">
      <w:pPr>
        <w:pStyle w:val="ListParagraph"/>
        <w:numPr>
          <w:ilvl w:val="0"/>
          <w:numId w:val="130"/>
        </w:numPr>
        <w:ind w:left="1440"/>
        <w:rPr>
          <w:rFonts w:ascii="Arial" w:hAnsi="Arial" w:cs="Arial"/>
          <w:sz w:val="20"/>
        </w:rPr>
      </w:pPr>
      <w:r w:rsidRPr="000C06F5">
        <w:rPr>
          <w:rFonts w:ascii="Arial" w:hAnsi="Arial" w:cs="Arial"/>
          <w:sz w:val="20"/>
        </w:rPr>
        <w:t>Following a report of an exposure incident, the employer shall make immediately available to the exposed employee a confidential medical evaluation and follow-up, including at least the following elements:</w:t>
      </w:r>
    </w:p>
    <w:p w14:paraId="7AF2E1BF" w14:textId="77777777" w:rsidR="002E5A6A" w:rsidRPr="000C06F5" w:rsidRDefault="003C503A" w:rsidP="00461B52">
      <w:pPr>
        <w:pStyle w:val="ListParagraph"/>
        <w:numPr>
          <w:ilvl w:val="4"/>
          <w:numId w:val="131"/>
        </w:numPr>
        <w:ind w:left="2347"/>
        <w:rPr>
          <w:rFonts w:ascii="Arial" w:hAnsi="Arial" w:cs="Arial"/>
          <w:sz w:val="20"/>
        </w:rPr>
      </w:pPr>
      <w:r w:rsidRPr="000C06F5">
        <w:rPr>
          <w:rFonts w:ascii="Arial" w:hAnsi="Arial" w:cs="Arial"/>
          <w:sz w:val="20"/>
        </w:rPr>
        <w:t>Documentation of the route(s) of exposure, and the circumstances under which the exposure incident occurred;</w:t>
      </w:r>
    </w:p>
    <w:p w14:paraId="52CB5C70" w14:textId="77777777" w:rsidR="002E5A6A" w:rsidRPr="000C06F5" w:rsidRDefault="003C503A" w:rsidP="00461B52">
      <w:pPr>
        <w:pStyle w:val="ListParagraph"/>
        <w:numPr>
          <w:ilvl w:val="4"/>
          <w:numId w:val="131"/>
        </w:numPr>
        <w:ind w:left="2347"/>
        <w:rPr>
          <w:rFonts w:ascii="Arial" w:hAnsi="Arial" w:cs="Arial"/>
          <w:sz w:val="20"/>
        </w:rPr>
      </w:pPr>
      <w:r w:rsidRPr="000C06F5">
        <w:rPr>
          <w:rFonts w:ascii="Arial" w:hAnsi="Arial" w:cs="Arial"/>
          <w:sz w:val="20"/>
        </w:rPr>
        <w:t>Identification and documentation of the source individual, unless the employer can establish that identification is infeasible or prohibited by state or local law</w:t>
      </w:r>
    </w:p>
    <w:p w14:paraId="5EA61EDC" w14:textId="77777777" w:rsidR="00DA43DB" w:rsidRPr="000C06F5" w:rsidRDefault="00336968" w:rsidP="00461B52">
      <w:pPr>
        <w:pStyle w:val="ListParagraph"/>
        <w:numPr>
          <w:ilvl w:val="4"/>
          <w:numId w:val="131"/>
        </w:numPr>
        <w:ind w:left="2347"/>
        <w:rPr>
          <w:rFonts w:ascii="Arial" w:hAnsi="Arial" w:cs="Arial"/>
          <w:sz w:val="20"/>
        </w:rPr>
      </w:pPr>
      <w:r w:rsidRPr="000C06F5">
        <w:rPr>
          <w:rFonts w:ascii="Arial" w:hAnsi="Arial" w:cs="Arial"/>
          <w:sz w:val="20"/>
        </w:rPr>
        <w:t>Collection and testing of blood for HBV and HIV serological status;</w:t>
      </w:r>
    </w:p>
    <w:p w14:paraId="25FAC686" w14:textId="77777777" w:rsidR="003C503A" w:rsidRPr="000C06F5" w:rsidRDefault="003C503A" w:rsidP="00461B52">
      <w:pPr>
        <w:numPr>
          <w:ilvl w:val="1"/>
          <w:numId w:val="87"/>
        </w:numPr>
        <w:autoSpaceDE w:val="0"/>
        <w:autoSpaceDN w:val="0"/>
        <w:adjustRightInd w:val="0"/>
        <w:rPr>
          <w:rFonts w:ascii="Arial" w:hAnsi="Arial" w:cs="Arial"/>
          <w:sz w:val="20"/>
          <w:szCs w:val="20"/>
        </w:rPr>
      </w:pPr>
      <w:r w:rsidRPr="000C06F5">
        <w:rPr>
          <w:rFonts w:ascii="Arial" w:hAnsi="Arial" w:cs="Arial"/>
          <w:sz w:val="20"/>
          <w:szCs w:val="20"/>
        </w:rPr>
        <w:t>The source individual's blood shall be tested as soon as feasible and after consent is obtained in order to determine HBV and HIV infectivity. If consent is not obtained, the employer shall establish that legally required consent cannot be obtained. When the source individual's consent is not required by law, the source individual's blood, if available, shall be tested and the results documented.</w:t>
      </w:r>
      <w:bookmarkStart w:id="65" w:name="1910.1030(f)(3)(ii)(B)"/>
      <w:bookmarkEnd w:id="65"/>
    </w:p>
    <w:p w14:paraId="209ECC09" w14:textId="77777777" w:rsidR="003C503A" w:rsidRPr="000C06F5" w:rsidRDefault="003C503A" w:rsidP="00461B52">
      <w:pPr>
        <w:numPr>
          <w:ilvl w:val="1"/>
          <w:numId w:val="87"/>
        </w:numPr>
        <w:autoSpaceDE w:val="0"/>
        <w:autoSpaceDN w:val="0"/>
        <w:adjustRightInd w:val="0"/>
        <w:rPr>
          <w:rFonts w:ascii="Arial" w:hAnsi="Arial" w:cs="Arial"/>
          <w:sz w:val="20"/>
          <w:szCs w:val="20"/>
        </w:rPr>
      </w:pPr>
      <w:r w:rsidRPr="000C06F5">
        <w:rPr>
          <w:rFonts w:ascii="Arial" w:hAnsi="Arial" w:cs="Arial"/>
          <w:sz w:val="20"/>
          <w:szCs w:val="20"/>
        </w:rPr>
        <w:t>When the source individual is already known to be infected with HBV or HIV, testing for the source individual's known HBV or HIV status need not be repeated.</w:t>
      </w:r>
    </w:p>
    <w:p w14:paraId="07064872" w14:textId="77777777" w:rsidR="003C503A" w:rsidRPr="0084477F" w:rsidRDefault="003C503A" w:rsidP="00461B52">
      <w:pPr>
        <w:numPr>
          <w:ilvl w:val="1"/>
          <w:numId w:val="87"/>
        </w:numPr>
        <w:autoSpaceDE w:val="0"/>
        <w:autoSpaceDN w:val="0"/>
        <w:adjustRightInd w:val="0"/>
        <w:rPr>
          <w:rFonts w:ascii="Arial" w:hAnsi="Arial" w:cs="Arial"/>
          <w:sz w:val="20"/>
          <w:szCs w:val="20"/>
        </w:rPr>
      </w:pPr>
      <w:r w:rsidRPr="0084477F">
        <w:rPr>
          <w:rFonts w:ascii="Arial" w:hAnsi="Arial" w:cs="Arial"/>
          <w:sz w:val="20"/>
          <w:szCs w:val="20"/>
        </w:rPr>
        <w:t>Results of the source individual's testing shall be made available to the exposed employee, and the employee shall be informed of applicable laws and regulations concerning disclosure of the identity and infectious status of the source individual.</w:t>
      </w:r>
    </w:p>
    <w:p w14:paraId="1715E25B" w14:textId="77777777" w:rsidR="00336968" w:rsidRPr="0084477F" w:rsidRDefault="00336968" w:rsidP="00461B52">
      <w:pPr>
        <w:numPr>
          <w:ilvl w:val="1"/>
          <w:numId w:val="87"/>
        </w:numPr>
        <w:autoSpaceDE w:val="0"/>
        <w:autoSpaceDN w:val="0"/>
        <w:adjustRightInd w:val="0"/>
        <w:rPr>
          <w:rFonts w:ascii="Arial" w:hAnsi="Arial" w:cs="Arial"/>
          <w:sz w:val="20"/>
          <w:szCs w:val="20"/>
        </w:rPr>
      </w:pPr>
      <w:r w:rsidRPr="0084477F">
        <w:rPr>
          <w:rFonts w:ascii="Arial" w:hAnsi="Arial" w:cs="Arial"/>
          <w:sz w:val="20"/>
          <w:szCs w:val="20"/>
        </w:rPr>
        <w:t xml:space="preserve">After consent is obtained, the exposed employee's blood will be collected as soon as feasible and tested. If the employee consents to baseline blood collection, but does not consent at that time for HIV serological testing, the sample will be preserved </w:t>
      </w:r>
      <w:r w:rsidRPr="0084477F">
        <w:rPr>
          <w:rFonts w:ascii="Arial" w:hAnsi="Arial" w:cs="Arial"/>
          <w:sz w:val="20"/>
          <w:szCs w:val="20"/>
        </w:rPr>
        <w:lastRenderedPageBreak/>
        <w:t>for at least 90 days. If, within 90 days of the exposure incident, the employee elects to have the baseline sample tested, such testing will be done as soon as feasible.</w:t>
      </w:r>
    </w:p>
    <w:p w14:paraId="3D998597" w14:textId="77777777" w:rsidR="003B1871" w:rsidRPr="000F3F84" w:rsidRDefault="003B1871" w:rsidP="003B1871">
      <w:pPr>
        <w:autoSpaceDE w:val="0"/>
        <w:autoSpaceDN w:val="0"/>
        <w:adjustRightInd w:val="0"/>
        <w:ind w:left="2520"/>
        <w:outlineLvl w:val="0"/>
        <w:rPr>
          <w:rFonts w:ascii="Arial" w:hAnsi="Arial" w:cs="Arial"/>
          <w:sz w:val="20"/>
          <w:szCs w:val="20"/>
        </w:rPr>
      </w:pPr>
    </w:p>
    <w:p w14:paraId="45A6C51A" w14:textId="77777777" w:rsidR="003C503A" w:rsidRDefault="003C503A" w:rsidP="00461B52">
      <w:pPr>
        <w:numPr>
          <w:ilvl w:val="1"/>
          <w:numId w:val="18"/>
        </w:numPr>
        <w:autoSpaceDE w:val="0"/>
        <w:autoSpaceDN w:val="0"/>
        <w:adjustRightInd w:val="0"/>
        <w:rPr>
          <w:rFonts w:ascii="Arial" w:hAnsi="Arial" w:cs="Arial"/>
          <w:sz w:val="20"/>
          <w:szCs w:val="20"/>
        </w:rPr>
      </w:pPr>
      <w:r w:rsidRPr="000F256C">
        <w:rPr>
          <w:rFonts w:ascii="Arial" w:hAnsi="Arial" w:cs="Arial"/>
          <w:sz w:val="20"/>
          <w:szCs w:val="20"/>
        </w:rPr>
        <w:t>Healthcare</w:t>
      </w:r>
      <w:r>
        <w:rPr>
          <w:rFonts w:ascii="Arial" w:hAnsi="Arial" w:cs="Arial"/>
          <w:sz w:val="20"/>
          <w:szCs w:val="20"/>
        </w:rPr>
        <w:t xml:space="preserve"> Professional's Written Opinion</w:t>
      </w:r>
    </w:p>
    <w:p w14:paraId="29E448B8" w14:textId="77777777" w:rsidR="003C503A" w:rsidRPr="000F256C" w:rsidRDefault="003C503A" w:rsidP="00461B52">
      <w:pPr>
        <w:numPr>
          <w:ilvl w:val="0"/>
          <w:numId w:val="87"/>
        </w:numPr>
        <w:autoSpaceDE w:val="0"/>
        <w:autoSpaceDN w:val="0"/>
        <w:adjustRightInd w:val="0"/>
        <w:rPr>
          <w:rFonts w:ascii="Arial" w:hAnsi="Arial" w:cs="Arial"/>
          <w:sz w:val="20"/>
          <w:szCs w:val="20"/>
        </w:rPr>
      </w:pPr>
      <w:r w:rsidRPr="000F256C">
        <w:rPr>
          <w:rFonts w:ascii="Arial" w:hAnsi="Arial" w:cs="Arial"/>
          <w:sz w:val="20"/>
          <w:szCs w:val="20"/>
        </w:rPr>
        <w:t>The employer shall obtain and provide the employee with a copy of the evaluating healthcare professional's written opinion within 15 days of the completion of the evaluation.</w:t>
      </w:r>
    </w:p>
    <w:p w14:paraId="35C67F41" w14:textId="77777777" w:rsidR="003C503A" w:rsidRPr="000F256C" w:rsidRDefault="003C503A" w:rsidP="00461B52">
      <w:pPr>
        <w:numPr>
          <w:ilvl w:val="0"/>
          <w:numId w:val="87"/>
        </w:numPr>
        <w:autoSpaceDE w:val="0"/>
        <w:autoSpaceDN w:val="0"/>
        <w:adjustRightInd w:val="0"/>
        <w:rPr>
          <w:rFonts w:ascii="Arial" w:hAnsi="Arial" w:cs="Arial"/>
          <w:sz w:val="20"/>
          <w:szCs w:val="20"/>
        </w:rPr>
      </w:pPr>
      <w:r w:rsidRPr="000F256C">
        <w:rPr>
          <w:rFonts w:ascii="Arial" w:hAnsi="Arial" w:cs="Arial"/>
          <w:sz w:val="20"/>
          <w:szCs w:val="20"/>
        </w:rPr>
        <w:t>The healthcare professional's written opinion for Hepatitis B vaccination shall be limited to whether Hepatitis B vaccination is indicated for an employee, and if the employee has received such vaccination.</w:t>
      </w:r>
    </w:p>
    <w:p w14:paraId="1B0CB43C" w14:textId="77777777" w:rsidR="003C503A" w:rsidRPr="000F256C" w:rsidRDefault="003C503A" w:rsidP="00461B52">
      <w:pPr>
        <w:numPr>
          <w:ilvl w:val="0"/>
          <w:numId w:val="87"/>
        </w:numPr>
        <w:tabs>
          <w:tab w:val="num" w:pos="1440"/>
        </w:tabs>
        <w:autoSpaceDE w:val="0"/>
        <w:autoSpaceDN w:val="0"/>
        <w:adjustRightInd w:val="0"/>
        <w:rPr>
          <w:rFonts w:ascii="Arial" w:hAnsi="Arial" w:cs="Arial"/>
          <w:sz w:val="20"/>
          <w:szCs w:val="20"/>
        </w:rPr>
      </w:pPr>
      <w:r w:rsidRPr="000F256C">
        <w:rPr>
          <w:rFonts w:ascii="Arial" w:hAnsi="Arial" w:cs="Arial"/>
          <w:sz w:val="20"/>
          <w:szCs w:val="20"/>
        </w:rPr>
        <w:t>The healthcare professional's written opinion for post-exposure evaluation and follow-up shall be limited to the following information:</w:t>
      </w:r>
    </w:p>
    <w:p w14:paraId="516B308C" w14:textId="77777777" w:rsidR="003C503A" w:rsidRPr="000F256C" w:rsidRDefault="003C503A" w:rsidP="00461B52">
      <w:pPr>
        <w:numPr>
          <w:ilvl w:val="1"/>
          <w:numId w:val="87"/>
        </w:numPr>
        <w:autoSpaceDE w:val="0"/>
        <w:autoSpaceDN w:val="0"/>
        <w:adjustRightInd w:val="0"/>
        <w:rPr>
          <w:rFonts w:ascii="Arial" w:hAnsi="Arial" w:cs="Arial"/>
          <w:sz w:val="20"/>
          <w:szCs w:val="20"/>
        </w:rPr>
      </w:pPr>
      <w:r w:rsidRPr="000F256C">
        <w:rPr>
          <w:rFonts w:ascii="Arial" w:hAnsi="Arial" w:cs="Arial"/>
          <w:sz w:val="20"/>
          <w:szCs w:val="20"/>
        </w:rPr>
        <w:t>That the employee has been informed of th</w:t>
      </w:r>
      <w:r>
        <w:rPr>
          <w:rFonts w:ascii="Arial" w:hAnsi="Arial" w:cs="Arial"/>
          <w:sz w:val="20"/>
          <w:szCs w:val="20"/>
        </w:rPr>
        <w:t>e results of the evaluation</w:t>
      </w:r>
    </w:p>
    <w:p w14:paraId="18324108" w14:textId="77777777" w:rsidR="003C503A" w:rsidRPr="000F256C" w:rsidRDefault="003C503A" w:rsidP="00461B52">
      <w:pPr>
        <w:numPr>
          <w:ilvl w:val="1"/>
          <w:numId w:val="87"/>
        </w:numPr>
        <w:autoSpaceDE w:val="0"/>
        <w:autoSpaceDN w:val="0"/>
        <w:adjustRightInd w:val="0"/>
        <w:rPr>
          <w:rFonts w:ascii="Arial" w:hAnsi="Arial" w:cs="Arial"/>
          <w:sz w:val="20"/>
          <w:szCs w:val="20"/>
        </w:rPr>
      </w:pPr>
      <w:r w:rsidRPr="000F256C">
        <w:rPr>
          <w:rFonts w:ascii="Arial" w:hAnsi="Arial" w:cs="Arial"/>
          <w:sz w:val="20"/>
          <w:szCs w:val="20"/>
        </w:rPr>
        <w:t>That the employee has been told about any medical conditions resulting from exposure to blood or other potentially infectious materials which require further evaluation or treatment.</w:t>
      </w:r>
    </w:p>
    <w:p w14:paraId="5AF57F09" w14:textId="77777777" w:rsidR="00B82CDF" w:rsidRDefault="003C503A" w:rsidP="00461B52">
      <w:pPr>
        <w:numPr>
          <w:ilvl w:val="0"/>
          <w:numId w:val="87"/>
        </w:numPr>
        <w:autoSpaceDE w:val="0"/>
        <w:autoSpaceDN w:val="0"/>
        <w:adjustRightInd w:val="0"/>
        <w:rPr>
          <w:rFonts w:ascii="Arial" w:hAnsi="Arial" w:cs="Arial"/>
          <w:sz w:val="20"/>
          <w:szCs w:val="20"/>
        </w:rPr>
      </w:pPr>
      <w:r w:rsidRPr="000F256C">
        <w:rPr>
          <w:rFonts w:ascii="Arial" w:hAnsi="Arial" w:cs="Arial"/>
          <w:sz w:val="20"/>
          <w:szCs w:val="20"/>
        </w:rPr>
        <w:t>All other findings or diagnoses shall remain confidential and shall not be included in the written report</w:t>
      </w:r>
    </w:p>
    <w:p w14:paraId="17175FC7" w14:textId="77777777" w:rsidR="00B82CDF" w:rsidRDefault="00B82CDF" w:rsidP="003B1871">
      <w:pPr>
        <w:autoSpaceDE w:val="0"/>
        <w:autoSpaceDN w:val="0"/>
        <w:adjustRightInd w:val="0"/>
        <w:rPr>
          <w:rFonts w:ascii="Arial" w:hAnsi="Arial" w:cs="Arial"/>
          <w:sz w:val="20"/>
          <w:szCs w:val="20"/>
        </w:rPr>
      </w:pPr>
    </w:p>
    <w:p w14:paraId="76C21128"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Communication of Hazards to Personnel</w:t>
      </w:r>
    </w:p>
    <w:p w14:paraId="0E1930C2"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Warning labels shall be affixed to containers of regulated waste containing blood or OPIMs.</w:t>
      </w:r>
    </w:p>
    <w:p w14:paraId="77703473" w14:textId="77777777" w:rsidR="00704F0F"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Potentially infectious waste will be placed in red plastic bags.</w:t>
      </w:r>
    </w:p>
    <w:p w14:paraId="269925E7" w14:textId="77777777" w:rsidR="00336968" w:rsidRPr="00A154C4" w:rsidRDefault="00336968" w:rsidP="00461B52">
      <w:pPr>
        <w:numPr>
          <w:ilvl w:val="1"/>
          <w:numId w:val="18"/>
        </w:numPr>
        <w:autoSpaceDE w:val="0"/>
        <w:autoSpaceDN w:val="0"/>
        <w:adjustRightInd w:val="0"/>
        <w:rPr>
          <w:rFonts w:ascii="Arial" w:hAnsi="Arial" w:cs="Arial"/>
          <w:color w:val="000000"/>
          <w:sz w:val="20"/>
          <w:szCs w:val="20"/>
        </w:rPr>
      </w:pPr>
      <w:r w:rsidRPr="0049653A">
        <w:rPr>
          <w:rFonts w:ascii="Arial" w:hAnsi="Arial" w:cs="Arial"/>
          <w:color w:val="000000"/>
          <w:sz w:val="20"/>
          <w:szCs w:val="20"/>
        </w:rPr>
        <w:t>Food and drink will not be kept in refrigerators, freezers, cabinets, or on shelves, counter-tops or bench tops where blood or other potentially infectious materials are present.</w:t>
      </w:r>
    </w:p>
    <w:p w14:paraId="5C4FC7CA" w14:textId="77777777" w:rsidR="00C44104" w:rsidRDefault="00C44104" w:rsidP="003B1871">
      <w:pPr>
        <w:autoSpaceDE w:val="0"/>
        <w:autoSpaceDN w:val="0"/>
        <w:adjustRightInd w:val="0"/>
        <w:rPr>
          <w:rFonts w:ascii="Arial" w:hAnsi="Arial" w:cs="Arial"/>
          <w:color w:val="000000"/>
          <w:sz w:val="20"/>
          <w:szCs w:val="20"/>
        </w:rPr>
      </w:pPr>
    </w:p>
    <w:p w14:paraId="7BB0650C"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Information and Training</w:t>
      </w:r>
    </w:p>
    <w:p w14:paraId="3921874E"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All personnel with the potential for occupational exposure shall participate in an exposure control training program.</w:t>
      </w:r>
    </w:p>
    <w:p w14:paraId="56507E3F"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training will be provided on initial assignment to a position that has potential for exposure and annually after that.</w:t>
      </w:r>
    </w:p>
    <w:p w14:paraId="69081897"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Training will be provided when changes occur, such as modifications of procedures, and with the use of new products that may affect occupational exposure.</w:t>
      </w:r>
    </w:p>
    <w:p w14:paraId="76A453A9"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training program shall contain at least the following elements.</w:t>
      </w:r>
    </w:p>
    <w:p w14:paraId="192A6F6F"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Information on the </w:t>
      </w:r>
      <w:r w:rsidR="00336968">
        <w:rPr>
          <w:rFonts w:ascii="Arial" w:hAnsi="Arial" w:cs="Arial"/>
          <w:color w:val="000000"/>
          <w:sz w:val="20"/>
          <w:szCs w:val="20"/>
        </w:rPr>
        <w:t>where to obtain a copy of OSHA’s Bloodborne Pathogens Standard, 29 CFR 1910.1030,</w:t>
      </w:r>
    </w:p>
    <w:p w14:paraId="0C01C4AD"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 general explanation of the symptoms of bloodborne diseases.</w:t>
      </w:r>
    </w:p>
    <w:p w14:paraId="3AE2E209"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explanation of the modes of transmission of bloodborne pathogens.</w:t>
      </w:r>
    </w:p>
    <w:p w14:paraId="2D064E29"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explanation of this exposure control plan and fact that a copy of the policy will be included in the SOG manual located in the watch room of each fire station.</w:t>
      </w:r>
    </w:p>
    <w:p w14:paraId="65F13B08"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Training in recognizing activities that may involve exposure to blood or OPIMs.</w:t>
      </w:r>
    </w:p>
    <w:p w14:paraId="72728E53"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explanation of methods and their limitations for reducing exposure including appropriate engineering controls, work practices, and PPE.</w:t>
      </w:r>
    </w:p>
    <w:p w14:paraId="2FCAFFFD"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Information on the types, proper use, location, removal, handling, decontamination and disposal of PPE.</w:t>
      </w:r>
    </w:p>
    <w:p w14:paraId="19CB4DE0"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Instruction on how to select PPE for different situations.</w:t>
      </w:r>
    </w:p>
    <w:p w14:paraId="2777505C"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Information on the Hepatitis B vaccine, including its effectiveness, safety, method of administration, the benefits of being vaccinated, and the fact</w:t>
      </w:r>
      <w:r>
        <w:rPr>
          <w:rFonts w:ascii="Arial" w:hAnsi="Arial" w:cs="Arial"/>
          <w:color w:val="000000"/>
          <w:sz w:val="20"/>
          <w:szCs w:val="20"/>
        </w:rPr>
        <w:t xml:space="preserve"> </w:t>
      </w:r>
      <w:r w:rsidRPr="00A154C4">
        <w:rPr>
          <w:rFonts w:ascii="Arial" w:hAnsi="Arial" w:cs="Arial"/>
          <w:color w:val="000000"/>
          <w:sz w:val="20"/>
          <w:szCs w:val="20"/>
        </w:rPr>
        <w:t>that the vaccination is offered at no charge to firefighters.</w:t>
      </w:r>
    </w:p>
    <w:p w14:paraId="2752A5ED"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lastRenderedPageBreak/>
        <w:t>Information on the appropriate actions to take and persons to contact in an emergency involving blood or OPIMs.</w:t>
      </w:r>
    </w:p>
    <w:p w14:paraId="28B43A09"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explanation of the procedure to follow if an exposure incident occurs, including the method of reporting the incident and the medical follow-up that will be made available.</w:t>
      </w:r>
    </w:p>
    <w:p w14:paraId="252322F1"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Information on the post-exposure evaluation and follow up provided for the firefighter following an exposure.</w:t>
      </w:r>
    </w:p>
    <w:p w14:paraId="50004FD1"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explanation of the labels and color coding required by the exposure control plan.</w:t>
      </w:r>
    </w:p>
    <w:p w14:paraId="3702DDB7" w14:textId="77777777" w:rsidR="00704F0F"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An opportunity for interactive questions and answers with the person conducting the training session.</w:t>
      </w:r>
    </w:p>
    <w:p w14:paraId="040098B1" w14:textId="77777777" w:rsidR="004931FC" w:rsidRDefault="004931FC" w:rsidP="003B1871">
      <w:pPr>
        <w:autoSpaceDE w:val="0"/>
        <w:autoSpaceDN w:val="0"/>
        <w:adjustRightInd w:val="0"/>
        <w:ind w:left="1980"/>
        <w:rPr>
          <w:rFonts w:ascii="Arial" w:hAnsi="Arial" w:cs="Arial"/>
          <w:color w:val="000000"/>
          <w:sz w:val="20"/>
          <w:szCs w:val="20"/>
        </w:rPr>
      </w:pPr>
    </w:p>
    <w:p w14:paraId="25EE5E4C"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Record keeping</w:t>
      </w:r>
    </w:p>
    <w:p w14:paraId="44A45297" w14:textId="77777777" w:rsidR="00704F0F" w:rsidRPr="00A154C4" w:rsidRDefault="00933E0C" w:rsidP="00461B52">
      <w:pPr>
        <w:numPr>
          <w:ilvl w:val="1"/>
          <w:numId w:val="18"/>
        </w:numPr>
        <w:autoSpaceDE w:val="0"/>
        <w:autoSpaceDN w:val="0"/>
        <w:adjustRightInd w:val="0"/>
        <w:rPr>
          <w:rFonts w:ascii="Arial" w:hAnsi="Arial" w:cs="Arial"/>
          <w:color w:val="000000"/>
          <w:sz w:val="20"/>
          <w:szCs w:val="20"/>
        </w:rPr>
      </w:pPr>
      <w:r>
        <w:rPr>
          <w:rFonts w:ascii="Arial" w:hAnsi="Arial" w:cs="Arial"/>
          <w:color w:val="000000"/>
          <w:sz w:val="20"/>
          <w:szCs w:val="20"/>
        </w:rPr>
        <w:fldChar w:fldCharType="begin">
          <w:ffData>
            <w:name w:val="Text31"/>
            <w:enabled/>
            <w:calcOnExit w:val="0"/>
            <w:textInput/>
          </w:ffData>
        </w:fldChar>
      </w:r>
      <w:bookmarkStart w:id="66" w:name="Text31"/>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bookmarkEnd w:id="66"/>
      <w:r>
        <w:rPr>
          <w:rFonts w:ascii="Arial" w:hAnsi="Arial" w:cs="Arial"/>
          <w:color w:val="000000"/>
          <w:sz w:val="20"/>
          <w:szCs w:val="20"/>
        </w:rPr>
        <w:t xml:space="preserve"> </w:t>
      </w:r>
      <w:r w:rsidR="00704F0F">
        <w:rPr>
          <w:rFonts w:ascii="Arial" w:hAnsi="Arial" w:cs="Arial"/>
          <w:color w:val="000000"/>
          <w:sz w:val="20"/>
          <w:szCs w:val="20"/>
        </w:rPr>
        <w:t>Fire Department</w:t>
      </w:r>
      <w:r w:rsidR="00697BFC">
        <w:rPr>
          <w:rFonts w:ascii="Arial" w:hAnsi="Arial" w:cs="Arial"/>
          <w:color w:val="000000"/>
          <w:sz w:val="20"/>
          <w:szCs w:val="20"/>
        </w:rPr>
        <w:t xml:space="preserve"> shall</w:t>
      </w:r>
      <w:r w:rsidR="00FF0EFD">
        <w:rPr>
          <w:rFonts w:ascii="Arial" w:hAnsi="Arial" w:cs="Arial"/>
          <w:color w:val="000000"/>
          <w:sz w:val="20"/>
          <w:szCs w:val="20"/>
        </w:rPr>
        <w:t xml:space="preserve"> maintain</w:t>
      </w:r>
      <w:r w:rsidR="00AB0DED">
        <w:rPr>
          <w:rFonts w:ascii="Arial" w:hAnsi="Arial" w:cs="Arial"/>
          <w:color w:val="000000"/>
          <w:sz w:val="20"/>
          <w:szCs w:val="20"/>
        </w:rPr>
        <w:t xml:space="preserve"> </w:t>
      </w:r>
      <w:r w:rsidR="00704F0F" w:rsidRPr="00A154C4">
        <w:rPr>
          <w:rFonts w:ascii="Arial" w:hAnsi="Arial" w:cs="Arial"/>
          <w:color w:val="000000"/>
          <w:sz w:val="20"/>
          <w:szCs w:val="20"/>
        </w:rPr>
        <w:t>a record for each employee who has occupational exposure in accordance with 29 CFR 1910.</w:t>
      </w:r>
      <w:r w:rsidR="001B083E">
        <w:rPr>
          <w:rFonts w:ascii="Arial" w:hAnsi="Arial" w:cs="Arial"/>
          <w:color w:val="000000"/>
          <w:sz w:val="20"/>
          <w:szCs w:val="20"/>
        </w:rPr>
        <w:t>10</w:t>
      </w:r>
      <w:r w:rsidR="00704F0F" w:rsidRPr="00A154C4">
        <w:rPr>
          <w:rFonts w:ascii="Arial" w:hAnsi="Arial" w:cs="Arial"/>
          <w:color w:val="000000"/>
          <w:sz w:val="20"/>
          <w:szCs w:val="20"/>
        </w:rPr>
        <w:t>20. The record includes</w:t>
      </w:r>
      <w:r w:rsidR="000F1CD6">
        <w:rPr>
          <w:rFonts w:ascii="Arial" w:hAnsi="Arial" w:cs="Arial"/>
          <w:color w:val="000000"/>
          <w:sz w:val="20"/>
          <w:szCs w:val="20"/>
        </w:rPr>
        <w:t>:</w:t>
      </w:r>
    </w:p>
    <w:p w14:paraId="6F01418C"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name and social security number of the firefighter, a copy of the firefighter's Hepatitis B vaccination status including</w:t>
      </w:r>
      <w:r w:rsidR="000F1CD6">
        <w:rPr>
          <w:rFonts w:ascii="Arial" w:hAnsi="Arial" w:cs="Arial"/>
          <w:color w:val="000000"/>
          <w:sz w:val="20"/>
          <w:szCs w:val="20"/>
        </w:rPr>
        <w:t xml:space="preserve"> </w:t>
      </w:r>
      <w:r w:rsidRPr="00A154C4">
        <w:rPr>
          <w:rFonts w:ascii="Arial" w:hAnsi="Arial" w:cs="Arial"/>
          <w:color w:val="000000"/>
          <w:sz w:val="20"/>
          <w:szCs w:val="20"/>
        </w:rPr>
        <w:t>the dates of all hepatitis vaccinations and any medical records relative to the firefighter's ability to receive the vaccination.</w:t>
      </w:r>
    </w:p>
    <w:p w14:paraId="1E3C77C5"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 copy of all results of examinations, medical testing, and follow up procedures as required.</w:t>
      </w:r>
    </w:p>
    <w:p w14:paraId="10CB873A"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employer's copy of the health care professional's written opinion.</w:t>
      </w:r>
    </w:p>
    <w:p w14:paraId="6B0F7A8F"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 copy of the information provided to the health care professional.</w:t>
      </w:r>
    </w:p>
    <w:p w14:paraId="4BDDAC85"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Medical records shall be kept confidential and shall not be disclosed to any person within or outside the Department, except as required by law, without the employee's written consent.</w:t>
      </w:r>
    </w:p>
    <w:p w14:paraId="12304BCD"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records shall be maintained for the duration of employment plus 30 years in accordance with 29 CFR 1910.</w:t>
      </w:r>
      <w:r w:rsidR="001B083E">
        <w:rPr>
          <w:rFonts w:ascii="Arial" w:hAnsi="Arial" w:cs="Arial"/>
          <w:color w:val="000000"/>
          <w:sz w:val="20"/>
          <w:szCs w:val="20"/>
        </w:rPr>
        <w:t>10</w:t>
      </w:r>
      <w:r w:rsidRPr="00A154C4">
        <w:rPr>
          <w:rFonts w:ascii="Arial" w:hAnsi="Arial" w:cs="Arial"/>
          <w:color w:val="000000"/>
          <w:sz w:val="20"/>
          <w:szCs w:val="20"/>
        </w:rPr>
        <w:t>20.</w:t>
      </w:r>
    </w:p>
    <w:p w14:paraId="61D8B703" w14:textId="77777777" w:rsidR="00C44104" w:rsidRDefault="00C44104" w:rsidP="003B1871">
      <w:pPr>
        <w:autoSpaceDE w:val="0"/>
        <w:autoSpaceDN w:val="0"/>
        <w:adjustRightInd w:val="0"/>
        <w:rPr>
          <w:rFonts w:ascii="Arial" w:hAnsi="Arial" w:cs="Arial"/>
          <w:color w:val="000000"/>
          <w:sz w:val="20"/>
          <w:szCs w:val="20"/>
        </w:rPr>
      </w:pPr>
    </w:p>
    <w:p w14:paraId="51F1C920" w14:textId="77777777" w:rsidR="00704F0F" w:rsidRPr="00A154C4" w:rsidRDefault="00704F0F" w:rsidP="00461B52">
      <w:pPr>
        <w:numPr>
          <w:ilvl w:val="0"/>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Training Records</w:t>
      </w:r>
    </w:p>
    <w:p w14:paraId="43BDC510"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Training records shall include the following information:</w:t>
      </w:r>
    </w:p>
    <w:p w14:paraId="623DDAFD"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dates of the training.</w:t>
      </w:r>
    </w:p>
    <w:p w14:paraId="7A07167D"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A summary of the training.</w:t>
      </w:r>
    </w:p>
    <w:p w14:paraId="7CF6BFE7"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names and qualifications of the persons conducting the training.</w:t>
      </w:r>
    </w:p>
    <w:p w14:paraId="212D02EC" w14:textId="77777777" w:rsidR="00704F0F" w:rsidRPr="00A154C4" w:rsidRDefault="00704F0F" w:rsidP="00461B52">
      <w:pPr>
        <w:numPr>
          <w:ilvl w:val="2"/>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names and job titles of all persons attending the training.</w:t>
      </w:r>
    </w:p>
    <w:p w14:paraId="56D5D0E7" w14:textId="77777777" w:rsidR="00704F0F" w:rsidRPr="00A154C4"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Training records shall be maintained for three years from the date on which the training occurred.</w:t>
      </w:r>
    </w:p>
    <w:p w14:paraId="63BC1E75" w14:textId="77777777" w:rsidR="00DA43DB" w:rsidRPr="00FA2BEB" w:rsidRDefault="00704F0F" w:rsidP="00461B52">
      <w:pPr>
        <w:numPr>
          <w:ilvl w:val="1"/>
          <w:numId w:val="18"/>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Firefighter training records will be provided upon request to the individual firefighter, and to anyone having written consent of the individual in accordance with 29 CFR 1910.20.</w:t>
      </w:r>
    </w:p>
    <w:p w14:paraId="42E967F6" w14:textId="77777777" w:rsidR="00933E0C" w:rsidRDefault="00933E0C" w:rsidP="003B1871">
      <w:pPr>
        <w:autoSpaceDE w:val="0"/>
        <w:autoSpaceDN w:val="0"/>
        <w:adjustRightInd w:val="0"/>
        <w:rPr>
          <w:rFonts w:ascii="Arial" w:hAnsi="Arial" w:cs="Arial"/>
          <w:b/>
          <w:bCs/>
          <w:color w:val="000000"/>
          <w:sz w:val="20"/>
          <w:szCs w:val="20"/>
        </w:rPr>
      </w:pPr>
    </w:p>
    <w:p w14:paraId="0F463312" w14:textId="77777777" w:rsidR="00704F0F" w:rsidRDefault="00704F0F" w:rsidP="003B1871">
      <w:pPr>
        <w:autoSpaceDE w:val="0"/>
        <w:autoSpaceDN w:val="0"/>
        <w:adjustRightInd w:val="0"/>
        <w:rPr>
          <w:rFonts w:ascii="Arial" w:hAnsi="Arial" w:cs="Arial"/>
          <w:b/>
          <w:bCs/>
          <w:color w:val="000000"/>
          <w:sz w:val="20"/>
          <w:szCs w:val="20"/>
        </w:rPr>
      </w:pPr>
      <w:r w:rsidRPr="00B929EF">
        <w:rPr>
          <w:rFonts w:ascii="Arial" w:hAnsi="Arial" w:cs="Arial"/>
          <w:b/>
          <w:bCs/>
          <w:color w:val="000000"/>
          <w:sz w:val="20"/>
          <w:szCs w:val="20"/>
        </w:rPr>
        <w:t>Responsibilities</w:t>
      </w:r>
    </w:p>
    <w:p w14:paraId="1321DFD5" w14:textId="77777777" w:rsidR="004D5600" w:rsidRPr="00B929EF" w:rsidRDefault="004D5600" w:rsidP="003B1871">
      <w:pPr>
        <w:autoSpaceDE w:val="0"/>
        <w:autoSpaceDN w:val="0"/>
        <w:adjustRightInd w:val="0"/>
        <w:rPr>
          <w:rFonts w:ascii="Arial" w:hAnsi="Arial" w:cs="Arial"/>
          <w:b/>
          <w:bCs/>
          <w:color w:val="000000"/>
          <w:sz w:val="20"/>
          <w:szCs w:val="20"/>
        </w:rPr>
      </w:pPr>
    </w:p>
    <w:p w14:paraId="15949AE4" w14:textId="77777777" w:rsidR="00704F0F" w:rsidRPr="00A154C4" w:rsidRDefault="00704F0F" w:rsidP="00461B52">
      <w:pPr>
        <w:numPr>
          <w:ilvl w:val="0"/>
          <w:numId w:val="19"/>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Chief of Department has overall responsibility for the operation of the Fire Department and for the Exposure Control Plan.</w:t>
      </w:r>
    </w:p>
    <w:p w14:paraId="0106CC43" w14:textId="77777777" w:rsidR="00C44104" w:rsidRDefault="00C44104" w:rsidP="003B1871">
      <w:pPr>
        <w:autoSpaceDE w:val="0"/>
        <w:autoSpaceDN w:val="0"/>
        <w:adjustRightInd w:val="0"/>
        <w:rPr>
          <w:rFonts w:ascii="Arial" w:hAnsi="Arial" w:cs="Arial"/>
          <w:color w:val="000000"/>
          <w:sz w:val="20"/>
          <w:szCs w:val="20"/>
        </w:rPr>
      </w:pPr>
    </w:p>
    <w:p w14:paraId="7CD6D8FD" w14:textId="77777777" w:rsidR="00704F0F" w:rsidRPr="00A154C4" w:rsidRDefault="00704F0F" w:rsidP="00461B52">
      <w:pPr>
        <w:numPr>
          <w:ilvl w:val="0"/>
          <w:numId w:val="19"/>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The </w:t>
      </w:r>
      <w:r w:rsidR="000F1CD6">
        <w:rPr>
          <w:rFonts w:ascii="Arial" w:hAnsi="Arial" w:cs="Arial"/>
          <w:color w:val="000000"/>
          <w:sz w:val="20"/>
          <w:szCs w:val="20"/>
        </w:rPr>
        <w:t xml:space="preserve">Department </w:t>
      </w:r>
      <w:r w:rsidRPr="00A154C4">
        <w:rPr>
          <w:rFonts w:ascii="Arial" w:hAnsi="Arial" w:cs="Arial"/>
          <w:color w:val="000000"/>
          <w:sz w:val="20"/>
          <w:szCs w:val="20"/>
        </w:rPr>
        <w:t>Safety Committee has responsibility for reviewing and up</w:t>
      </w:r>
      <w:r w:rsidR="006F29D2">
        <w:rPr>
          <w:rFonts w:ascii="Arial" w:hAnsi="Arial" w:cs="Arial"/>
          <w:color w:val="000000"/>
          <w:sz w:val="20"/>
          <w:szCs w:val="20"/>
        </w:rPr>
        <w:t xml:space="preserve">dating this plan, for reviewing </w:t>
      </w:r>
      <w:r w:rsidRPr="00A154C4">
        <w:rPr>
          <w:rFonts w:ascii="Arial" w:hAnsi="Arial" w:cs="Arial"/>
          <w:color w:val="000000"/>
          <w:sz w:val="20"/>
          <w:szCs w:val="20"/>
        </w:rPr>
        <w:t>administration of the infection control program and for making recommendations to the Chief of Department for improvements in procedures, equipment and training that will minimize the</w:t>
      </w:r>
      <w:r w:rsidR="000F1CD6">
        <w:rPr>
          <w:rFonts w:ascii="Arial" w:hAnsi="Arial" w:cs="Arial"/>
          <w:color w:val="000000"/>
          <w:sz w:val="20"/>
          <w:szCs w:val="20"/>
        </w:rPr>
        <w:t xml:space="preserve"> risk of occupational exposure.</w:t>
      </w:r>
    </w:p>
    <w:p w14:paraId="594F5A05" w14:textId="77777777" w:rsidR="00704F0F" w:rsidRDefault="00704F0F" w:rsidP="00461B52">
      <w:pPr>
        <w:numPr>
          <w:ilvl w:val="0"/>
          <w:numId w:val="20"/>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The commit</w:t>
      </w:r>
      <w:r>
        <w:rPr>
          <w:rFonts w:ascii="Arial" w:hAnsi="Arial" w:cs="Arial"/>
          <w:color w:val="000000"/>
          <w:sz w:val="20"/>
          <w:szCs w:val="20"/>
        </w:rPr>
        <w:t>tee will meet at least annually to revie</w:t>
      </w:r>
      <w:r w:rsidRPr="00A154C4">
        <w:rPr>
          <w:rFonts w:ascii="Arial" w:hAnsi="Arial" w:cs="Arial"/>
          <w:color w:val="000000"/>
          <w:sz w:val="20"/>
          <w:szCs w:val="20"/>
        </w:rPr>
        <w:t>w the status of the infection control program and more often as needed.</w:t>
      </w:r>
    </w:p>
    <w:p w14:paraId="543D5DCA" w14:textId="77777777" w:rsidR="001B083E" w:rsidRPr="00A154C4" w:rsidRDefault="001B083E" w:rsidP="00461B52">
      <w:pPr>
        <w:numPr>
          <w:ilvl w:val="0"/>
          <w:numId w:val="20"/>
        </w:numPr>
        <w:autoSpaceDE w:val="0"/>
        <w:autoSpaceDN w:val="0"/>
        <w:adjustRightInd w:val="0"/>
        <w:rPr>
          <w:rFonts w:ascii="Arial" w:hAnsi="Arial" w:cs="Arial"/>
          <w:color w:val="000000"/>
          <w:sz w:val="20"/>
          <w:szCs w:val="20"/>
        </w:rPr>
      </w:pPr>
      <w:r>
        <w:rPr>
          <w:rFonts w:ascii="Arial" w:hAnsi="Arial" w:cs="Arial"/>
          <w:color w:val="000000"/>
          <w:sz w:val="20"/>
          <w:szCs w:val="20"/>
        </w:rPr>
        <w:t xml:space="preserve">The committee </w:t>
      </w:r>
      <w:r w:rsidRPr="0040324B">
        <w:rPr>
          <w:rFonts w:ascii="Arial" w:hAnsi="Arial" w:cs="Arial"/>
          <w:color w:val="000000"/>
          <w:sz w:val="20"/>
          <w:szCs w:val="20"/>
        </w:rPr>
        <w:t>will conduct an annual evaluation and review the effectiveness of this exposure control plan and will coordinate corrective action and update the plan as needed.</w:t>
      </w:r>
    </w:p>
    <w:p w14:paraId="5143DE68" w14:textId="77777777" w:rsidR="00704F0F" w:rsidRPr="00A154C4" w:rsidRDefault="00704F0F" w:rsidP="00461B52">
      <w:pPr>
        <w:numPr>
          <w:ilvl w:val="0"/>
          <w:numId w:val="20"/>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lastRenderedPageBreak/>
        <w:t>Written notes of all meetings will be maintained.</w:t>
      </w:r>
    </w:p>
    <w:p w14:paraId="33B81552" w14:textId="77777777" w:rsidR="00704F0F" w:rsidRPr="00A154C4" w:rsidRDefault="00704F0F" w:rsidP="00461B52">
      <w:pPr>
        <w:numPr>
          <w:ilvl w:val="0"/>
          <w:numId w:val="20"/>
        </w:numPr>
        <w:autoSpaceDE w:val="0"/>
        <w:autoSpaceDN w:val="0"/>
        <w:adjustRightInd w:val="0"/>
        <w:rPr>
          <w:rFonts w:ascii="Arial" w:hAnsi="Arial" w:cs="Arial"/>
          <w:color w:val="000000"/>
          <w:sz w:val="20"/>
          <w:szCs w:val="20"/>
        </w:rPr>
      </w:pPr>
      <w:r w:rsidRPr="00A154C4">
        <w:rPr>
          <w:rFonts w:ascii="Arial" w:hAnsi="Arial" w:cs="Arial"/>
          <w:color w:val="000000"/>
          <w:sz w:val="20"/>
          <w:szCs w:val="20"/>
        </w:rPr>
        <w:t xml:space="preserve">The </w:t>
      </w:r>
      <w:r w:rsidR="00933E0C">
        <w:rPr>
          <w:rFonts w:ascii="Arial" w:hAnsi="Arial" w:cs="Arial"/>
          <w:color w:val="000000"/>
          <w:sz w:val="20"/>
          <w:szCs w:val="20"/>
        </w:rPr>
        <w:fldChar w:fldCharType="begin">
          <w:ffData>
            <w:name w:val="Text32"/>
            <w:enabled/>
            <w:calcOnExit w:val="0"/>
            <w:textInput/>
          </w:ffData>
        </w:fldChar>
      </w:r>
      <w:bookmarkStart w:id="67" w:name="Text32"/>
      <w:r w:rsidR="00933E0C">
        <w:rPr>
          <w:rFonts w:ascii="Arial" w:hAnsi="Arial" w:cs="Arial"/>
          <w:color w:val="000000"/>
          <w:sz w:val="20"/>
          <w:szCs w:val="20"/>
        </w:rPr>
        <w:instrText xml:space="preserve"> FORMTEXT </w:instrText>
      </w:r>
      <w:r w:rsidR="00933E0C">
        <w:rPr>
          <w:rFonts w:ascii="Arial" w:hAnsi="Arial" w:cs="Arial"/>
          <w:color w:val="000000"/>
          <w:sz w:val="20"/>
          <w:szCs w:val="20"/>
        </w:rPr>
      </w:r>
      <w:r w:rsidR="00933E0C">
        <w:rPr>
          <w:rFonts w:ascii="Arial" w:hAnsi="Arial" w:cs="Arial"/>
          <w:color w:val="000000"/>
          <w:sz w:val="20"/>
          <w:szCs w:val="20"/>
        </w:rPr>
        <w:fldChar w:fldCharType="separate"/>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noProof/>
          <w:color w:val="000000"/>
          <w:sz w:val="20"/>
          <w:szCs w:val="20"/>
        </w:rPr>
        <w:t> </w:t>
      </w:r>
      <w:r w:rsidR="00933E0C">
        <w:rPr>
          <w:rFonts w:ascii="Arial" w:hAnsi="Arial" w:cs="Arial"/>
          <w:color w:val="000000"/>
          <w:sz w:val="20"/>
          <w:szCs w:val="20"/>
        </w:rPr>
        <w:fldChar w:fldCharType="end"/>
      </w:r>
      <w:bookmarkEnd w:id="67"/>
      <w:r w:rsidR="00933E0C">
        <w:rPr>
          <w:rFonts w:ascii="Arial" w:hAnsi="Arial" w:cs="Arial"/>
          <w:color w:val="000000"/>
          <w:sz w:val="20"/>
          <w:szCs w:val="20"/>
        </w:rPr>
        <w:t xml:space="preserve"> </w:t>
      </w:r>
      <w:r w:rsidRPr="00A154C4">
        <w:rPr>
          <w:rFonts w:ascii="Arial" w:hAnsi="Arial" w:cs="Arial"/>
          <w:color w:val="000000"/>
          <w:sz w:val="20"/>
          <w:szCs w:val="20"/>
        </w:rPr>
        <w:t>is the Department's Infection Control Officer, and is responsible for administering the Department's Safety and Training programs and for ensuring that the Exposure Control Plan is current, all personnel with the potential for exposure are trained and understand the plan, and that training records are maintained properly.</w:t>
      </w:r>
    </w:p>
    <w:p w14:paraId="3816C6F4" w14:textId="77777777" w:rsidR="00704F0F" w:rsidRPr="00A154C4" w:rsidRDefault="00704F0F" w:rsidP="00461B52">
      <w:pPr>
        <w:numPr>
          <w:ilvl w:val="0"/>
          <w:numId w:val="20"/>
        </w:numPr>
        <w:autoSpaceDE w:val="0"/>
        <w:autoSpaceDN w:val="0"/>
        <w:adjustRightInd w:val="0"/>
        <w:rPr>
          <w:rFonts w:ascii="Arial" w:hAnsi="Arial" w:cs="Arial"/>
          <w:color w:val="000000"/>
          <w:sz w:val="20"/>
          <w:szCs w:val="20"/>
        </w:rPr>
      </w:pPr>
      <w:r>
        <w:rPr>
          <w:rFonts w:ascii="Arial" w:hAnsi="Arial" w:cs="Arial"/>
          <w:color w:val="000000"/>
          <w:sz w:val="20"/>
          <w:szCs w:val="20"/>
        </w:rPr>
        <w:t xml:space="preserve">The </w:t>
      </w:r>
      <w:bookmarkStart w:id="68" w:name="Text81"/>
      <w:r w:rsidR="000614EE">
        <w:rPr>
          <w:rFonts w:ascii="Arial" w:hAnsi="Arial" w:cs="Arial"/>
          <w:color w:val="000000"/>
          <w:sz w:val="20"/>
          <w:szCs w:val="20"/>
        </w:rPr>
        <w:fldChar w:fldCharType="begin">
          <w:ffData>
            <w:name w:val="Text81"/>
            <w:enabled/>
            <w:calcOnExit w:val="0"/>
            <w:textInput/>
          </w:ffData>
        </w:fldChar>
      </w:r>
      <w:r w:rsidR="000614EE">
        <w:rPr>
          <w:rFonts w:ascii="Arial" w:hAnsi="Arial" w:cs="Arial"/>
          <w:color w:val="000000"/>
          <w:sz w:val="20"/>
          <w:szCs w:val="20"/>
        </w:rPr>
        <w:instrText xml:space="preserve"> FORMTEXT </w:instrText>
      </w:r>
      <w:r w:rsidR="000614EE">
        <w:rPr>
          <w:rFonts w:ascii="Arial" w:hAnsi="Arial" w:cs="Arial"/>
          <w:color w:val="000000"/>
          <w:sz w:val="20"/>
          <w:szCs w:val="20"/>
        </w:rPr>
      </w:r>
      <w:r w:rsidR="000614EE">
        <w:rPr>
          <w:rFonts w:ascii="Arial" w:hAnsi="Arial" w:cs="Arial"/>
          <w:color w:val="000000"/>
          <w:sz w:val="20"/>
          <w:szCs w:val="20"/>
        </w:rPr>
        <w:fldChar w:fldCharType="separate"/>
      </w:r>
      <w:r w:rsidR="000614EE">
        <w:rPr>
          <w:rFonts w:ascii="Arial" w:hAnsi="Arial" w:cs="Arial"/>
          <w:noProof/>
          <w:color w:val="000000"/>
          <w:sz w:val="20"/>
          <w:szCs w:val="20"/>
        </w:rPr>
        <w:t> </w:t>
      </w:r>
      <w:r w:rsidR="000614EE">
        <w:rPr>
          <w:rFonts w:ascii="Arial" w:hAnsi="Arial" w:cs="Arial"/>
          <w:noProof/>
          <w:color w:val="000000"/>
          <w:sz w:val="20"/>
          <w:szCs w:val="20"/>
        </w:rPr>
        <w:t> </w:t>
      </w:r>
      <w:r w:rsidR="000614EE">
        <w:rPr>
          <w:rFonts w:ascii="Arial" w:hAnsi="Arial" w:cs="Arial"/>
          <w:noProof/>
          <w:color w:val="000000"/>
          <w:sz w:val="20"/>
          <w:szCs w:val="20"/>
        </w:rPr>
        <w:t> </w:t>
      </w:r>
      <w:r w:rsidR="000614EE">
        <w:rPr>
          <w:rFonts w:ascii="Arial" w:hAnsi="Arial" w:cs="Arial"/>
          <w:noProof/>
          <w:color w:val="000000"/>
          <w:sz w:val="20"/>
          <w:szCs w:val="20"/>
        </w:rPr>
        <w:t> </w:t>
      </w:r>
      <w:r w:rsidR="000614EE">
        <w:rPr>
          <w:rFonts w:ascii="Arial" w:hAnsi="Arial" w:cs="Arial"/>
          <w:noProof/>
          <w:color w:val="000000"/>
          <w:sz w:val="20"/>
          <w:szCs w:val="20"/>
        </w:rPr>
        <w:t> </w:t>
      </w:r>
      <w:r w:rsidR="000614EE">
        <w:rPr>
          <w:rFonts w:ascii="Arial" w:hAnsi="Arial" w:cs="Arial"/>
          <w:color w:val="000000"/>
          <w:sz w:val="20"/>
          <w:szCs w:val="20"/>
        </w:rPr>
        <w:fldChar w:fldCharType="end"/>
      </w:r>
      <w:bookmarkEnd w:id="68"/>
      <w:r w:rsidR="000614EE">
        <w:rPr>
          <w:rFonts w:ascii="Arial" w:hAnsi="Arial" w:cs="Arial"/>
          <w:color w:val="000000"/>
          <w:sz w:val="20"/>
          <w:szCs w:val="20"/>
        </w:rPr>
        <w:t xml:space="preserve"> </w:t>
      </w:r>
      <w:r w:rsidRPr="00A154C4">
        <w:rPr>
          <w:rFonts w:ascii="Arial" w:hAnsi="Arial" w:cs="Arial"/>
          <w:color w:val="000000"/>
          <w:sz w:val="20"/>
          <w:szCs w:val="20"/>
        </w:rPr>
        <w:t>is responsible for coordinating the initial phase of traini</w:t>
      </w:r>
      <w:r>
        <w:rPr>
          <w:rFonts w:ascii="Arial" w:hAnsi="Arial" w:cs="Arial"/>
          <w:color w:val="000000"/>
          <w:sz w:val="20"/>
          <w:szCs w:val="20"/>
        </w:rPr>
        <w:t>ng on bloodborne pathogens for</w:t>
      </w:r>
      <w:r w:rsidRPr="00A154C4">
        <w:rPr>
          <w:rFonts w:ascii="Arial" w:hAnsi="Arial" w:cs="Arial"/>
          <w:color w:val="000000"/>
          <w:sz w:val="20"/>
          <w:szCs w:val="20"/>
        </w:rPr>
        <w:t xml:space="preserve"> personnel, for ensuring that Hepatitis B vaccinations are offered to </w:t>
      </w:r>
      <w:r>
        <w:rPr>
          <w:rFonts w:ascii="Arial" w:hAnsi="Arial" w:cs="Arial"/>
          <w:color w:val="000000"/>
          <w:sz w:val="20"/>
          <w:szCs w:val="20"/>
        </w:rPr>
        <w:t>firefighters</w:t>
      </w:r>
      <w:r w:rsidRPr="00A154C4">
        <w:rPr>
          <w:rFonts w:ascii="Arial" w:hAnsi="Arial" w:cs="Arial"/>
          <w:color w:val="000000"/>
          <w:sz w:val="20"/>
          <w:szCs w:val="20"/>
        </w:rPr>
        <w:t xml:space="preserve"> who have potential for exposure, for coordinating post exposure protocols for career personnel and for administering exposure records.</w:t>
      </w:r>
    </w:p>
    <w:p w14:paraId="5CDB4226" w14:textId="77777777" w:rsidR="00704F0F" w:rsidRPr="00A154C4" w:rsidRDefault="00704F0F" w:rsidP="00461B52">
      <w:pPr>
        <w:numPr>
          <w:ilvl w:val="0"/>
          <w:numId w:val="20"/>
        </w:numPr>
        <w:autoSpaceDE w:val="0"/>
        <w:autoSpaceDN w:val="0"/>
        <w:adjustRightInd w:val="0"/>
        <w:rPr>
          <w:rFonts w:ascii="Arial" w:hAnsi="Arial" w:cs="Arial"/>
          <w:color w:val="000000"/>
          <w:sz w:val="20"/>
          <w:szCs w:val="20"/>
        </w:rPr>
      </w:pPr>
      <w:r>
        <w:rPr>
          <w:rFonts w:ascii="Arial" w:hAnsi="Arial" w:cs="Arial"/>
          <w:color w:val="000000"/>
          <w:sz w:val="20"/>
          <w:szCs w:val="20"/>
        </w:rPr>
        <w:t>Officers</w:t>
      </w:r>
      <w:r w:rsidRPr="00A154C4">
        <w:rPr>
          <w:rFonts w:ascii="Arial" w:hAnsi="Arial" w:cs="Arial"/>
          <w:color w:val="000000"/>
          <w:sz w:val="20"/>
          <w:szCs w:val="20"/>
        </w:rPr>
        <w:t xml:space="preserve"> are responsible within the chain of command for following and enforcing infection control procedures in all phases of their areas of control.</w:t>
      </w:r>
    </w:p>
    <w:p w14:paraId="427CC56F" w14:textId="145CC5E5" w:rsidR="00012168" w:rsidRPr="00012168" w:rsidRDefault="00704F0F" w:rsidP="00D44C78">
      <w:pPr>
        <w:numPr>
          <w:ilvl w:val="0"/>
          <w:numId w:val="20"/>
        </w:numPr>
        <w:autoSpaceDE w:val="0"/>
        <w:autoSpaceDN w:val="0"/>
        <w:adjustRightInd w:val="0"/>
        <w:rPr>
          <w:rFonts w:ascii="Arial" w:hAnsi="Arial" w:cs="Arial"/>
          <w:color w:val="000000"/>
          <w:sz w:val="20"/>
          <w:szCs w:val="20"/>
        </w:rPr>
        <w:sectPr w:rsidR="00012168" w:rsidRPr="00012168" w:rsidSect="003B1871">
          <w:footerReference w:type="default" r:id="rId31"/>
          <w:pgSz w:w="12240" w:h="15840"/>
          <w:pgMar w:top="1440" w:right="1800" w:bottom="1440" w:left="1800" w:header="720" w:footer="720" w:gutter="0"/>
          <w:cols w:space="720"/>
          <w:docGrid w:linePitch="360"/>
        </w:sectPr>
      </w:pPr>
      <w:r w:rsidRPr="00A154C4">
        <w:rPr>
          <w:rFonts w:ascii="Arial" w:hAnsi="Arial" w:cs="Arial"/>
          <w:color w:val="000000"/>
          <w:sz w:val="20"/>
          <w:szCs w:val="20"/>
        </w:rPr>
        <w:t>All other personnel are responsible for complying with the infection control plan and with the training received.</w:t>
      </w:r>
    </w:p>
    <w:p w14:paraId="775AE96F" w14:textId="4A9ADFAC" w:rsidR="002837B4" w:rsidRPr="00C85AC9" w:rsidRDefault="00FD7AD8" w:rsidP="007B142C">
      <w:pPr>
        <w:pStyle w:val="Heading3"/>
      </w:pPr>
      <w:bookmarkStart w:id="69" w:name="_Toc92092164"/>
      <w:bookmarkStart w:id="70" w:name="RP"/>
      <w:r w:rsidRPr="00C85AC9">
        <w:lastRenderedPageBreak/>
        <w:t>Respiratory Protection</w:t>
      </w:r>
      <w:bookmarkEnd w:id="69"/>
    </w:p>
    <w:bookmarkEnd w:id="70"/>
    <w:p w14:paraId="75BA4C05" w14:textId="77777777" w:rsidR="00D02E32" w:rsidRPr="00D02E32" w:rsidRDefault="00D02E32" w:rsidP="00D02E32">
      <w:pPr>
        <w:jc w:val="center"/>
        <w:rPr>
          <w:rFonts w:ascii="Arial" w:hAnsi="Arial" w:cs="Arial"/>
        </w:rPr>
      </w:pPr>
    </w:p>
    <w:p w14:paraId="07035009" w14:textId="77777777" w:rsidR="002837B4" w:rsidRPr="002837B4" w:rsidRDefault="002837B4" w:rsidP="002837B4">
      <w:pPr>
        <w:rPr>
          <w:rFonts w:ascii="Arial" w:hAnsi="Arial" w:cs="Arial"/>
          <w:sz w:val="20"/>
          <w:szCs w:val="20"/>
        </w:rPr>
      </w:pPr>
      <w:r w:rsidRPr="002837B4">
        <w:rPr>
          <w:rFonts w:ascii="Arial" w:hAnsi="Arial" w:cs="Arial"/>
          <w:sz w:val="20"/>
          <w:szCs w:val="20"/>
        </w:rPr>
        <w:t>This program provides procedures and protocols designed to prevent employee overexposure to atmospheric contaminants and oxygen deficient atmospheres, which are potentially harmful to health.</w:t>
      </w:r>
    </w:p>
    <w:p w14:paraId="25221242" w14:textId="77777777" w:rsidR="0003516F" w:rsidRDefault="0003516F" w:rsidP="002837B4">
      <w:pPr>
        <w:rPr>
          <w:rFonts w:ascii="Arial" w:hAnsi="Arial" w:cs="Arial"/>
          <w:sz w:val="20"/>
          <w:szCs w:val="20"/>
        </w:rPr>
      </w:pPr>
    </w:p>
    <w:p w14:paraId="27232F2B" w14:textId="77777777" w:rsidR="0003516F" w:rsidRPr="00550E34" w:rsidRDefault="0003516F" w:rsidP="002837B4">
      <w:pPr>
        <w:rPr>
          <w:rFonts w:ascii="Arial" w:hAnsi="Arial" w:cs="Arial"/>
          <w:b/>
          <w:sz w:val="20"/>
          <w:szCs w:val="20"/>
        </w:rPr>
      </w:pPr>
      <w:r w:rsidRPr="00550E34">
        <w:rPr>
          <w:rFonts w:ascii="Arial" w:hAnsi="Arial" w:cs="Arial"/>
          <w:b/>
          <w:sz w:val="20"/>
          <w:szCs w:val="20"/>
        </w:rPr>
        <w:t>R</w:t>
      </w:r>
      <w:r w:rsidR="008B280B">
        <w:rPr>
          <w:rFonts w:ascii="Arial" w:hAnsi="Arial" w:cs="Arial"/>
          <w:b/>
          <w:sz w:val="20"/>
          <w:szCs w:val="20"/>
        </w:rPr>
        <w:t>ESPONSIBILITIES</w:t>
      </w:r>
      <w:r w:rsidRPr="00550E34">
        <w:rPr>
          <w:rFonts w:ascii="Arial" w:hAnsi="Arial" w:cs="Arial"/>
          <w:b/>
          <w:sz w:val="20"/>
          <w:szCs w:val="20"/>
        </w:rPr>
        <w:t>:</w:t>
      </w:r>
    </w:p>
    <w:p w14:paraId="0BD53926" w14:textId="77777777" w:rsidR="00550E34" w:rsidRPr="00550E34" w:rsidRDefault="00550E34" w:rsidP="00550E34">
      <w:pPr>
        <w:rPr>
          <w:rFonts w:ascii="Arial" w:hAnsi="Arial" w:cs="Arial"/>
          <w:b/>
          <w:bCs/>
          <w:sz w:val="20"/>
          <w:szCs w:val="20"/>
        </w:rPr>
      </w:pPr>
      <w:r w:rsidRPr="00550E34">
        <w:rPr>
          <w:rFonts w:ascii="Arial" w:hAnsi="Arial" w:cs="Arial"/>
          <w:b/>
          <w:bCs/>
          <w:sz w:val="20"/>
          <w:szCs w:val="20"/>
        </w:rPr>
        <w:t>Program Administrator:</w:t>
      </w:r>
    </w:p>
    <w:p w14:paraId="0DFE26F2" w14:textId="77777777" w:rsidR="00DE54B2" w:rsidRDefault="00550E34" w:rsidP="00CA4600">
      <w:pPr>
        <w:rPr>
          <w:rFonts w:ascii="Arial" w:hAnsi="Arial" w:cs="Arial"/>
          <w:sz w:val="20"/>
          <w:szCs w:val="20"/>
        </w:rPr>
      </w:pPr>
      <w:r w:rsidRPr="00550E34">
        <w:rPr>
          <w:rFonts w:ascii="Arial" w:hAnsi="Arial" w:cs="Arial"/>
          <w:sz w:val="20"/>
          <w:szCs w:val="20"/>
        </w:rPr>
        <w:t xml:space="preserve">The </w:t>
      </w:r>
      <w:r w:rsidR="00933E0C">
        <w:rPr>
          <w:rFonts w:ascii="Arial" w:hAnsi="Arial" w:cs="Arial"/>
          <w:sz w:val="20"/>
          <w:szCs w:val="20"/>
        </w:rPr>
        <w:fldChar w:fldCharType="begin">
          <w:ffData>
            <w:name w:val="Text33"/>
            <w:enabled/>
            <w:calcOnExit w:val="0"/>
            <w:textInput/>
          </w:ffData>
        </w:fldChar>
      </w:r>
      <w:bookmarkStart w:id="71" w:name="Text33"/>
      <w:r w:rsidR="00933E0C">
        <w:rPr>
          <w:rFonts w:ascii="Arial" w:hAnsi="Arial" w:cs="Arial"/>
          <w:sz w:val="20"/>
          <w:szCs w:val="20"/>
        </w:rPr>
        <w:instrText xml:space="preserve"> FORMTEXT </w:instrText>
      </w:r>
      <w:r w:rsidR="00933E0C">
        <w:rPr>
          <w:rFonts w:ascii="Arial" w:hAnsi="Arial" w:cs="Arial"/>
          <w:sz w:val="20"/>
          <w:szCs w:val="20"/>
        </w:rPr>
      </w:r>
      <w:r w:rsidR="00933E0C">
        <w:rPr>
          <w:rFonts w:ascii="Arial" w:hAnsi="Arial" w:cs="Arial"/>
          <w:sz w:val="20"/>
          <w:szCs w:val="20"/>
        </w:rPr>
        <w:fldChar w:fldCharType="separate"/>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sz w:val="20"/>
          <w:szCs w:val="20"/>
        </w:rPr>
        <w:fldChar w:fldCharType="end"/>
      </w:r>
      <w:bookmarkEnd w:id="71"/>
      <w:r w:rsidRPr="00550E34">
        <w:rPr>
          <w:rFonts w:ascii="Arial" w:hAnsi="Arial" w:cs="Arial"/>
          <w:sz w:val="20"/>
          <w:szCs w:val="20"/>
        </w:rPr>
        <w:t xml:space="preserve"> Fire Department </w:t>
      </w:r>
      <w:r w:rsidR="00933E0C">
        <w:rPr>
          <w:rFonts w:ascii="Arial" w:hAnsi="Arial" w:cs="Arial"/>
          <w:sz w:val="20"/>
          <w:szCs w:val="20"/>
        </w:rPr>
        <w:fldChar w:fldCharType="begin">
          <w:ffData>
            <w:name w:val="Text34"/>
            <w:enabled/>
            <w:calcOnExit w:val="0"/>
            <w:textInput/>
          </w:ffData>
        </w:fldChar>
      </w:r>
      <w:bookmarkStart w:id="72" w:name="Text34"/>
      <w:r w:rsidR="00933E0C">
        <w:rPr>
          <w:rFonts w:ascii="Arial" w:hAnsi="Arial" w:cs="Arial"/>
          <w:sz w:val="20"/>
          <w:szCs w:val="20"/>
        </w:rPr>
        <w:instrText xml:space="preserve"> FORMTEXT </w:instrText>
      </w:r>
      <w:r w:rsidR="00933E0C">
        <w:rPr>
          <w:rFonts w:ascii="Arial" w:hAnsi="Arial" w:cs="Arial"/>
          <w:sz w:val="20"/>
          <w:szCs w:val="20"/>
        </w:rPr>
      </w:r>
      <w:r w:rsidR="00933E0C">
        <w:rPr>
          <w:rFonts w:ascii="Arial" w:hAnsi="Arial" w:cs="Arial"/>
          <w:sz w:val="20"/>
          <w:szCs w:val="20"/>
        </w:rPr>
        <w:fldChar w:fldCharType="separate"/>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noProof/>
          <w:sz w:val="20"/>
          <w:szCs w:val="20"/>
        </w:rPr>
        <w:t> </w:t>
      </w:r>
      <w:r w:rsidR="00933E0C">
        <w:rPr>
          <w:rFonts w:ascii="Arial" w:hAnsi="Arial" w:cs="Arial"/>
          <w:sz w:val="20"/>
          <w:szCs w:val="20"/>
        </w:rPr>
        <w:fldChar w:fldCharType="end"/>
      </w:r>
      <w:bookmarkEnd w:id="72"/>
      <w:r w:rsidRPr="00550E34">
        <w:rPr>
          <w:rFonts w:ascii="Arial" w:hAnsi="Arial" w:cs="Arial"/>
          <w:sz w:val="20"/>
          <w:szCs w:val="20"/>
        </w:rPr>
        <w:t xml:space="preserve"> shall serve as Program Administrator. This person has the training and experience to administer or oversee the respiratory program includin</w:t>
      </w:r>
      <w:r w:rsidR="00CA4600">
        <w:rPr>
          <w:rFonts w:ascii="Arial" w:hAnsi="Arial" w:cs="Arial"/>
          <w:sz w:val="20"/>
          <w:szCs w:val="20"/>
        </w:rPr>
        <w:t>g evaluating its effectiveness.</w:t>
      </w:r>
    </w:p>
    <w:p w14:paraId="6A28D7F8" w14:textId="77777777" w:rsidR="004D5600" w:rsidRPr="00410ED4" w:rsidRDefault="00DE54B2" w:rsidP="00461B52">
      <w:pPr>
        <w:pStyle w:val="ListParagraph"/>
        <w:widowControl w:val="0"/>
        <w:numPr>
          <w:ilvl w:val="0"/>
          <w:numId w:val="107"/>
        </w:numPr>
        <w:autoSpaceDE w:val="0"/>
        <w:autoSpaceDN w:val="0"/>
        <w:adjustRightInd w:val="0"/>
        <w:rPr>
          <w:rFonts w:ascii="Arial" w:hAnsi="Arial" w:cs="Arial"/>
          <w:sz w:val="20"/>
        </w:rPr>
      </w:pPr>
      <w:r w:rsidRPr="004D5600">
        <w:rPr>
          <w:rFonts w:ascii="Arial" w:hAnsi="Arial" w:cs="Arial"/>
          <w:sz w:val="20"/>
        </w:rPr>
        <w:t>Determine</w:t>
      </w:r>
      <w:r w:rsidR="002B78BB" w:rsidRPr="004D5600">
        <w:rPr>
          <w:rFonts w:ascii="Arial" w:hAnsi="Arial" w:cs="Arial"/>
          <w:sz w:val="20"/>
        </w:rPr>
        <w:t>s</w:t>
      </w:r>
      <w:r w:rsidRPr="004D5600">
        <w:rPr>
          <w:rFonts w:ascii="Arial" w:hAnsi="Arial" w:cs="Arial"/>
          <w:sz w:val="20"/>
        </w:rPr>
        <w:t xml:space="preserve"> the need for respiratory protection.</w:t>
      </w:r>
    </w:p>
    <w:p w14:paraId="3BF23EED" w14:textId="77777777" w:rsidR="004D5600" w:rsidRPr="00410ED4" w:rsidRDefault="00DE54B2" w:rsidP="00461B52">
      <w:pPr>
        <w:pStyle w:val="ListParagraph"/>
        <w:widowControl w:val="0"/>
        <w:numPr>
          <w:ilvl w:val="0"/>
          <w:numId w:val="107"/>
        </w:numPr>
        <w:autoSpaceDE w:val="0"/>
        <w:autoSpaceDN w:val="0"/>
        <w:adjustRightInd w:val="0"/>
        <w:rPr>
          <w:rFonts w:ascii="Arial" w:hAnsi="Arial" w:cs="Arial"/>
          <w:sz w:val="20"/>
        </w:rPr>
      </w:pPr>
      <w:r w:rsidRPr="004D5600">
        <w:rPr>
          <w:rFonts w:ascii="Arial" w:hAnsi="Arial" w:cs="Arial"/>
          <w:sz w:val="20"/>
        </w:rPr>
        <w:t>Establish</w:t>
      </w:r>
      <w:r w:rsidR="002B78BB" w:rsidRPr="004D5600">
        <w:rPr>
          <w:rFonts w:ascii="Arial" w:hAnsi="Arial" w:cs="Arial"/>
          <w:sz w:val="20"/>
        </w:rPr>
        <w:t>es</w:t>
      </w:r>
      <w:r w:rsidRPr="004D5600">
        <w:rPr>
          <w:rFonts w:ascii="Arial" w:hAnsi="Arial" w:cs="Arial"/>
          <w:sz w:val="20"/>
        </w:rPr>
        <w:t xml:space="preserve"> and maintain a Respiratory Protection Program in compliance with all requirements of </w:t>
      </w:r>
      <w:r w:rsidR="002B3DC0" w:rsidRPr="004D5600">
        <w:rPr>
          <w:rFonts w:ascii="Arial" w:hAnsi="Arial" w:cs="Arial"/>
          <w:sz w:val="20"/>
        </w:rPr>
        <w:t>Wis Stats</w:t>
      </w:r>
      <w:r w:rsidRPr="004D5600">
        <w:rPr>
          <w:rFonts w:ascii="Arial" w:hAnsi="Arial" w:cs="Arial"/>
          <w:sz w:val="20"/>
        </w:rPr>
        <w:t>, Chapter SPS 330, Fire Department Safety and Health Standards.</w:t>
      </w:r>
    </w:p>
    <w:p w14:paraId="5764F146" w14:textId="77777777" w:rsidR="004D5600" w:rsidRPr="00410ED4" w:rsidRDefault="00CA4600" w:rsidP="00461B52">
      <w:pPr>
        <w:pStyle w:val="ListParagraph"/>
        <w:widowControl w:val="0"/>
        <w:numPr>
          <w:ilvl w:val="0"/>
          <w:numId w:val="107"/>
        </w:numPr>
        <w:autoSpaceDE w:val="0"/>
        <w:autoSpaceDN w:val="0"/>
        <w:adjustRightInd w:val="0"/>
        <w:rPr>
          <w:rFonts w:ascii="Arial" w:hAnsi="Arial" w:cs="Arial"/>
          <w:sz w:val="20"/>
        </w:rPr>
      </w:pPr>
      <w:r w:rsidRPr="004D5600">
        <w:rPr>
          <w:rFonts w:ascii="Arial" w:hAnsi="Arial" w:cs="Arial"/>
          <w:sz w:val="20"/>
        </w:rPr>
        <w:t xml:space="preserve">Provides </w:t>
      </w:r>
      <w:r w:rsidR="00DE54B2" w:rsidRPr="004D5600">
        <w:rPr>
          <w:rFonts w:ascii="Arial" w:hAnsi="Arial" w:cs="Arial"/>
          <w:sz w:val="20"/>
        </w:rPr>
        <w:t>all employees in the program with respirators appropriate to the purpose intended.</w:t>
      </w:r>
    </w:p>
    <w:p w14:paraId="5688E8D7" w14:textId="77777777" w:rsidR="004D5600" w:rsidRPr="00410ED4" w:rsidRDefault="00DE54B2" w:rsidP="00461B52">
      <w:pPr>
        <w:pStyle w:val="ListParagraph"/>
        <w:numPr>
          <w:ilvl w:val="0"/>
          <w:numId w:val="107"/>
        </w:numPr>
        <w:rPr>
          <w:rFonts w:ascii="Arial" w:hAnsi="Arial" w:cs="Arial"/>
          <w:sz w:val="20"/>
        </w:rPr>
      </w:pPr>
      <w:r w:rsidRPr="004D5600">
        <w:rPr>
          <w:rFonts w:ascii="Arial" w:hAnsi="Arial" w:cs="Arial"/>
          <w:sz w:val="20"/>
        </w:rPr>
        <w:t>Select</w:t>
      </w:r>
      <w:r w:rsidR="002B78BB" w:rsidRPr="004D5600">
        <w:rPr>
          <w:rFonts w:ascii="Arial" w:hAnsi="Arial" w:cs="Arial"/>
          <w:sz w:val="20"/>
        </w:rPr>
        <w:t>s</w:t>
      </w:r>
      <w:r w:rsidR="00550E34" w:rsidRPr="004D5600">
        <w:rPr>
          <w:rFonts w:ascii="Arial" w:hAnsi="Arial" w:cs="Arial"/>
          <w:sz w:val="20"/>
        </w:rPr>
        <w:t xml:space="preserve"> a physician or licensed health care professional to administer the medical</w:t>
      </w:r>
      <w:r w:rsidR="00550E34" w:rsidRPr="004D5600">
        <w:rPr>
          <w:rFonts w:ascii="Arial" w:hAnsi="Arial" w:cs="Arial"/>
          <w:b/>
          <w:bCs/>
          <w:sz w:val="20"/>
        </w:rPr>
        <w:t xml:space="preserve"> </w:t>
      </w:r>
      <w:r w:rsidR="00550E34" w:rsidRPr="004D5600">
        <w:rPr>
          <w:rFonts w:ascii="Arial" w:hAnsi="Arial" w:cs="Arial"/>
          <w:sz w:val="20"/>
        </w:rPr>
        <w:t>evaluation program, as well as coordinating the medical evaluation program.</w:t>
      </w:r>
    </w:p>
    <w:p w14:paraId="5D5954D9" w14:textId="77777777" w:rsidR="004D5600" w:rsidRPr="00410ED4" w:rsidRDefault="002B78BB" w:rsidP="00461B52">
      <w:pPr>
        <w:pStyle w:val="ListParagraph"/>
        <w:numPr>
          <w:ilvl w:val="0"/>
          <w:numId w:val="107"/>
        </w:numPr>
        <w:rPr>
          <w:rFonts w:ascii="Arial" w:hAnsi="Arial" w:cs="Arial"/>
          <w:sz w:val="20"/>
        </w:rPr>
      </w:pPr>
      <w:r w:rsidRPr="004D5600">
        <w:rPr>
          <w:rFonts w:ascii="Arial" w:hAnsi="Arial" w:cs="Arial"/>
          <w:sz w:val="20"/>
        </w:rPr>
        <w:t>Fit tests</w:t>
      </w:r>
      <w:r w:rsidR="00550E34" w:rsidRPr="004D5600">
        <w:rPr>
          <w:rFonts w:ascii="Arial" w:hAnsi="Arial" w:cs="Arial"/>
          <w:sz w:val="20"/>
        </w:rPr>
        <w:t xml:space="preserve"> </w:t>
      </w:r>
      <w:r w:rsidRPr="004D5600">
        <w:rPr>
          <w:rFonts w:ascii="Arial" w:hAnsi="Arial" w:cs="Arial"/>
          <w:sz w:val="20"/>
        </w:rPr>
        <w:t>applicable firefighters.</w:t>
      </w:r>
    </w:p>
    <w:p w14:paraId="4718F361" w14:textId="77777777" w:rsidR="004D5600" w:rsidRPr="00410ED4" w:rsidRDefault="002B78BB" w:rsidP="00461B52">
      <w:pPr>
        <w:pStyle w:val="ListParagraph"/>
        <w:numPr>
          <w:ilvl w:val="0"/>
          <w:numId w:val="107"/>
        </w:numPr>
        <w:rPr>
          <w:rFonts w:ascii="Arial" w:hAnsi="Arial" w:cs="Arial"/>
          <w:sz w:val="20"/>
        </w:rPr>
      </w:pPr>
      <w:r w:rsidRPr="004D5600">
        <w:rPr>
          <w:rFonts w:ascii="Arial" w:hAnsi="Arial" w:cs="Arial"/>
          <w:sz w:val="20"/>
        </w:rPr>
        <w:t>Responsible for breathing air quality.</w:t>
      </w:r>
    </w:p>
    <w:p w14:paraId="233DB552" w14:textId="77777777" w:rsidR="004D5600" w:rsidRPr="00410ED4" w:rsidRDefault="002B78BB" w:rsidP="00461B52">
      <w:pPr>
        <w:pStyle w:val="ListParagraph"/>
        <w:numPr>
          <w:ilvl w:val="0"/>
          <w:numId w:val="107"/>
        </w:numPr>
        <w:rPr>
          <w:rFonts w:ascii="Arial" w:hAnsi="Arial" w:cs="Arial"/>
          <w:sz w:val="20"/>
        </w:rPr>
      </w:pPr>
      <w:r w:rsidRPr="004D5600">
        <w:rPr>
          <w:rFonts w:ascii="Arial" w:hAnsi="Arial" w:cs="Arial"/>
          <w:sz w:val="20"/>
        </w:rPr>
        <w:t>R</w:t>
      </w:r>
      <w:r w:rsidR="00550E34" w:rsidRPr="004D5600">
        <w:rPr>
          <w:rFonts w:ascii="Arial" w:hAnsi="Arial" w:cs="Arial"/>
          <w:sz w:val="20"/>
        </w:rPr>
        <w:t>esponsible for the information requirements of this program and ensuring that members are trained in the care and maintenance for the respirator.</w:t>
      </w:r>
    </w:p>
    <w:p w14:paraId="1161BF8B" w14:textId="77777777" w:rsidR="004D5600" w:rsidRPr="00410ED4" w:rsidRDefault="002B78BB" w:rsidP="00461B52">
      <w:pPr>
        <w:pStyle w:val="ListParagraph"/>
        <w:numPr>
          <w:ilvl w:val="0"/>
          <w:numId w:val="107"/>
        </w:numPr>
        <w:rPr>
          <w:rFonts w:ascii="Arial" w:hAnsi="Arial" w:cs="Arial"/>
          <w:sz w:val="20"/>
        </w:rPr>
      </w:pPr>
      <w:r w:rsidRPr="004D5600">
        <w:rPr>
          <w:rFonts w:ascii="Arial" w:hAnsi="Arial" w:cs="Arial"/>
          <w:sz w:val="20"/>
        </w:rPr>
        <w:t>Ensures</w:t>
      </w:r>
      <w:r w:rsidR="00550E34" w:rsidRPr="004D5600">
        <w:rPr>
          <w:rFonts w:ascii="Arial" w:hAnsi="Arial" w:cs="Arial"/>
          <w:sz w:val="20"/>
        </w:rPr>
        <w:t xml:space="preserve"> that repair</w:t>
      </w:r>
      <w:r w:rsidR="002B3DC0" w:rsidRPr="004D5600">
        <w:rPr>
          <w:rFonts w:ascii="Arial" w:hAnsi="Arial" w:cs="Arial"/>
          <w:sz w:val="20"/>
        </w:rPr>
        <w:t>s are conducted according to the manufacturer’s specifications.</w:t>
      </w:r>
      <w:r w:rsidR="00550E34" w:rsidRPr="004D5600">
        <w:rPr>
          <w:rFonts w:ascii="Arial" w:hAnsi="Arial" w:cs="Arial"/>
          <w:sz w:val="20"/>
        </w:rPr>
        <w:t xml:space="preserve"> </w:t>
      </w:r>
    </w:p>
    <w:p w14:paraId="6DFDE62D" w14:textId="77777777" w:rsidR="004D5600" w:rsidRPr="00410ED4" w:rsidRDefault="002B3DC0" w:rsidP="00461B52">
      <w:pPr>
        <w:pStyle w:val="ListParagraph"/>
        <w:numPr>
          <w:ilvl w:val="0"/>
          <w:numId w:val="107"/>
        </w:numPr>
        <w:rPr>
          <w:rFonts w:ascii="Arial" w:hAnsi="Arial" w:cs="Arial"/>
          <w:sz w:val="20"/>
        </w:rPr>
      </w:pPr>
      <w:r w:rsidRPr="004D5600">
        <w:rPr>
          <w:rFonts w:ascii="Arial" w:hAnsi="Arial" w:cs="Arial"/>
          <w:sz w:val="20"/>
        </w:rPr>
        <w:t>R</w:t>
      </w:r>
      <w:r w:rsidR="00550E34" w:rsidRPr="004D5600">
        <w:rPr>
          <w:rFonts w:ascii="Arial" w:hAnsi="Arial" w:cs="Arial"/>
          <w:sz w:val="20"/>
        </w:rPr>
        <w:t>esponsible for the record keeping requirements of this program.</w:t>
      </w:r>
    </w:p>
    <w:p w14:paraId="40742C68" w14:textId="77777777" w:rsidR="00550E34" w:rsidRPr="004D5600" w:rsidRDefault="002B78BB" w:rsidP="00461B52">
      <w:pPr>
        <w:pStyle w:val="ListParagraph"/>
        <w:numPr>
          <w:ilvl w:val="0"/>
          <w:numId w:val="107"/>
        </w:numPr>
        <w:rPr>
          <w:rFonts w:ascii="Arial" w:hAnsi="Arial" w:cs="Arial"/>
          <w:bCs/>
          <w:sz w:val="20"/>
        </w:rPr>
      </w:pPr>
      <w:r w:rsidRPr="004D5600">
        <w:rPr>
          <w:rFonts w:ascii="Arial" w:hAnsi="Arial" w:cs="Arial"/>
          <w:bCs/>
          <w:sz w:val="20"/>
        </w:rPr>
        <w:t>M</w:t>
      </w:r>
      <w:r w:rsidR="00550E34" w:rsidRPr="004D5600">
        <w:rPr>
          <w:rFonts w:ascii="Arial" w:hAnsi="Arial" w:cs="Arial"/>
          <w:bCs/>
          <w:sz w:val="20"/>
        </w:rPr>
        <w:t>ay designate other members to carry out specific functions.</w:t>
      </w:r>
    </w:p>
    <w:p w14:paraId="43D86686" w14:textId="77777777" w:rsidR="0003516F" w:rsidRPr="002837B4" w:rsidRDefault="0003516F" w:rsidP="002837B4">
      <w:pPr>
        <w:rPr>
          <w:rFonts w:ascii="Arial" w:hAnsi="Arial" w:cs="Arial"/>
          <w:sz w:val="20"/>
          <w:szCs w:val="20"/>
        </w:rPr>
      </w:pPr>
    </w:p>
    <w:p w14:paraId="5FE20D3A" w14:textId="77777777" w:rsidR="00550E34" w:rsidRPr="00550E34" w:rsidRDefault="00550E34" w:rsidP="00550E34">
      <w:pPr>
        <w:rPr>
          <w:rFonts w:ascii="Arial" w:hAnsi="Arial" w:cs="Arial"/>
          <w:b/>
          <w:bCs/>
          <w:sz w:val="20"/>
          <w:szCs w:val="20"/>
        </w:rPr>
      </w:pPr>
      <w:r w:rsidRPr="00550E34">
        <w:rPr>
          <w:rFonts w:ascii="Arial" w:hAnsi="Arial" w:cs="Arial"/>
          <w:b/>
          <w:bCs/>
          <w:sz w:val="20"/>
          <w:szCs w:val="20"/>
        </w:rPr>
        <w:t>Fire Department Members</w:t>
      </w:r>
      <w:r>
        <w:rPr>
          <w:rFonts w:ascii="Arial" w:hAnsi="Arial" w:cs="Arial"/>
          <w:b/>
          <w:bCs/>
          <w:sz w:val="20"/>
          <w:szCs w:val="20"/>
        </w:rPr>
        <w:t>:</w:t>
      </w:r>
    </w:p>
    <w:p w14:paraId="7E224F25" w14:textId="77777777" w:rsidR="004D5600" w:rsidRPr="00410ED4" w:rsidRDefault="00550E34" w:rsidP="00461B52">
      <w:pPr>
        <w:widowControl w:val="0"/>
        <w:numPr>
          <w:ilvl w:val="0"/>
          <w:numId w:val="12"/>
        </w:numPr>
        <w:autoSpaceDE w:val="0"/>
        <w:autoSpaceDN w:val="0"/>
        <w:adjustRightInd w:val="0"/>
        <w:rPr>
          <w:rFonts w:ascii="Arial" w:hAnsi="Arial" w:cs="Arial"/>
          <w:sz w:val="20"/>
          <w:szCs w:val="20"/>
        </w:rPr>
      </w:pPr>
      <w:r w:rsidRPr="00550E34">
        <w:rPr>
          <w:rFonts w:ascii="Arial" w:hAnsi="Arial" w:cs="Arial"/>
          <w:sz w:val="20"/>
          <w:szCs w:val="20"/>
        </w:rPr>
        <w:t>Wear assigned respirator</w:t>
      </w:r>
      <w:r w:rsidR="002C3817">
        <w:rPr>
          <w:rFonts w:ascii="Arial" w:hAnsi="Arial" w:cs="Arial"/>
          <w:sz w:val="20"/>
          <w:szCs w:val="20"/>
        </w:rPr>
        <w:t>(s)</w:t>
      </w:r>
      <w:r w:rsidRPr="00550E34">
        <w:rPr>
          <w:rFonts w:ascii="Arial" w:hAnsi="Arial" w:cs="Arial"/>
          <w:sz w:val="20"/>
          <w:szCs w:val="20"/>
        </w:rPr>
        <w:t xml:space="preserve"> when and where required and in the man</w:t>
      </w:r>
      <w:r>
        <w:rPr>
          <w:rFonts w:ascii="Arial" w:hAnsi="Arial" w:cs="Arial"/>
          <w:sz w:val="20"/>
          <w:szCs w:val="20"/>
        </w:rPr>
        <w:t>ner in which they were trained.</w:t>
      </w:r>
    </w:p>
    <w:p w14:paraId="05433FEC" w14:textId="77777777" w:rsidR="004D5600" w:rsidRPr="00410ED4" w:rsidRDefault="00550E34" w:rsidP="00461B52">
      <w:pPr>
        <w:widowControl w:val="0"/>
        <w:numPr>
          <w:ilvl w:val="0"/>
          <w:numId w:val="12"/>
        </w:numPr>
        <w:autoSpaceDE w:val="0"/>
        <w:autoSpaceDN w:val="0"/>
        <w:adjustRightInd w:val="0"/>
        <w:rPr>
          <w:rFonts w:ascii="Arial" w:hAnsi="Arial" w:cs="Arial"/>
          <w:sz w:val="20"/>
          <w:szCs w:val="20"/>
        </w:rPr>
      </w:pPr>
      <w:r w:rsidRPr="00550E34">
        <w:rPr>
          <w:rFonts w:ascii="Arial" w:hAnsi="Arial" w:cs="Arial"/>
          <w:sz w:val="20"/>
          <w:szCs w:val="20"/>
        </w:rPr>
        <w:t>Care for, maintain and clean their respirators following the manufacturer’s procedures and store them in</w:t>
      </w:r>
      <w:r>
        <w:rPr>
          <w:rFonts w:ascii="Arial" w:hAnsi="Arial" w:cs="Arial"/>
          <w:sz w:val="20"/>
          <w:szCs w:val="20"/>
        </w:rPr>
        <w:t xml:space="preserve"> a clean and sanitary location.</w:t>
      </w:r>
    </w:p>
    <w:p w14:paraId="7FF7EF69" w14:textId="77777777" w:rsidR="004D5600" w:rsidRPr="00410ED4" w:rsidRDefault="00550E34" w:rsidP="00461B52">
      <w:pPr>
        <w:widowControl w:val="0"/>
        <w:numPr>
          <w:ilvl w:val="0"/>
          <w:numId w:val="12"/>
        </w:numPr>
        <w:autoSpaceDE w:val="0"/>
        <w:autoSpaceDN w:val="0"/>
        <w:adjustRightInd w:val="0"/>
        <w:rPr>
          <w:rFonts w:ascii="Arial" w:hAnsi="Arial" w:cs="Arial"/>
          <w:sz w:val="20"/>
          <w:szCs w:val="20"/>
        </w:rPr>
      </w:pPr>
      <w:r>
        <w:rPr>
          <w:rFonts w:ascii="Arial" w:hAnsi="Arial" w:cs="Arial"/>
          <w:sz w:val="20"/>
          <w:szCs w:val="20"/>
        </w:rPr>
        <w:t xml:space="preserve">Inform their officer </w:t>
      </w:r>
      <w:r w:rsidRPr="00550E34">
        <w:rPr>
          <w:rFonts w:ascii="Arial" w:hAnsi="Arial" w:cs="Arial"/>
          <w:sz w:val="20"/>
          <w:szCs w:val="20"/>
        </w:rPr>
        <w:t>if the respirator no longer fits well, and reques</w:t>
      </w:r>
      <w:r>
        <w:rPr>
          <w:rFonts w:ascii="Arial" w:hAnsi="Arial" w:cs="Arial"/>
          <w:sz w:val="20"/>
          <w:szCs w:val="20"/>
        </w:rPr>
        <w:t>t a new one that fits properly.</w:t>
      </w:r>
    </w:p>
    <w:p w14:paraId="65A89590" w14:textId="77777777" w:rsidR="004D5600" w:rsidRPr="00410ED4" w:rsidRDefault="00550E34" w:rsidP="00461B52">
      <w:pPr>
        <w:widowControl w:val="0"/>
        <w:numPr>
          <w:ilvl w:val="0"/>
          <w:numId w:val="12"/>
        </w:numPr>
        <w:autoSpaceDE w:val="0"/>
        <w:autoSpaceDN w:val="0"/>
        <w:adjustRightInd w:val="0"/>
        <w:rPr>
          <w:rFonts w:ascii="Arial" w:hAnsi="Arial" w:cs="Arial"/>
          <w:sz w:val="20"/>
          <w:szCs w:val="20"/>
        </w:rPr>
      </w:pPr>
      <w:r>
        <w:rPr>
          <w:rFonts w:ascii="Arial" w:hAnsi="Arial" w:cs="Arial"/>
          <w:sz w:val="20"/>
          <w:szCs w:val="20"/>
        </w:rPr>
        <w:t>Inform their officer</w:t>
      </w:r>
      <w:r w:rsidRPr="00550E34">
        <w:rPr>
          <w:rFonts w:ascii="Arial" w:hAnsi="Arial" w:cs="Arial"/>
          <w:sz w:val="20"/>
          <w:szCs w:val="20"/>
        </w:rPr>
        <w:t xml:space="preserve"> or the Program Administrator of any respiratory hazards that are not addressed in the workplace and of any other concerns regarding the program.</w:t>
      </w:r>
    </w:p>
    <w:p w14:paraId="0F7EB06C" w14:textId="77777777" w:rsidR="004D6B44" w:rsidRDefault="00550E34" w:rsidP="00461B52">
      <w:pPr>
        <w:numPr>
          <w:ilvl w:val="0"/>
          <w:numId w:val="12"/>
        </w:numPr>
        <w:rPr>
          <w:rFonts w:ascii="Arial" w:hAnsi="Arial" w:cs="Arial"/>
          <w:sz w:val="20"/>
          <w:szCs w:val="20"/>
        </w:rPr>
      </w:pPr>
      <w:r w:rsidRPr="00550E34">
        <w:rPr>
          <w:rFonts w:ascii="Arial" w:hAnsi="Arial" w:cs="Arial"/>
          <w:sz w:val="20"/>
          <w:szCs w:val="20"/>
        </w:rPr>
        <w:t xml:space="preserve">Each member is responsible for the cleanliness and operational readiness of their issued </w:t>
      </w:r>
      <w:r w:rsidR="002C3817">
        <w:rPr>
          <w:rFonts w:ascii="Arial" w:hAnsi="Arial" w:cs="Arial"/>
          <w:sz w:val="20"/>
          <w:szCs w:val="20"/>
        </w:rPr>
        <w:t>respirators/facepiece</w:t>
      </w:r>
      <w:r w:rsidRPr="00550E34">
        <w:rPr>
          <w:rFonts w:ascii="Arial" w:hAnsi="Arial" w:cs="Arial"/>
          <w:sz w:val="20"/>
          <w:szCs w:val="20"/>
        </w:rPr>
        <w:t>.</w:t>
      </w:r>
    </w:p>
    <w:p w14:paraId="0A42E36C" w14:textId="77777777" w:rsidR="00FA2BEB" w:rsidRDefault="00FA2BEB" w:rsidP="008B280B">
      <w:pPr>
        <w:pStyle w:val="BodyText"/>
        <w:ind w:right="-360"/>
        <w:rPr>
          <w:rFonts w:ascii="Arial" w:hAnsi="Arial" w:cs="Arial"/>
          <w:b/>
          <w:sz w:val="20"/>
          <w:szCs w:val="20"/>
        </w:rPr>
      </w:pPr>
    </w:p>
    <w:p w14:paraId="431B64F3" w14:textId="77777777" w:rsidR="00550E34" w:rsidRPr="008B280B" w:rsidRDefault="008B280B" w:rsidP="008B280B">
      <w:pPr>
        <w:pStyle w:val="BodyText"/>
        <w:ind w:right="-360"/>
        <w:rPr>
          <w:rFonts w:ascii="Arial" w:hAnsi="Arial" w:cs="Arial"/>
          <w:b/>
          <w:sz w:val="20"/>
          <w:szCs w:val="20"/>
        </w:rPr>
      </w:pPr>
      <w:r w:rsidRPr="008B280B">
        <w:rPr>
          <w:rFonts w:ascii="Arial" w:hAnsi="Arial" w:cs="Arial"/>
          <w:b/>
          <w:sz w:val="20"/>
          <w:szCs w:val="20"/>
        </w:rPr>
        <w:t>SELECTION OF RESPIRATORS</w:t>
      </w:r>
    </w:p>
    <w:p w14:paraId="0CFC9965" w14:textId="77777777" w:rsidR="00550E34" w:rsidRPr="00550E34" w:rsidRDefault="00933E0C" w:rsidP="00550E34">
      <w:pPr>
        <w:rPr>
          <w:rFonts w:ascii="Arial" w:hAnsi="Arial" w:cs="Arial"/>
          <w:sz w:val="20"/>
          <w:szCs w:val="20"/>
        </w:rPr>
      </w:pPr>
      <w:r>
        <w:rPr>
          <w:rFonts w:ascii="Arial" w:hAnsi="Arial" w:cs="Arial"/>
          <w:sz w:val="20"/>
          <w:szCs w:val="20"/>
        </w:rPr>
        <w:fldChar w:fldCharType="begin">
          <w:ffData>
            <w:name w:val="Text35"/>
            <w:enabled/>
            <w:calcOnExit w:val="0"/>
            <w:textInput/>
          </w:ffData>
        </w:fldChar>
      </w:r>
      <w:bookmarkStart w:id="73" w:name="Text35"/>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73"/>
      <w:r w:rsidR="00550E34" w:rsidRPr="00550E34">
        <w:rPr>
          <w:rFonts w:ascii="Arial" w:hAnsi="Arial" w:cs="Arial"/>
          <w:sz w:val="20"/>
          <w:szCs w:val="20"/>
        </w:rPr>
        <w:t xml:space="preserve"> Fire Department members who respond to and function in toxic atmospheres shall be equipped with Self-Contained Breathing Apparatus (SCBA) and trained in its proper use and care. These respirators shall be used in accordance with the manufacturer’s recommendations and appropriate governing performance testing guidelines.</w:t>
      </w:r>
    </w:p>
    <w:p w14:paraId="5195665F" w14:textId="77777777" w:rsidR="00550E34" w:rsidRPr="00550E34" w:rsidRDefault="00550E34" w:rsidP="00550E34">
      <w:pPr>
        <w:rPr>
          <w:rFonts w:ascii="Arial" w:hAnsi="Arial" w:cs="Arial"/>
          <w:sz w:val="20"/>
          <w:szCs w:val="20"/>
        </w:rPr>
      </w:pPr>
    </w:p>
    <w:p w14:paraId="6B852A91" w14:textId="77777777" w:rsidR="00550E34" w:rsidRPr="00550E34" w:rsidRDefault="00550E34" w:rsidP="00550E34">
      <w:pPr>
        <w:rPr>
          <w:rFonts w:ascii="Arial" w:hAnsi="Arial" w:cs="Arial"/>
          <w:sz w:val="20"/>
          <w:szCs w:val="20"/>
        </w:rPr>
      </w:pPr>
      <w:r w:rsidRPr="00550E34">
        <w:rPr>
          <w:rFonts w:ascii="Arial" w:hAnsi="Arial" w:cs="Arial"/>
          <w:sz w:val="20"/>
          <w:szCs w:val="20"/>
        </w:rPr>
        <w:t>Until an atmosphere has been found not to be so</w:t>
      </w:r>
      <w:r w:rsidR="00CA4600">
        <w:rPr>
          <w:rFonts w:ascii="Arial" w:hAnsi="Arial" w:cs="Arial"/>
          <w:sz w:val="20"/>
          <w:szCs w:val="20"/>
        </w:rPr>
        <w:t>,</w:t>
      </w:r>
      <w:r w:rsidRPr="00550E34">
        <w:rPr>
          <w:rFonts w:ascii="Arial" w:hAnsi="Arial" w:cs="Arial"/>
          <w:sz w:val="20"/>
          <w:szCs w:val="20"/>
        </w:rPr>
        <w:t xml:space="preserve"> it shall be considered IDLH </w:t>
      </w:r>
      <w:r w:rsidRPr="00550E34">
        <w:rPr>
          <w:rFonts w:ascii="Arial" w:hAnsi="Arial" w:cs="Arial"/>
          <w:bCs/>
          <w:sz w:val="20"/>
          <w:szCs w:val="20"/>
        </w:rPr>
        <w:t>(Immediately Dangerous to Life and Health)</w:t>
      </w:r>
      <w:r w:rsidRPr="00550E34">
        <w:rPr>
          <w:rFonts w:ascii="Arial" w:hAnsi="Arial" w:cs="Arial"/>
          <w:sz w:val="20"/>
          <w:szCs w:val="20"/>
        </w:rPr>
        <w:t>.  Where an atmosphere has potential to become IDLH it shall be entered under the assumption that it is ALREADY IDLH.</w:t>
      </w:r>
    </w:p>
    <w:p w14:paraId="6EBEF7A1" w14:textId="77777777" w:rsidR="00550E34" w:rsidRPr="00DE54B2" w:rsidRDefault="00550E34" w:rsidP="00550E34">
      <w:pPr>
        <w:rPr>
          <w:rFonts w:ascii="Arial" w:hAnsi="Arial" w:cs="Arial"/>
          <w:sz w:val="20"/>
          <w:szCs w:val="20"/>
        </w:rPr>
      </w:pPr>
    </w:p>
    <w:p w14:paraId="2F2EDE8A" w14:textId="77777777" w:rsidR="00550E34" w:rsidRPr="00DE54B2" w:rsidRDefault="00550E34" w:rsidP="00550E34">
      <w:pPr>
        <w:rPr>
          <w:rFonts w:ascii="Arial" w:hAnsi="Arial" w:cs="Arial"/>
          <w:sz w:val="20"/>
          <w:szCs w:val="20"/>
        </w:rPr>
      </w:pPr>
      <w:r w:rsidRPr="00DE54B2">
        <w:rPr>
          <w:rFonts w:ascii="Arial" w:hAnsi="Arial" w:cs="Arial"/>
          <w:sz w:val="20"/>
          <w:szCs w:val="20"/>
        </w:rPr>
        <w:t xml:space="preserve">The </w:t>
      </w:r>
      <w:r w:rsidR="004B6EB7">
        <w:rPr>
          <w:rFonts w:ascii="Arial" w:hAnsi="Arial" w:cs="Arial"/>
          <w:sz w:val="20"/>
          <w:szCs w:val="20"/>
        </w:rPr>
        <w:fldChar w:fldCharType="begin">
          <w:ffData>
            <w:name w:val="Text36"/>
            <w:enabled/>
            <w:calcOnExit w:val="0"/>
            <w:textInput/>
          </w:ffData>
        </w:fldChar>
      </w:r>
      <w:bookmarkStart w:id="74" w:name="Text36"/>
      <w:r w:rsidR="004B6EB7">
        <w:rPr>
          <w:rFonts w:ascii="Arial" w:hAnsi="Arial" w:cs="Arial"/>
          <w:sz w:val="20"/>
          <w:szCs w:val="20"/>
        </w:rPr>
        <w:instrText xml:space="preserve"> FORMTEXT </w:instrText>
      </w:r>
      <w:r w:rsidR="004B6EB7">
        <w:rPr>
          <w:rFonts w:ascii="Arial" w:hAnsi="Arial" w:cs="Arial"/>
          <w:sz w:val="20"/>
          <w:szCs w:val="20"/>
        </w:rPr>
      </w:r>
      <w:r w:rsidR="004B6EB7">
        <w:rPr>
          <w:rFonts w:ascii="Arial" w:hAnsi="Arial" w:cs="Arial"/>
          <w:sz w:val="20"/>
          <w:szCs w:val="20"/>
        </w:rPr>
        <w:fldChar w:fldCharType="separate"/>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sz w:val="20"/>
          <w:szCs w:val="20"/>
        </w:rPr>
        <w:fldChar w:fldCharType="end"/>
      </w:r>
      <w:bookmarkEnd w:id="74"/>
      <w:r w:rsidR="004B6EB7">
        <w:rPr>
          <w:rFonts w:ascii="Arial" w:hAnsi="Arial" w:cs="Arial"/>
          <w:sz w:val="20"/>
          <w:szCs w:val="20"/>
        </w:rPr>
        <w:t xml:space="preserve"> </w:t>
      </w:r>
      <w:r w:rsidRPr="00DE54B2">
        <w:rPr>
          <w:rFonts w:ascii="Arial" w:hAnsi="Arial" w:cs="Arial"/>
          <w:sz w:val="20"/>
          <w:szCs w:val="20"/>
        </w:rPr>
        <w:t>Fire Department provides the following respirators for use in IDLH atmospheres:</w:t>
      </w:r>
    </w:p>
    <w:p w14:paraId="341C2222" w14:textId="77777777" w:rsidR="00550E34" w:rsidRPr="00DE54B2" w:rsidRDefault="004B6EB7" w:rsidP="00550E34">
      <w:pPr>
        <w:rPr>
          <w:rFonts w:ascii="Arial" w:hAnsi="Arial" w:cs="Arial"/>
          <w:sz w:val="20"/>
          <w:szCs w:val="20"/>
        </w:rPr>
      </w:pPr>
      <w:r>
        <w:rPr>
          <w:rFonts w:ascii="Arial" w:hAnsi="Arial" w:cs="Arial"/>
          <w:sz w:val="20"/>
          <w:szCs w:val="20"/>
        </w:rPr>
        <w:fldChar w:fldCharType="begin">
          <w:ffData>
            <w:name w:val="Text37"/>
            <w:enabled/>
            <w:calcOnExit w:val="0"/>
            <w:textInput/>
          </w:ffData>
        </w:fldChar>
      </w:r>
      <w:bookmarkStart w:id="75" w:name="Text37"/>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75"/>
    </w:p>
    <w:p w14:paraId="36564F90" w14:textId="77777777" w:rsidR="004B6EB7" w:rsidRDefault="004B6EB7" w:rsidP="00DE54B2">
      <w:pPr>
        <w:rPr>
          <w:rFonts w:ascii="Arial" w:hAnsi="Arial" w:cs="Arial"/>
          <w:b/>
          <w:bCs/>
          <w:sz w:val="20"/>
          <w:szCs w:val="20"/>
        </w:rPr>
      </w:pPr>
      <w:r>
        <w:rPr>
          <w:rFonts w:ascii="Arial" w:hAnsi="Arial" w:cs="Arial"/>
          <w:sz w:val="20"/>
          <w:szCs w:val="20"/>
        </w:rPr>
        <w:fldChar w:fldCharType="begin">
          <w:ffData>
            <w:name w:val="Text38"/>
            <w:enabled/>
            <w:calcOnExit w:val="0"/>
            <w:textInput/>
          </w:ffData>
        </w:fldChar>
      </w:r>
      <w:bookmarkStart w:id="76" w:name="Text38"/>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76"/>
    </w:p>
    <w:p w14:paraId="28371FA8" w14:textId="77777777" w:rsidR="004931FC" w:rsidRDefault="004931FC" w:rsidP="00DE54B2">
      <w:pPr>
        <w:rPr>
          <w:rFonts w:ascii="Arial" w:hAnsi="Arial" w:cs="Arial"/>
          <w:b/>
          <w:bCs/>
          <w:sz w:val="20"/>
          <w:szCs w:val="20"/>
        </w:rPr>
      </w:pPr>
    </w:p>
    <w:p w14:paraId="65C6296D" w14:textId="77777777" w:rsidR="00410ED4" w:rsidRDefault="00410ED4" w:rsidP="00DE54B2">
      <w:pPr>
        <w:rPr>
          <w:rFonts w:ascii="Arial" w:hAnsi="Arial" w:cs="Arial"/>
          <w:b/>
          <w:bCs/>
          <w:sz w:val="20"/>
          <w:szCs w:val="20"/>
        </w:rPr>
      </w:pPr>
    </w:p>
    <w:p w14:paraId="7E3019AE" w14:textId="77777777" w:rsidR="00410ED4" w:rsidRDefault="00410ED4" w:rsidP="00DE54B2">
      <w:pPr>
        <w:rPr>
          <w:rFonts w:ascii="Arial" w:hAnsi="Arial" w:cs="Arial"/>
          <w:b/>
          <w:bCs/>
          <w:sz w:val="20"/>
          <w:szCs w:val="20"/>
        </w:rPr>
      </w:pPr>
    </w:p>
    <w:p w14:paraId="1656154F" w14:textId="77777777" w:rsidR="008B280B" w:rsidRPr="00DE54B2" w:rsidRDefault="008B280B" w:rsidP="00DE54B2">
      <w:pPr>
        <w:rPr>
          <w:rFonts w:ascii="Arial" w:hAnsi="Arial" w:cs="Arial"/>
          <w:b/>
          <w:bCs/>
          <w:sz w:val="20"/>
          <w:szCs w:val="20"/>
        </w:rPr>
      </w:pPr>
      <w:r w:rsidRPr="008B280B">
        <w:rPr>
          <w:rFonts w:ascii="Arial" w:hAnsi="Arial" w:cs="Arial"/>
          <w:b/>
          <w:bCs/>
          <w:sz w:val="20"/>
          <w:szCs w:val="20"/>
        </w:rPr>
        <w:t>Respirators for IDLH (Immediately Dangerous to Life and Health) Atmospheres)</w:t>
      </w:r>
      <w:r>
        <w:rPr>
          <w:rFonts w:ascii="Arial" w:hAnsi="Arial" w:cs="Arial"/>
          <w:b/>
          <w:bCs/>
          <w:sz w:val="20"/>
          <w:szCs w:val="20"/>
        </w:rPr>
        <w:t>:</w:t>
      </w:r>
    </w:p>
    <w:p w14:paraId="7F7C3D27" w14:textId="77777777" w:rsidR="00DE54B2" w:rsidRPr="00DE54B2" w:rsidRDefault="00DE54B2" w:rsidP="00DE54B2">
      <w:pPr>
        <w:rPr>
          <w:rFonts w:ascii="Arial" w:hAnsi="Arial" w:cs="Arial"/>
          <w:sz w:val="20"/>
          <w:szCs w:val="20"/>
        </w:rPr>
      </w:pPr>
      <w:r w:rsidRPr="00DE54B2">
        <w:rPr>
          <w:rFonts w:ascii="Arial" w:hAnsi="Arial" w:cs="Arial"/>
          <w:sz w:val="20"/>
          <w:szCs w:val="20"/>
        </w:rPr>
        <w:t>SCBA shall be used by all personnel operating:</w:t>
      </w:r>
    </w:p>
    <w:p w14:paraId="5C430FFB" w14:textId="77777777" w:rsidR="00DE54B2" w:rsidRPr="00DE54B2" w:rsidRDefault="00DE54B2" w:rsidP="00245E60">
      <w:pPr>
        <w:numPr>
          <w:ilvl w:val="0"/>
          <w:numId w:val="1"/>
        </w:numPr>
        <w:ind w:right="720"/>
        <w:rPr>
          <w:rFonts w:ascii="Arial" w:hAnsi="Arial" w:cs="Arial"/>
          <w:sz w:val="20"/>
          <w:szCs w:val="20"/>
        </w:rPr>
      </w:pPr>
      <w:r w:rsidRPr="00DE54B2">
        <w:rPr>
          <w:rFonts w:ascii="Arial" w:hAnsi="Arial" w:cs="Arial"/>
          <w:sz w:val="20"/>
          <w:szCs w:val="20"/>
        </w:rPr>
        <w:t>In a contaminated atmosphere</w:t>
      </w:r>
    </w:p>
    <w:p w14:paraId="13C8F21E" w14:textId="77777777" w:rsidR="00DE54B2" w:rsidRPr="00DE54B2" w:rsidRDefault="00DE54B2" w:rsidP="00DE54B2">
      <w:pPr>
        <w:numPr>
          <w:ilvl w:val="0"/>
          <w:numId w:val="1"/>
        </w:numPr>
        <w:spacing w:before="100" w:beforeAutospacing="1" w:after="100" w:afterAutospacing="1"/>
        <w:ind w:right="720"/>
        <w:rPr>
          <w:rFonts w:ascii="Arial" w:hAnsi="Arial" w:cs="Arial"/>
          <w:sz w:val="20"/>
          <w:szCs w:val="20"/>
        </w:rPr>
      </w:pPr>
      <w:r w:rsidRPr="00DE54B2">
        <w:rPr>
          <w:rFonts w:ascii="Arial" w:hAnsi="Arial" w:cs="Arial"/>
          <w:sz w:val="20"/>
          <w:szCs w:val="20"/>
        </w:rPr>
        <w:t>In an atmosphere which may suddenly become contaminated</w:t>
      </w:r>
    </w:p>
    <w:p w14:paraId="1EFD2BE3" w14:textId="77777777" w:rsidR="00DE54B2" w:rsidRPr="00DE54B2" w:rsidRDefault="00DE54B2" w:rsidP="00DE54B2">
      <w:pPr>
        <w:numPr>
          <w:ilvl w:val="0"/>
          <w:numId w:val="1"/>
        </w:numPr>
        <w:spacing w:before="100" w:beforeAutospacing="1" w:after="100" w:afterAutospacing="1"/>
        <w:ind w:right="720"/>
        <w:rPr>
          <w:rFonts w:ascii="Arial" w:hAnsi="Arial" w:cs="Arial"/>
          <w:sz w:val="20"/>
          <w:szCs w:val="20"/>
        </w:rPr>
      </w:pPr>
      <w:r w:rsidRPr="00DE54B2">
        <w:rPr>
          <w:rFonts w:ascii="Arial" w:hAnsi="Arial" w:cs="Arial"/>
          <w:sz w:val="20"/>
          <w:szCs w:val="20"/>
        </w:rPr>
        <w:t>In an atmosphere which is oxygen deficient</w:t>
      </w:r>
    </w:p>
    <w:p w14:paraId="718965C6" w14:textId="77777777" w:rsidR="00DE54B2" w:rsidRPr="00DE54B2" w:rsidRDefault="00DE54B2" w:rsidP="00DE54B2">
      <w:pPr>
        <w:numPr>
          <w:ilvl w:val="0"/>
          <w:numId w:val="1"/>
        </w:numPr>
        <w:spacing w:before="100" w:beforeAutospacing="1" w:after="100" w:afterAutospacing="1"/>
        <w:ind w:right="720"/>
        <w:rPr>
          <w:rFonts w:ascii="Arial" w:hAnsi="Arial" w:cs="Arial"/>
          <w:sz w:val="20"/>
          <w:szCs w:val="20"/>
        </w:rPr>
      </w:pPr>
      <w:r w:rsidRPr="00DE54B2">
        <w:rPr>
          <w:rFonts w:ascii="Arial" w:hAnsi="Arial" w:cs="Arial"/>
          <w:sz w:val="20"/>
          <w:szCs w:val="20"/>
        </w:rPr>
        <w:t>In an atmosphere which is suspected of being contaminated or oxygen deficient</w:t>
      </w:r>
    </w:p>
    <w:p w14:paraId="3F12539E" w14:textId="77777777" w:rsidR="00DE54B2" w:rsidRPr="00DE54B2" w:rsidRDefault="00DE54B2" w:rsidP="00DE54B2">
      <w:pPr>
        <w:pStyle w:val="NormalWeb"/>
        <w:spacing w:before="0" w:beforeAutospacing="0" w:after="0" w:afterAutospacing="0"/>
        <w:ind w:right="720"/>
        <w:rPr>
          <w:rFonts w:ascii="Arial" w:hAnsi="Arial" w:cs="Arial"/>
          <w:sz w:val="20"/>
          <w:szCs w:val="20"/>
        </w:rPr>
      </w:pPr>
      <w:r w:rsidRPr="00DE54B2">
        <w:rPr>
          <w:rFonts w:ascii="Arial" w:hAnsi="Arial" w:cs="Arial"/>
          <w:sz w:val="20"/>
          <w:szCs w:val="20"/>
        </w:rPr>
        <w:t>This includes all personnel operating:</w:t>
      </w:r>
    </w:p>
    <w:p w14:paraId="3D1EA373" w14:textId="77777777" w:rsidR="00DE54B2" w:rsidRPr="00DE54B2" w:rsidRDefault="00DE54B2" w:rsidP="001651BD">
      <w:pPr>
        <w:numPr>
          <w:ilvl w:val="0"/>
          <w:numId w:val="2"/>
        </w:numPr>
        <w:ind w:right="720"/>
        <w:rPr>
          <w:rFonts w:ascii="Arial" w:hAnsi="Arial" w:cs="Arial"/>
          <w:sz w:val="20"/>
          <w:szCs w:val="20"/>
        </w:rPr>
      </w:pPr>
      <w:r w:rsidRPr="00DE54B2">
        <w:rPr>
          <w:rFonts w:ascii="Arial" w:hAnsi="Arial" w:cs="Arial"/>
          <w:sz w:val="20"/>
          <w:szCs w:val="20"/>
        </w:rPr>
        <w:t>In an enclosed, active fire area</w:t>
      </w:r>
    </w:p>
    <w:p w14:paraId="5B713E74" w14:textId="77777777" w:rsidR="00DE54B2" w:rsidRPr="00DE54B2" w:rsidRDefault="00DE54B2" w:rsidP="001651BD">
      <w:pPr>
        <w:numPr>
          <w:ilvl w:val="0"/>
          <w:numId w:val="2"/>
        </w:numPr>
        <w:spacing w:before="100" w:beforeAutospacing="1" w:after="100" w:afterAutospacing="1"/>
        <w:ind w:right="720"/>
        <w:rPr>
          <w:rFonts w:ascii="Arial" w:hAnsi="Arial" w:cs="Arial"/>
          <w:sz w:val="20"/>
          <w:szCs w:val="20"/>
        </w:rPr>
      </w:pPr>
      <w:r w:rsidRPr="00DE54B2">
        <w:rPr>
          <w:rFonts w:ascii="Arial" w:hAnsi="Arial" w:cs="Arial"/>
          <w:sz w:val="20"/>
          <w:szCs w:val="20"/>
        </w:rPr>
        <w:t>In a potential explosion or fire area, including enclosed gas leaks and fuel spills</w:t>
      </w:r>
    </w:p>
    <w:p w14:paraId="2275D384" w14:textId="77777777" w:rsidR="00DE54B2" w:rsidRPr="00DE54B2" w:rsidRDefault="00DE54B2" w:rsidP="001651BD">
      <w:pPr>
        <w:numPr>
          <w:ilvl w:val="0"/>
          <w:numId w:val="2"/>
        </w:numPr>
        <w:spacing w:before="100" w:beforeAutospacing="1" w:after="100" w:afterAutospacing="1"/>
        <w:ind w:right="720"/>
        <w:rPr>
          <w:rFonts w:ascii="Arial" w:hAnsi="Arial" w:cs="Arial"/>
          <w:sz w:val="20"/>
          <w:szCs w:val="20"/>
        </w:rPr>
      </w:pPr>
      <w:r w:rsidRPr="00DE54B2">
        <w:rPr>
          <w:rFonts w:ascii="Arial" w:hAnsi="Arial" w:cs="Arial"/>
          <w:sz w:val="20"/>
          <w:szCs w:val="20"/>
        </w:rPr>
        <w:t>Where products of combustion are visible in the atmosphere and fire department personnel are exposed or potentially exposed to these products of combustion, including vehicle fires and dumpster fires</w:t>
      </w:r>
    </w:p>
    <w:p w14:paraId="1D402D98" w14:textId="77777777" w:rsidR="00DE54B2" w:rsidRPr="00DE54B2" w:rsidRDefault="00DE54B2" w:rsidP="001651BD">
      <w:pPr>
        <w:numPr>
          <w:ilvl w:val="0"/>
          <w:numId w:val="2"/>
        </w:numPr>
        <w:spacing w:before="100" w:beforeAutospacing="1" w:after="100" w:afterAutospacing="1"/>
        <w:ind w:right="720"/>
        <w:rPr>
          <w:rFonts w:ascii="Arial" w:hAnsi="Arial" w:cs="Arial"/>
          <w:sz w:val="20"/>
          <w:szCs w:val="20"/>
        </w:rPr>
      </w:pPr>
      <w:r w:rsidRPr="00DE54B2">
        <w:rPr>
          <w:rFonts w:ascii="Arial" w:hAnsi="Arial" w:cs="Arial"/>
          <w:sz w:val="20"/>
          <w:szCs w:val="20"/>
        </w:rPr>
        <w:t xml:space="preserve">Where invisible contaminants are suspected to be present at levels above  OSHA </w:t>
      </w:r>
      <w:r w:rsidR="002B3DC0">
        <w:rPr>
          <w:rFonts w:ascii="Arial" w:hAnsi="Arial" w:cs="Arial"/>
          <w:sz w:val="20"/>
          <w:szCs w:val="20"/>
        </w:rPr>
        <w:t>P</w:t>
      </w:r>
      <w:r w:rsidRPr="00DE54B2">
        <w:rPr>
          <w:rFonts w:ascii="Arial" w:hAnsi="Arial" w:cs="Arial"/>
          <w:sz w:val="20"/>
          <w:szCs w:val="20"/>
        </w:rPr>
        <w:t>ELs (</w:t>
      </w:r>
      <w:r w:rsidR="002B3DC0">
        <w:rPr>
          <w:rFonts w:ascii="Arial" w:hAnsi="Arial" w:cs="Arial"/>
          <w:sz w:val="20"/>
          <w:szCs w:val="20"/>
        </w:rPr>
        <w:t xml:space="preserve">permissible </w:t>
      </w:r>
      <w:r w:rsidRPr="00DE54B2">
        <w:rPr>
          <w:rFonts w:ascii="Arial" w:hAnsi="Arial" w:cs="Arial"/>
          <w:sz w:val="20"/>
          <w:szCs w:val="20"/>
        </w:rPr>
        <w:t xml:space="preserve">exposure </w:t>
      </w:r>
      <w:r w:rsidR="00AD4B0F" w:rsidRPr="00DE54B2">
        <w:rPr>
          <w:rFonts w:ascii="Arial" w:hAnsi="Arial" w:cs="Arial"/>
          <w:sz w:val="20"/>
          <w:szCs w:val="20"/>
        </w:rPr>
        <w:t>l</w:t>
      </w:r>
      <w:r w:rsidR="00AD4B0F">
        <w:rPr>
          <w:rFonts w:ascii="Arial" w:hAnsi="Arial" w:cs="Arial"/>
          <w:sz w:val="20"/>
          <w:szCs w:val="20"/>
        </w:rPr>
        <w:t>imits</w:t>
      </w:r>
      <w:r w:rsidRPr="00DE54B2">
        <w:rPr>
          <w:rFonts w:ascii="Arial" w:hAnsi="Arial" w:cs="Arial"/>
          <w:sz w:val="20"/>
          <w:szCs w:val="20"/>
        </w:rPr>
        <w:t>) (i.e. Carbon Monoxide during overhaul)</w:t>
      </w:r>
    </w:p>
    <w:p w14:paraId="4221F45D" w14:textId="77777777" w:rsidR="00DE54B2" w:rsidRPr="00DE54B2" w:rsidRDefault="00DE54B2" w:rsidP="001651BD">
      <w:pPr>
        <w:numPr>
          <w:ilvl w:val="0"/>
          <w:numId w:val="2"/>
        </w:numPr>
        <w:spacing w:before="100" w:beforeAutospacing="1" w:after="100" w:afterAutospacing="1"/>
        <w:ind w:right="720"/>
        <w:rPr>
          <w:rFonts w:ascii="Arial" w:hAnsi="Arial" w:cs="Arial"/>
          <w:sz w:val="20"/>
          <w:szCs w:val="20"/>
        </w:rPr>
      </w:pPr>
      <w:r w:rsidRPr="00DE54B2">
        <w:rPr>
          <w:rFonts w:ascii="Arial" w:hAnsi="Arial" w:cs="Arial"/>
          <w:sz w:val="20"/>
          <w:szCs w:val="20"/>
        </w:rPr>
        <w:t>Where toxic products are present, suspected to be present, or may be released without warning (including Hazardous Material incidents (HazMat)</w:t>
      </w:r>
    </w:p>
    <w:p w14:paraId="2BA86CF4" w14:textId="77777777" w:rsidR="00DE54B2" w:rsidRPr="00DE54B2" w:rsidRDefault="00DE54B2" w:rsidP="001651BD">
      <w:pPr>
        <w:numPr>
          <w:ilvl w:val="0"/>
          <w:numId w:val="2"/>
        </w:numPr>
        <w:spacing w:before="100" w:beforeAutospacing="1" w:after="100" w:afterAutospacing="1"/>
        <w:ind w:right="720"/>
        <w:rPr>
          <w:rFonts w:ascii="Arial" w:hAnsi="Arial" w:cs="Arial"/>
          <w:sz w:val="20"/>
          <w:szCs w:val="20"/>
        </w:rPr>
      </w:pPr>
      <w:r w:rsidRPr="00DE54B2">
        <w:rPr>
          <w:rFonts w:ascii="Arial" w:hAnsi="Arial" w:cs="Arial"/>
          <w:sz w:val="20"/>
          <w:szCs w:val="20"/>
        </w:rPr>
        <w:t>In any confined space which has not been tested to establish respiratory safety</w:t>
      </w:r>
    </w:p>
    <w:p w14:paraId="776885F5" w14:textId="77777777" w:rsidR="00DE54B2" w:rsidRPr="00DE54B2" w:rsidRDefault="00DE54B2" w:rsidP="00DE54B2">
      <w:pPr>
        <w:pStyle w:val="NormalWeb"/>
        <w:tabs>
          <w:tab w:val="left" w:pos="9000"/>
        </w:tabs>
        <w:spacing w:before="0" w:beforeAutospacing="0" w:after="0" w:afterAutospacing="0"/>
        <w:rPr>
          <w:rFonts w:ascii="Arial" w:hAnsi="Arial" w:cs="Arial"/>
          <w:sz w:val="20"/>
          <w:szCs w:val="20"/>
        </w:rPr>
      </w:pPr>
      <w:r w:rsidRPr="00DE54B2">
        <w:rPr>
          <w:rFonts w:ascii="Arial" w:hAnsi="Arial" w:cs="Arial"/>
          <w:sz w:val="20"/>
          <w:szCs w:val="20"/>
        </w:rPr>
        <w:t>In addition to the above, SCBA shall be worn by all personnel operating at fire incidents above ground, below ground or in any other area which is not, but which may become contaminated by products of combustion or other hazardous substances.  In these circumstances, the SCBA may be worn with the face piece removed. The wearing of SCBA in these situations provides that it will be immediately available for use if conditions change or if personnel are to enter an area where the use of SCBA is required.  Examples include but not limited to:</w:t>
      </w:r>
    </w:p>
    <w:p w14:paraId="7FE8067B" w14:textId="77777777" w:rsidR="00DE54B2" w:rsidRPr="00DE54B2" w:rsidRDefault="00DE54B2" w:rsidP="001651BD">
      <w:pPr>
        <w:pStyle w:val="NormalWeb"/>
        <w:numPr>
          <w:ilvl w:val="0"/>
          <w:numId w:val="3"/>
        </w:numPr>
        <w:spacing w:before="0" w:beforeAutospacing="0" w:after="0" w:afterAutospacing="0"/>
        <w:ind w:right="720"/>
        <w:rPr>
          <w:rFonts w:ascii="Arial" w:hAnsi="Arial" w:cs="Arial"/>
          <w:sz w:val="20"/>
          <w:szCs w:val="20"/>
        </w:rPr>
      </w:pPr>
      <w:r w:rsidRPr="00DE54B2">
        <w:rPr>
          <w:rFonts w:ascii="Arial" w:hAnsi="Arial" w:cs="Arial"/>
          <w:sz w:val="20"/>
          <w:szCs w:val="20"/>
        </w:rPr>
        <w:t>Atmospheres that have been reported to have a smoke or CO detector sounding but there are no signs of elements present or occupants feeling ill.  Members shall investigate and if monitoring proves existence, members shall fully don SCBA face piece.</w:t>
      </w:r>
    </w:p>
    <w:p w14:paraId="034D8DE7" w14:textId="77777777" w:rsidR="00DE54B2" w:rsidRPr="00DE54B2" w:rsidRDefault="00DE54B2" w:rsidP="001651BD">
      <w:pPr>
        <w:pStyle w:val="NormalWeb"/>
        <w:numPr>
          <w:ilvl w:val="0"/>
          <w:numId w:val="3"/>
        </w:numPr>
        <w:spacing w:before="0" w:beforeAutospacing="0" w:after="0" w:afterAutospacing="0"/>
        <w:ind w:right="720"/>
        <w:rPr>
          <w:rFonts w:ascii="Arial" w:hAnsi="Arial" w:cs="Arial"/>
          <w:sz w:val="20"/>
          <w:szCs w:val="20"/>
        </w:rPr>
      </w:pPr>
      <w:r w:rsidRPr="00DE54B2">
        <w:rPr>
          <w:rFonts w:ascii="Arial" w:hAnsi="Arial" w:cs="Arial"/>
          <w:sz w:val="20"/>
          <w:szCs w:val="20"/>
        </w:rPr>
        <w:t>Atmospheres, scenes, or conditions that are potentially dynamic, changing and/or unknown.</w:t>
      </w:r>
    </w:p>
    <w:p w14:paraId="51499C13" w14:textId="77777777" w:rsidR="00DE54B2" w:rsidRPr="00DE54B2" w:rsidRDefault="00DE54B2" w:rsidP="00DE54B2">
      <w:pPr>
        <w:pStyle w:val="NormalWeb"/>
        <w:spacing w:before="0" w:beforeAutospacing="0" w:after="0" w:afterAutospacing="0"/>
        <w:ind w:left="360" w:right="720"/>
        <w:rPr>
          <w:rFonts w:ascii="Arial" w:hAnsi="Arial" w:cs="Arial"/>
          <w:sz w:val="20"/>
          <w:szCs w:val="20"/>
        </w:rPr>
      </w:pPr>
    </w:p>
    <w:p w14:paraId="0FF577D9" w14:textId="77777777" w:rsidR="00DE54B2" w:rsidRPr="00DE54B2" w:rsidRDefault="00DE54B2" w:rsidP="00DE54B2">
      <w:pPr>
        <w:pStyle w:val="NormalWeb"/>
        <w:spacing w:before="0" w:beforeAutospacing="0" w:after="0" w:afterAutospacing="0"/>
        <w:ind w:right="720"/>
        <w:rPr>
          <w:rFonts w:ascii="Arial" w:hAnsi="Arial" w:cs="Arial"/>
          <w:sz w:val="20"/>
          <w:szCs w:val="20"/>
        </w:rPr>
      </w:pPr>
      <w:r w:rsidRPr="00DE54B2">
        <w:rPr>
          <w:rFonts w:ascii="Arial" w:hAnsi="Arial" w:cs="Arial"/>
          <w:sz w:val="20"/>
          <w:szCs w:val="20"/>
        </w:rPr>
        <w:t xml:space="preserve">Premature removal of SCBA must be avoided. This is particularly significant during overhaul when smoldering materials may produce increased quantities of carbon monoxide and other toxic products. In these cases SCBA </w:t>
      </w:r>
      <w:r w:rsidRPr="00DE54B2">
        <w:rPr>
          <w:rFonts w:ascii="Arial" w:hAnsi="Arial" w:cs="Arial"/>
          <w:sz w:val="20"/>
          <w:szCs w:val="20"/>
          <w:u w:val="single"/>
        </w:rPr>
        <w:t>must be used</w:t>
      </w:r>
      <w:r w:rsidRPr="00DE54B2">
        <w:rPr>
          <w:rFonts w:ascii="Arial" w:hAnsi="Arial" w:cs="Arial"/>
          <w:sz w:val="20"/>
          <w:szCs w:val="20"/>
        </w:rPr>
        <w:t xml:space="preserve"> or the atmosphere must be changed. </w:t>
      </w:r>
    </w:p>
    <w:p w14:paraId="57037C5F" w14:textId="77777777" w:rsidR="00DE54B2" w:rsidRPr="00245E60" w:rsidRDefault="00DE54B2" w:rsidP="00DE54B2">
      <w:pPr>
        <w:pStyle w:val="NormalWeb"/>
        <w:ind w:right="720"/>
        <w:rPr>
          <w:rFonts w:ascii="Arial" w:hAnsi="Arial" w:cs="Arial"/>
          <w:sz w:val="20"/>
          <w:szCs w:val="20"/>
        </w:rPr>
      </w:pPr>
      <w:r w:rsidRPr="00DE54B2">
        <w:rPr>
          <w:rFonts w:ascii="Arial" w:hAnsi="Arial" w:cs="Arial"/>
          <w:sz w:val="20"/>
          <w:szCs w:val="20"/>
        </w:rPr>
        <w:t xml:space="preserve">In fire situations, the decision to remove SCBA shall be made by </w:t>
      </w:r>
      <w:r w:rsidR="004B6EB7">
        <w:rPr>
          <w:rFonts w:ascii="Arial" w:hAnsi="Arial" w:cs="Arial"/>
          <w:sz w:val="20"/>
          <w:szCs w:val="20"/>
        </w:rPr>
        <w:fldChar w:fldCharType="begin">
          <w:ffData>
            <w:name w:val="Text39"/>
            <w:enabled/>
            <w:calcOnExit w:val="0"/>
            <w:textInput/>
          </w:ffData>
        </w:fldChar>
      </w:r>
      <w:bookmarkStart w:id="77" w:name="Text39"/>
      <w:r w:rsidR="004B6EB7">
        <w:rPr>
          <w:rFonts w:ascii="Arial" w:hAnsi="Arial" w:cs="Arial"/>
          <w:sz w:val="20"/>
          <w:szCs w:val="20"/>
        </w:rPr>
        <w:instrText xml:space="preserve"> FORMTEXT </w:instrText>
      </w:r>
      <w:r w:rsidR="004B6EB7">
        <w:rPr>
          <w:rFonts w:ascii="Arial" w:hAnsi="Arial" w:cs="Arial"/>
          <w:sz w:val="20"/>
          <w:szCs w:val="20"/>
        </w:rPr>
      </w:r>
      <w:r w:rsidR="004B6EB7">
        <w:rPr>
          <w:rFonts w:ascii="Arial" w:hAnsi="Arial" w:cs="Arial"/>
          <w:sz w:val="20"/>
          <w:szCs w:val="20"/>
        </w:rPr>
        <w:fldChar w:fldCharType="separate"/>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sz w:val="20"/>
          <w:szCs w:val="20"/>
        </w:rPr>
        <w:fldChar w:fldCharType="end"/>
      </w:r>
      <w:bookmarkEnd w:id="77"/>
      <w:r w:rsidR="008B280B">
        <w:rPr>
          <w:rFonts w:ascii="Arial" w:hAnsi="Arial" w:cs="Arial"/>
          <w:sz w:val="20"/>
          <w:szCs w:val="20"/>
        </w:rPr>
        <w:t xml:space="preserve"> </w:t>
      </w:r>
      <w:r w:rsidRPr="00DE54B2">
        <w:rPr>
          <w:rFonts w:ascii="Arial" w:hAnsi="Arial" w:cs="Arial"/>
          <w:sz w:val="20"/>
          <w:szCs w:val="20"/>
        </w:rPr>
        <w:t xml:space="preserve">based on an evaluation and </w:t>
      </w:r>
      <w:r w:rsidR="004951C5">
        <w:rPr>
          <w:rFonts w:ascii="Arial" w:hAnsi="Arial" w:cs="Arial"/>
          <w:sz w:val="20"/>
          <w:szCs w:val="20"/>
        </w:rPr>
        <w:t>monitoring</w:t>
      </w:r>
      <w:r w:rsidR="004951C5" w:rsidRPr="00DE54B2">
        <w:rPr>
          <w:rFonts w:ascii="Arial" w:hAnsi="Arial" w:cs="Arial"/>
          <w:sz w:val="20"/>
          <w:szCs w:val="20"/>
        </w:rPr>
        <w:t xml:space="preserve"> </w:t>
      </w:r>
      <w:r w:rsidRPr="00DE54B2">
        <w:rPr>
          <w:rFonts w:ascii="Arial" w:hAnsi="Arial" w:cs="Arial"/>
          <w:sz w:val="20"/>
          <w:szCs w:val="20"/>
        </w:rPr>
        <w:t>of atmospheric conditions. Prior to removal, fire areas shall be thoroug</w:t>
      </w:r>
      <w:r w:rsidRPr="00245E60">
        <w:rPr>
          <w:rFonts w:ascii="Arial" w:hAnsi="Arial" w:cs="Arial"/>
          <w:sz w:val="20"/>
          <w:szCs w:val="20"/>
        </w:rPr>
        <w:t xml:space="preserve">hly ventilated and, where necessary, continuous ventilation shall be provided. </w:t>
      </w:r>
    </w:p>
    <w:p w14:paraId="3BC73FB9" w14:textId="77777777" w:rsidR="00DE54B2" w:rsidRPr="00245E60" w:rsidRDefault="00DE54B2" w:rsidP="00245E60">
      <w:pPr>
        <w:rPr>
          <w:rFonts w:ascii="Arial" w:hAnsi="Arial" w:cs="Arial"/>
          <w:sz w:val="20"/>
          <w:szCs w:val="20"/>
        </w:rPr>
      </w:pPr>
      <w:r w:rsidRPr="00245E60">
        <w:rPr>
          <w:rFonts w:ascii="Arial" w:hAnsi="Arial" w:cs="Arial"/>
          <w:sz w:val="20"/>
          <w:szCs w:val="20"/>
        </w:rPr>
        <w:t>If there is any doubt about respiratory safety, SCBA use shall be maintained until the atmosphere is established to be safe by testing.</w:t>
      </w:r>
    </w:p>
    <w:p w14:paraId="65E475AB" w14:textId="77777777" w:rsidR="00DA1899" w:rsidRDefault="00DA1899" w:rsidP="00245E60">
      <w:pPr>
        <w:rPr>
          <w:rFonts w:ascii="Arial" w:hAnsi="Arial" w:cs="Arial"/>
          <w:sz w:val="20"/>
          <w:szCs w:val="20"/>
        </w:rPr>
      </w:pPr>
    </w:p>
    <w:p w14:paraId="08831CAE" w14:textId="77777777" w:rsidR="00C44104" w:rsidRDefault="00DE54B2" w:rsidP="00245E60">
      <w:pPr>
        <w:rPr>
          <w:rFonts w:ascii="Arial" w:hAnsi="Arial" w:cs="Arial"/>
          <w:sz w:val="20"/>
          <w:szCs w:val="20"/>
        </w:rPr>
      </w:pPr>
      <w:r w:rsidRPr="00245E60">
        <w:rPr>
          <w:rFonts w:ascii="Arial" w:hAnsi="Arial" w:cs="Arial"/>
          <w:sz w:val="20"/>
          <w:szCs w:val="20"/>
        </w:rPr>
        <w:t xml:space="preserve">If a firefighter detects a vapor or gas breakthrough, changes in breathing resistance or leakage of the face piece the firefighter will notify his partner and </w:t>
      </w:r>
      <w:r w:rsidR="008B280B" w:rsidRPr="00245E60">
        <w:rPr>
          <w:rFonts w:ascii="Arial" w:hAnsi="Arial" w:cs="Arial"/>
          <w:sz w:val="20"/>
          <w:szCs w:val="20"/>
        </w:rPr>
        <w:t xml:space="preserve">Officer or </w:t>
      </w:r>
      <w:r w:rsidRPr="00245E60">
        <w:rPr>
          <w:rFonts w:ascii="Arial" w:hAnsi="Arial" w:cs="Arial"/>
          <w:sz w:val="20"/>
          <w:szCs w:val="20"/>
        </w:rPr>
        <w:t>the Incident Commander and leave t</w:t>
      </w:r>
      <w:r w:rsidR="00245E60" w:rsidRPr="00245E60">
        <w:rPr>
          <w:rFonts w:ascii="Arial" w:hAnsi="Arial" w:cs="Arial"/>
          <w:sz w:val="20"/>
          <w:szCs w:val="20"/>
        </w:rPr>
        <w:t xml:space="preserve">he area immediately. </w:t>
      </w:r>
    </w:p>
    <w:p w14:paraId="28F006D8" w14:textId="77777777" w:rsidR="00DA1899" w:rsidRPr="00245E60" w:rsidRDefault="00DA1899" w:rsidP="00245E60">
      <w:pPr>
        <w:rPr>
          <w:rFonts w:ascii="Arial" w:hAnsi="Arial" w:cs="Arial"/>
          <w:sz w:val="20"/>
          <w:szCs w:val="20"/>
        </w:rPr>
      </w:pPr>
    </w:p>
    <w:p w14:paraId="1B4358D3" w14:textId="77777777" w:rsidR="00DE54B2" w:rsidRPr="00DE54B2" w:rsidRDefault="00DE54B2" w:rsidP="00DE54B2">
      <w:pPr>
        <w:rPr>
          <w:rFonts w:ascii="Arial" w:hAnsi="Arial" w:cs="Arial"/>
          <w:b/>
          <w:bCs/>
          <w:sz w:val="20"/>
          <w:szCs w:val="20"/>
        </w:rPr>
      </w:pPr>
      <w:r w:rsidRPr="00DE54B2">
        <w:rPr>
          <w:rFonts w:ascii="Arial" w:hAnsi="Arial" w:cs="Arial"/>
          <w:b/>
          <w:bCs/>
          <w:sz w:val="20"/>
          <w:szCs w:val="20"/>
        </w:rPr>
        <w:t>Respirators for</w:t>
      </w:r>
      <w:r w:rsidR="008B280B">
        <w:rPr>
          <w:rFonts w:ascii="Arial" w:hAnsi="Arial" w:cs="Arial"/>
          <w:b/>
          <w:bCs/>
          <w:sz w:val="20"/>
          <w:szCs w:val="20"/>
        </w:rPr>
        <w:t xml:space="preserve"> atmospheres that are not IDLH:</w:t>
      </w:r>
    </w:p>
    <w:p w14:paraId="01B34DA7" w14:textId="77777777" w:rsidR="00DE54B2" w:rsidRPr="00DE54B2" w:rsidRDefault="00DE54B2" w:rsidP="00DE54B2">
      <w:pPr>
        <w:rPr>
          <w:rFonts w:ascii="Arial" w:hAnsi="Arial" w:cs="Arial"/>
          <w:sz w:val="20"/>
          <w:szCs w:val="20"/>
        </w:rPr>
      </w:pPr>
      <w:r w:rsidRPr="00DE54B2">
        <w:rPr>
          <w:rFonts w:ascii="Arial" w:hAnsi="Arial" w:cs="Arial"/>
          <w:sz w:val="20"/>
          <w:szCs w:val="20"/>
        </w:rPr>
        <w:t xml:space="preserve">For protection against particulates, the </w:t>
      </w:r>
      <w:r w:rsidR="004B6EB7">
        <w:rPr>
          <w:rFonts w:ascii="Arial" w:hAnsi="Arial" w:cs="Arial"/>
          <w:sz w:val="20"/>
          <w:szCs w:val="20"/>
        </w:rPr>
        <w:fldChar w:fldCharType="begin">
          <w:ffData>
            <w:name w:val="Text40"/>
            <w:enabled/>
            <w:calcOnExit w:val="0"/>
            <w:textInput/>
          </w:ffData>
        </w:fldChar>
      </w:r>
      <w:bookmarkStart w:id="78" w:name="Text40"/>
      <w:r w:rsidR="004B6EB7">
        <w:rPr>
          <w:rFonts w:ascii="Arial" w:hAnsi="Arial" w:cs="Arial"/>
          <w:sz w:val="20"/>
          <w:szCs w:val="20"/>
        </w:rPr>
        <w:instrText xml:space="preserve"> FORMTEXT </w:instrText>
      </w:r>
      <w:r w:rsidR="004B6EB7">
        <w:rPr>
          <w:rFonts w:ascii="Arial" w:hAnsi="Arial" w:cs="Arial"/>
          <w:sz w:val="20"/>
          <w:szCs w:val="20"/>
        </w:rPr>
      </w:r>
      <w:r w:rsidR="004B6EB7">
        <w:rPr>
          <w:rFonts w:ascii="Arial" w:hAnsi="Arial" w:cs="Arial"/>
          <w:sz w:val="20"/>
          <w:szCs w:val="20"/>
        </w:rPr>
        <w:fldChar w:fldCharType="separate"/>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sz w:val="20"/>
          <w:szCs w:val="20"/>
        </w:rPr>
        <w:fldChar w:fldCharType="end"/>
      </w:r>
      <w:bookmarkEnd w:id="78"/>
      <w:r w:rsidRPr="00DE54B2">
        <w:rPr>
          <w:rFonts w:ascii="Arial" w:hAnsi="Arial" w:cs="Arial"/>
          <w:sz w:val="20"/>
          <w:szCs w:val="20"/>
        </w:rPr>
        <w:t xml:space="preserve"> Fire Department will provide one of the following:</w:t>
      </w:r>
    </w:p>
    <w:p w14:paraId="56B6BF95" w14:textId="77777777" w:rsidR="00DE54B2" w:rsidRDefault="004B6EB7" w:rsidP="004B6EB7">
      <w:pPr>
        <w:autoSpaceDE w:val="0"/>
        <w:autoSpaceDN w:val="0"/>
        <w:adjustRightInd w:val="0"/>
        <w:rPr>
          <w:rFonts w:ascii="Arial" w:hAnsi="Arial" w:cs="Arial"/>
          <w:sz w:val="20"/>
          <w:szCs w:val="20"/>
        </w:rPr>
      </w:pPr>
      <w:r>
        <w:rPr>
          <w:rFonts w:ascii="Arial" w:hAnsi="Arial" w:cs="Arial"/>
          <w:sz w:val="20"/>
          <w:szCs w:val="20"/>
        </w:rPr>
        <w:fldChar w:fldCharType="begin">
          <w:ffData>
            <w:name w:val="Text41"/>
            <w:enabled/>
            <w:calcOnExit w:val="0"/>
            <w:textInput/>
          </w:ffData>
        </w:fldChar>
      </w:r>
      <w:bookmarkStart w:id="79" w:name="Text41"/>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79"/>
    </w:p>
    <w:p w14:paraId="3BE08EA6" w14:textId="77777777" w:rsidR="004B6EB7" w:rsidRPr="00DE54B2" w:rsidRDefault="004B6EB7" w:rsidP="004B6EB7">
      <w:pPr>
        <w:autoSpaceDE w:val="0"/>
        <w:autoSpaceDN w:val="0"/>
        <w:adjustRightInd w:val="0"/>
        <w:rPr>
          <w:rFonts w:ascii="Arial" w:hAnsi="Arial" w:cs="Arial"/>
          <w:sz w:val="20"/>
          <w:szCs w:val="20"/>
        </w:rPr>
      </w:pPr>
      <w:r>
        <w:rPr>
          <w:rFonts w:ascii="Arial" w:hAnsi="Arial" w:cs="Arial"/>
          <w:sz w:val="20"/>
          <w:szCs w:val="20"/>
        </w:rPr>
        <w:fldChar w:fldCharType="begin">
          <w:ffData>
            <w:name w:val="Text42"/>
            <w:enabled/>
            <w:calcOnExit w:val="0"/>
            <w:textInput/>
          </w:ffData>
        </w:fldChar>
      </w:r>
      <w:bookmarkStart w:id="80" w:name="Text42"/>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80"/>
    </w:p>
    <w:p w14:paraId="30CD46C7" w14:textId="77777777" w:rsidR="004B6EB7" w:rsidRDefault="004B6EB7" w:rsidP="008B280B">
      <w:pPr>
        <w:rPr>
          <w:rFonts w:ascii="Arial" w:hAnsi="Arial" w:cs="Arial"/>
          <w:b/>
          <w:sz w:val="20"/>
          <w:szCs w:val="20"/>
        </w:rPr>
      </w:pPr>
    </w:p>
    <w:p w14:paraId="4E211D47" w14:textId="77777777" w:rsidR="00410ED4" w:rsidRDefault="00410ED4" w:rsidP="008B280B">
      <w:pPr>
        <w:rPr>
          <w:rFonts w:ascii="Arial" w:hAnsi="Arial" w:cs="Arial"/>
          <w:b/>
          <w:sz w:val="20"/>
          <w:szCs w:val="20"/>
        </w:rPr>
      </w:pPr>
    </w:p>
    <w:p w14:paraId="676D1697" w14:textId="77777777" w:rsidR="008B280B" w:rsidRPr="008B280B" w:rsidRDefault="008B280B" w:rsidP="008B280B">
      <w:pPr>
        <w:rPr>
          <w:rFonts w:ascii="Arial" w:hAnsi="Arial" w:cs="Arial"/>
          <w:b/>
          <w:sz w:val="20"/>
          <w:szCs w:val="20"/>
        </w:rPr>
      </w:pPr>
      <w:r w:rsidRPr="008B280B">
        <w:rPr>
          <w:rFonts w:ascii="Arial" w:hAnsi="Arial" w:cs="Arial"/>
          <w:b/>
          <w:sz w:val="20"/>
          <w:szCs w:val="20"/>
        </w:rPr>
        <w:t>PROCEDURES FOR RESPIRATORS FOR USE IN FIREFIGHTING</w:t>
      </w:r>
    </w:p>
    <w:p w14:paraId="5F088AFA" w14:textId="77777777" w:rsidR="008B280B" w:rsidRPr="008B280B" w:rsidRDefault="008B280B" w:rsidP="008B280B">
      <w:pPr>
        <w:rPr>
          <w:rFonts w:ascii="Arial" w:hAnsi="Arial" w:cs="Arial"/>
          <w:b/>
          <w:bCs/>
          <w:sz w:val="20"/>
          <w:szCs w:val="20"/>
        </w:rPr>
      </w:pPr>
      <w:r w:rsidRPr="008B280B">
        <w:rPr>
          <w:rFonts w:ascii="Arial" w:hAnsi="Arial" w:cs="Arial"/>
          <w:b/>
          <w:bCs/>
          <w:sz w:val="20"/>
          <w:szCs w:val="20"/>
        </w:rPr>
        <w:t>Procedures for IDLH (Immediately Dangerous to Life and Health) Atmospheres</w:t>
      </w:r>
    </w:p>
    <w:p w14:paraId="65C876C7" w14:textId="77777777" w:rsidR="008B280B" w:rsidRPr="008B280B" w:rsidRDefault="008B280B" w:rsidP="008B280B">
      <w:pPr>
        <w:rPr>
          <w:rFonts w:ascii="Arial" w:hAnsi="Arial" w:cs="Arial"/>
          <w:b/>
          <w:bCs/>
          <w:sz w:val="20"/>
          <w:szCs w:val="20"/>
        </w:rPr>
      </w:pPr>
      <w:r>
        <w:rPr>
          <w:rFonts w:ascii="Arial" w:hAnsi="Arial" w:cs="Arial"/>
          <w:b/>
          <w:bCs/>
          <w:sz w:val="20"/>
          <w:szCs w:val="20"/>
        </w:rPr>
        <w:t>(2 In/ 2 Out):</w:t>
      </w:r>
    </w:p>
    <w:p w14:paraId="5681A7F4" w14:textId="77777777" w:rsidR="008B280B" w:rsidRPr="008B280B" w:rsidRDefault="008B280B" w:rsidP="008B280B">
      <w:pPr>
        <w:rPr>
          <w:rFonts w:ascii="Arial" w:hAnsi="Arial" w:cs="Arial"/>
          <w:sz w:val="20"/>
          <w:szCs w:val="20"/>
        </w:rPr>
      </w:pPr>
      <w:r w:rsidRPr="008B280B">
        <w:rPr>
          <w:rFonts w:ascii="Arial" w:hAnsi="Arial" w:cs="Arial"/>
          <w:sz w:val="20"/>
          <w:szCs w:val="20"/>
        </w:rPr>
        <w:t>The following are not meant to preclude an Incident Commander from starting suppression (not entering) or rescue operations (entering) in a structural incident. The requirement intends that the Rapid Intervention Team (RIT) be established as soon as practical to ensure safety of firefighters, yet not detract from the responsibility to provide rescue and suppression to citizens.</w:t>
      </w:r>
    </w:p>
    <w:p w14:paraId="4715188D" w14:textId="77777777" w:rsidR="008B280B" w:rsidRPr="008B280B" w:rsidRDefault="008B280B" w:rsidP="008B280B">
      <w:pPr>
        <w:rPr>
          <w:rFonts w:ascii="Arial" w:hAnsi="Arial" w:cs="Arial"/>
          <w:b/>
          <w:sz w:val="20"/>
          <w:szCs w:val="20"/>
        </w:rPr>
      </w:pPr>
    </w:p>
    <w:p w14:paraId="0F5BBC0E" w14:textId="77777777" w:rsidR="008B280B" w:rsidRPr="008B280B" w:rsidRDefault="008B280B" w:rsidP="008B280B">
      <w:pPr>
        <w:rPr>
          <w:rFonts w:ascii="Arial" w:hAnsi="Arial" w:cs="Arial"/>
          <w:b/>
          <w:sz w:val="20"/>
          <w:szCs w:val="20"/>
        </w:rPr>
      </w:pPr>
      <w:r>
        <w:rPr>
          <w:rFonts w:ascii="Arial" w:hAnsi="Arial" w:cs="Arial"/>
          <w:b/>
          <w:sz w:val="20"/>
          <w:szCs w:val="20"/>
        </w:rPr>
        <w:t>Rapid Intervention Team (RIT):</w:t>
      </w:r>
    </w:p>
    <w:p w14:paraId="4D4A2EF7"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A rapid intervention team (RIT) shall consist of at least two members and shall be available for rescue of a department member or a team if the need arises.  A RIT shall be fully equipped with the appropriate protective clothing, protective equipment, SCBA and any specialized rescue equipment that might be needed given the specifics of the operation under way.</w:t>
      </w:r>
    </w:p>
    <w:p w14:paraId="31F89751" w14:textId="77777777" w:rsidR="004D5600" w:rsidRPr="008B280B" w:rsidRDefault="004D5600" w:rsidP="004D5600">
      <w:pPr>
        <w:widowControl w:val="0"/>
        <w:autoSpaceDE w:val="0"/>
        <w:autoSpaceDN w:val="0"/>
        <w:adjustRightInd w:val="0"/>
        <w:ind w:left="360"/>
        <w:rPr>
          <w:rFonts w:ascii="Arial" w:hAnsi="Arial" w:cs="Arial"/>
          <w:sz w:val="20"/>
          <w:szCs w:val="20"/>
        </w:rPr>
      </w:pPr>
    </w:p>
    <w:p w14:paraId="28D1D33F"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The composition and structure of a RIT shall be permitted to be flexible based on the type of incident and the size and complexity of operations.  The Incident Commander shall evaluate the situation and the risks to operating teams and shall provide one or more RITs commensurate w</w:t>
      </w:r>
      <w:r>
        <w:rPr>
          <w:rFonts w:ascii="Arial" w:hAnsi="Arial" w:cs="Arial"/>
          <w:sz w:val="20"/>
          <w:szCs w:val="20"/>
        </w:rPr>
        <w:t>ith the needs of the situation.</w:t>
      </w:r>
    </w:p>
    <w:p w14:paraId="14A1E30B" w14:textId="77777777" w:rsidR="004D5600" w:rsidRPr="008B280B" w:rsidRDefault="004D5600" w:rsidP="004D5600">
      <w:pPr>
        <w:widowControl w:val="0"/>
        <w:autoSpaceDE w:val="0"/>
        <w:autoSpaceDN w:val="0"/>
        <w:adjustRightInd w:val="0"/>
        <w:ind w:left="360"/>
        <w:rPr>
          <w:rFonts w:ascii="Arial" w:hAnsi="Arial" w:cs="Arial"/>
          <w:sz w:val="20"/>
          <w:szCs w:val="20"/>
        </w:rPr>
      </w:pPr>
    </w:p>
    <w:p w14:paraId="218FD798" w14:textId="77777777" w:rsidR="008B280B" w:rsidRP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 xml:space="preserve">In the early stages of the incident, which includes the deployment of a fire department’s initial attack assignment, the RIT shall be </w:t>
      </w:r>
      <w:r>
        <w:rPr>
          <w:rFonts w:ascii="Arial" w:hAnsi="Arial" w:cs="Arial"/>
          <w:sz w:val="20"/>
          <w:szCs w:val="20"/>
        </w:rPr>
        <w:t>of either one of the following:</w:t>
      </w:r>
    </w:p>
    <w:p w14:paraId="264E9758" w14:textId="77777777" w:rsidR="008B280B" w:rsidRPr="008B280B" w:rsidRDefault="008B280B" w:rsidP="001651BD">
      <w:pPr>
        <w:widowControl w:val="0"/>
        <w:numPr>
          <w:ilvl w:val="0"/>
          <w:numId w:val="5"/>
        </w:numPr>
        <w:autoSpaceDE w:val="0"/>
        <w:autoSpaceDN w:val="0"/>
        <w:adjustRightInd w:val="0"/>
        <w:rPr>
          <w:rFonts w:ascii="Arial" w:hAnsi="Arial" w:cs="Arial"/>
          <w:sz w:val="20"/>
          <w:szCs w:val="20"/>
        </w:rPr>
      </w:pPr>
      <w:r w:rsidRPr="008B280B">
        <w:rPr>
          <w:rFonts w:ascii="Arial" w:hAnsi="Arial" w:cs="Arial"/>
          <w:sz w:val="20"/>
          <w:szCs w:val="20"/>
        </w:rPr>
        <w:t>On-scene members designated and dedicated</w:t>
      </w:r>
      <w:r>
        <w:rPr>
          <w:rFonts w:ascii="Arial" w:hAnsi="Arial" w:cs="Arial"/>
          <w:sz w:val="20"/>
          <w:szCs w:val="20"/>
        </w:rPr>
        <w:t xml:space="preserve"> as rapid intervention team(s).</w:t>
      </w:r>
    </w:p>
    <w:p w14:paraId="3010DC7E" w14:textId="77777777" w:rsidR="008B280B" w:rsidRDefault="008B280B" w:rsidP="001651BD">
      <w:pPr>
        <w:widowControl w:val="0"/>
        <w:numPr>
          <w:ilvl w:val="0"/>
          <w:numId w:val="5"/>
        </w:numPr>
        <w:autoSpaceDE w:val="0"/>
        <w:autoSpaceDN w:val="0"/>
        <w:adjustRightInd w:val="0"/>
        <w:rPr>
          <w:rFonts w:ascii="Arial" w:hAnsi="Arial" w:cs="Arial"/>
          <w:sz w:val="20"/>
          <w:szCs w:val="20"/>
        </w:rPr>
      </w:pPr>
      <w:r w:rsidRPr="008B280B">
        <w:rPr>
          <w:rFonts w:ascii="Arial" w:hAnsi="Arial" w:cs="Arial"/>
          <w:sz w:val="20"/>
          <w:szCs w:val="20"/>
        </w:rPr>
        <w:t>On-scene members performing other functions but ready to re-deploy to perform rapid intervention team functions. The assignment of any personnel shall not be permitted as members of the rapid intervention team if abandoning their critical task(s) to perform rescue clearly jeopardizes the safety and health of any me</w:t>
      </w:r>
      <w:r>
        <w:rPr>
          <w:rFonts w:ascii="Arial" w:hAnsi="Arial" w:cs="Arial"/>
          <w:sz w:val="20"/>
          <w:szCs w:val="20"/>
        </w:rPr>
        <w:t>mber operating at the incident.</w:t>
      </w:r>
    </w:p>
    <w:p w14:paraId="11E7993B" w14:textId="77777777" w:rsidR="004D5600" w:rsidRPr="008B280B" w:rsidRDefault="004D5600" w:rsidP="004D5600">
      <w:pPr>
        <w:widowControl w:val="0"/>
        <w:autoSpaceDE w:val="0"/>
        <w:autoSpaceDN w:val="0"/>
        <w:adjustRightInd w:val="0"/>
        <w:ind w:left="1080"/>
        <w:rPr>
          <w:rFonts w:ascii="Arial" w:hAnsi="Arial" w:cs="Arial"/>
          <w:sz w:val="20"/>
          <w:szCs w:val="20"/>
        </w:rPr>
      </w:pPr>
    </w:p>
    <w:p w14:paraId="7CEE1C89"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While working in IDLH atmospheres, during interior firefighting operations in fires that have progressed beyond the incipient stage, or hazmat operations, employees entering will work in teams having a minimum of two (2) persons who remain in visual</w:t>
      </w:r>
      <w:r>
        <w:rPr>
          <w:rFonts w:ascii="Arial" w:hAnsi="Arial" w:cs="Arial"/>
          <w:sz w:val="20"/>
          <w:szCs w:val="20"/>
        </w:rPr>
        <w:t xml:space="preserve"> or voice contact at all times.</w:t>
      </w:r>
    </w:p>
    <w:p w14:paraId="55C9A523" w14:textId="77777777" w:rsidR="004D5600" w:rsidRPr="008B280B" w:rsidRDefault="004D5600" w:rsidP="004D5600">
      <w:pPr>
        <w:widowControl w:val="0"/>
        <w:autoSpaceDE w:val="0"/>
        <w:autoSpaceDN w:val="0"/>
        <w:adjustRightInd w:val="0"/>
        <w:ind w:left="360"/>
        <w:rPr>
          <w:rFonts w:ascii="Arial" w:hAnsi="Arial" w:cs="Arial"/>
          <w:sz w:val="20"/>
          <w:szCs w:val="20"/>
        </w:rPr>
      </w:pPr>
    </w:p>
    <w:p w14:paraId="33D102D0"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Two firefighters shall be located outside the IDLH atmosphere as the RIT.  Visual, voice, radio, or signal line communication will be maintained between the firefighters in the IDLH atmosphere and the firefighters located out</w:t>
      </w:r>
      <w:r w:rsidR="000C46A5">
        <w:rPr>
          <w:rFonts w:ascii="Arial" w:hAnsi="Arial" w:cs="Arial"/>
          <w:sz w:val="20"/>
          <w:szCs w:val="20"/>
        </w:rPr>
        <w:t>side the IDLH atmosphere (RIT).</w:t>
      </w:r>
    </w:p>
    <w:p w14:paraId="7465A9E5" w14:textId="77777777" w:rsidR="004D5600" w:rsidRPr="000C46A5" w:rsidRDefault="004D5600" w:rsidP="004D5600">
      <w:pPr>
        <w:widowControl w:val="0"/>
        <w:autoSpaceDE w:val="0"/>
        <w:autoSpaceDN w:val="0"/>
        <w:adjustRightInd w:val="0"/>
        <w:rPr>
          <w:rFonts w:ascii="Arial" w:hAnsi="Arial" w:cs="Arial"/>
          <w:sz w:val="20"/>
          <w:szCs w:val="20"/>
        </w:rPr>
      </w:pPr>
    </w:p>
    <w:p w14:paraId="7B33A934"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The firefighters located outside the IDLH atmosphere as the RIT shall be trained and equipped to provide an effective emergency rescue of th</w:t>
      </w:r>
      <w:r w:rsidR="000C46A5">
        <w:rPr>
          <w:rFonts w:ascii="Arial" w:hAnsi="Arial" w:cs="Arial"/>
          <w:sz w:val="20"/>
          <w:szCs w:val="20"/>
        </w:rPr>
        <w:t>e firefighters inside the IDLH.</w:t>
      </w:r>
    </w:p>
    <w:p w14:paraId="07EF2934" w14:textId="77777777" w:rsidR="004D5600" w:rsidRPr="008B280B" w:rsidRDefault="004D5600" w:rsidP="004D5600">
      <w:pPr>
        <w:widowControl w:val="0"/>
        <w:autoSpaceDE w:val="0"/>
        <w:autoSpaceDN w:val="0"/>
        <w:adjustRightInd w:val="0"/>
        <w:ind w:left="360"/>
        <w:rPr>
          <w:rFonts w:ascii="Arial" w:hAnsi="Arial" w:cs="Arial"/>
          <w:sz w:val="20"/>
          <w:szCs w:val="20"/>
        </w:rPr>
      </w:pPr>
    </w:p>
    <w:p w14:paraId="7D0C665C" w14:textId="77777777" w:rsid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The Incident Commander is to be notified before the RIT located outside the IDLH atmosphere enters the IDLH atmosphere to provide an emergency rescue.  The Incident Commander must immediately provide addit</w:t>
      </w:r>
      <w:r w:rsidR="00C44104">
        <w:rPr>
          <w:rFonts w:ascii="Arial" w:hAnsi="Arial" w:cs="Arial"/>
          <w:sz w:val="20"/>
          <w:szCs w:val="20"/>
        </w:rPr>
        <w:t>ional assistance, if necessary.</w:t>
      </w:r>
    </w:p>
    <w:p w14:paraId="5FBFD9A5" w14:textId="77777777" w:rsidR="004D5600" w:rsidRPr="008B280B" w:rsidRDefault="004D5600" w:rsidP="004D5600">
      <w:pPr>
        <w:widowControl w:val="0"/>
        <w:autoSpaceDE w:val="0"/>
        <w:autoSpaceDN w:val="0"/>
        <w:adjustRightInd w:val="0"/>
        <w:ind w:left="360"/>
        <w:rPr>
          <w:rFonts w:ascii="Arial" w:hAnsi="Arial" w:cs="Arial"/>
          <w:sz w:val="20"/>
          <w:szCs w:val="20"/>
        </w:rPr>
      </w:pPr>
    </w:p>
    <w:p w14:paraId="5E0D8374" w14:textId="77777777" w:rsidR="008B280B" w:rsidRPr="008B280B" w:rsidRDefault="008B280B" w:rsidP="001651BD">
      <w:pPr>
        <w:widowControl w:val="0"/>
        <w:numPr>
          <w:ilvl w:val="0"/>
          <w:numId w:val="4"/>
        </w:numPr>
        <w:autoSpaceDE w:val="0"/>
        <w:autoSpaceDN w:val="0"/>
        <w:adjustRightInd w:val="0"/>
        <w:rPr>
          <w:rFonts w:ascii="Arial" w:hAnsi="Arial" w:cs="Arial"/>
          <w:sz w:val="20"/>
          <w:szCs w:val="20"/>
        </w:rPr>
      </w:pPr>
      <w:r w:rsidRPr="008B280B">
        <w:rPr>
          <w:rFonts w:ascii="Arial" w:hAnsi="Arial" w:cs="Arial"/>
          <w:sz w:val="20"/>
          <w:szCs w:val="20"/>
        </w:rPr>
        <w:t xml:space="preserve">Once notified, the RIT provides necessary assistance appropriate to the situation. </w:t>
      </w:r>
    </w:p>
    <w:p w14:paraId="4778E44A" w14:textId="77777777" w:rsidR="008B280B" w:rsidRPr="008B280B" w:rsidRDefault="008B280B" w:rsidP="008B280B">
      <w:pPr>
        <w:rPr>
          <w:rFonts w:ascii="Arial" w:hAnsi="Arial" w:cs="Arial"/>
          <w:sz w:val="20"/>
          <w:szCs w:val="20"/>
        </w:rPr>
      </w:pPr>
    </w:p>
    <w:p w14:paraId="03DABAFC" w14:textId="77777777" w:rsidR="004A644B" w:rsidRDefault="008B280B" w:rsidP="00C44104">
      <w:pPr>
        <w:rPr>
          <w:rFonts w:ascii="Arial" w:hAnsi="Arial" w:cs="Arial"/>
          <w:i/>
          <w:iCs/>
          <w:sz w:val="20"/>
          <w:szCs w:val="20"/>
        </w:rPr>
      </w:pPr>
      <w:r w:rsidRPr="008B280B">
        <w:rPr>
          <w:rFonts w:ascii="Arial" w:hAnsi="Arial" w:cs="Arial"/>
          <w:b/>
          <w:bCs/>
          <w:i/>
          <w:iCs/>
          <w:sz w:val="20"/>
          <w:szCs w:val="20"/>
        </w:rPr>
        <w:t xml:space="preserve">NOTE:  </w:t>
      </w:r>
      <w:r w:rsidRPr="008B280B">
        <w:rPr>
          <w:rFonts w:ascii="Arial" w:hAnsi="Arial" w:cs="Arial"/>
          <w:i/>
          <w:iCs/>
          <w:sz w:val="20"/>
          <w:szCs w:val="20"/>
        </w:rPr>
        <w:t xml:space="preserve">Nothing in this rule is meant to preclude firefighters from performing emergency rescue activities before an entire team has assembled, however, such action is not to be considered a standard of operation.  </w:t>
      </w:r>
    </w:p>
    <w:p w14:paraId="79440FB0" w14:textId="77777777" w:rsidR="004D6037" w:rsidRPr="004A644B" w:rsidRDefault="004D6037" w:rsidP="00C44104">
      <w:pPr>
        <w:rPr>
          <w:rFonts w:ascii="Arial" w:hAnsi="Arial" w:cs="Arial"/>
          <w:i/>
          <w:iCs/>
          <w:sz w:val="20"/>
          <w:szCs w:val="20"/>
        </w:rPr>
      </w:pPr>
    </w:p>
    <w:p w14:paraId="431AD157" w14:textId="77777777" w:rsidR="000C46A5" w:rsidRPr="000C46A5" w:rsidRDefault="000C46A5" w:rsidP="000C46A5">
      <w:pPr>
        <w:rPr>
          <w:rFonts w:ascii="Arial" w:hAnsi="Arial" w:cs="Arial"/>
          <w:sz w:val="20"/>
          <w:szCs w:val="20"/>
        </w:rPr>
      </w:pPr>
      <w:r w:rsidRPr="000C46A5">
        <w:rPr>
          <w:rFonts w:ascii="Arial" w:hAnsi="Arial" w:cs="Arial"/>
          <w:b/>
          <w:bCs/>
          <w:sz w:val="20"/>
          <w:szCs w:val="20"/>
        </w:rPr>
        <w:t>GENERAL USE PROCEDURES</w:t>
      </w:r>
      <w:r w:rsidRPr="000C46A5">
        <w:rPr>
          <w:rFonts w:ascii="Arial" w:hAnsi="Arial" w:cs="Arial"/>
          <w:sz w:val="20"/>
          <w:szCs w:val="20"/>
        </w:rPr>
        <w:t>:</w:t>
      </w:r>
    </w:p>
    <w:p w14:paraId="76DDE0ED" w14:textId="77777777" w:rsidR="000C46A5" w:rsidRDefault="000C46A5" w:rsidP="001651BD">
      <w:pPr>
        <w:widowControl w:val="0"/>
        <w:numPr>
          <w:ilvl w:val="0"/>
          <w:numId w:val="6"/>
        </w:numPr>
        <w:autoSpaceDE w:val="0"/>
        <w:autoSpaceDN w:val="0"/>
        <w:adjustRightInd w:val="0"/>
        <w:rPr>
          <w:rFonts w:ascii="Arial" w:hAnsi="Arial" w:cs="Arial"/>
          <w:sz w:val="20"/>
          <w:szCs w:val="20"/>
        </w:rPr>
      </w:pPr>
      <w:r w:rsidRPr="000C46A5">
        <w:rPr>
          <w:rFonts w:ascii="Arial" w:hAnsi="Arial" w:cs="Arial"/>
          <w:sz w:val="20"/>
          <w:szCs w:val="20"/>
        </w:rPr>
        <w:t xml:space="preserve">Employees will use their respirators under conditions specified by this program, and in accordance with training and the respirator manufacturer’s recommendations they receive on the use of each particular model.  In addition, the respirator shall not be used </w:t>
      </w:r>
      <w:r w:rsidRPr="000C46A5">
        <w:rPr>
          <w:rFonts w:ascii="Arial" w:hAnsi="Arial" w:cs="Arial"/>
          <w:sz w:val="20"/>
          <w:szCs w:val="20"/>
        </w:rPr>
        <w:lastRenderedPageBreak/>
        <w:t>in a manner for which it is not certifie</w:t>
      </w:r>
      <w:r>
        <w:rPr>
          <w:rFonts w:ascii="Arial" w:hAnsi="Arial" w:cs="Arial"/>
          <w:sz w:val="20"/>
          <w:szCs w:val="20"/>
        </w:rPr>
        <w:t>d by NIOSH or its manufacturer.</w:t>
      </w:r>
    </w:p>
    <w:p w14:paraId="390ADAA3" w14:textId="77777777" w:rsidR="000C46A5" w:rsidRDefault="000C46A5" w:rsidP="001651BD">
      <w:pPr>
        <w:widowControl w:val="0"/>
        <w:numPr>
          <w:ilvl w:val="0"/>
          <w:numId w:val="6"/>
        </w:numPr>
        <w:autoSpaceDE w:val="0"/>
        <w:autoSpaceDN w:val="0"/>
        <w:adjustRightInd w:val="0"/>
        <w:contextualSpacing/>
        <w:rPr>
          <w:rFonts w:ascii="Arial" w:hAnsi="Arial" w:cs="Arial"/>
          <w:sz w:val="20"/>
          <w:szCs w:val="20"/>
        </w:rPr>
      </w:pPr>
      <w:r w:rsidRPr="000C46A5">
        <w:rPr>
          <w:rFonts w:ascii="Arial" w:hAnsi="Arial" w:cs="Arial"/>
          <w:sz w:val="20"/>
          <w:szCs w:val="20"/>
        </w:rPr>
        <w:t xml:space="preserve">All employees shall conduct user seal checks each time that they wear their respirator. Employees shall use either the positive or negative pressure check as specified by the manufacturer or as listed in Appendix B-1 of the </w:t>
      </w:r>
      <w:r w:rsidR="00B24DD9">
        <w:rPr>
          <w:rFonts w:ascii="Arial" w:hAnsi="Arial" w:cs="Arial"/>
          <w:sz w:val="20"/>
          <w:szCs w:val="20"/>
        </w:rPr>
        <w:t xml:space="preserve">OSHA </w:t>
      </w:r>
      <w:r w:rsidRPr="000C46A5">
        <w:rPr>
          <w:rFonts w:ascii="Arial" w:hAnsi="Arial" w:cs="Arial"/>
          <w:sz w:val="20"/>
          <w:szCs w:val="20"/>
        </w:rPr>
        <w:t>R</w:t>
      </w:r>
      <w:r>
        <w:rPr>
          <w:rFonts w:ascii="Arial" w:hAnsi="Arial" w:cs="Arial"/>
          <w:sz w:val="20"/>
          <w:szCs w:val="20"/>
        </w:rPr>
        <w:t>espiratory Protection Standard.</w:t>
      </w:r>
    </w:p>
    <w:p w14:paraId="7072607A" w14:textId="77777777" w:rsidR="004D5600" w:rsidRDefault="004D5600" w:rsidP="004D5600">
      <w:pPr>
        <w:widowControl w:val="0"/>
        <w:autoSpaceDE w:val="0"/>
        <w:autoSpaceDN w:val="0"/>
        <w:adjustRightInd w:val="0"/>
        <w:ind w:left="360"/>
        <w:contextualSpacing/>
        <w:rPr>
          <w:rFonts w:ascii="Arial" w:hAnsi="Arial" w:cs="Arial"/>
          <w:sz w:val="20"/>
          <w:szCs w:val="20"/>
        </w:rPr>
      </w:pPr>
    </w:p>
    <w:p w14:paraId="6EEC0A2D" w14:textId="77777777" w:rsidR="004D5600" w:rsidRDefault="000C46A5" w:rsidP="001651BD">
      <w:pPr>
        <w:widowControl w:val="0"/>
        <w:numPr>
          <w:ilvl w:val="0"/>
          <w:numId w:val="6"/>
        </w:numPr>
        <w:autoSpaceDE w:val="0"/>
        <w:autoSpaceDN w:val="0"/>
        <w:adjustRightInd w:val="0"/>
        <w:contextualSpacing/>
        <w:rPr>
          <w:rFonts w:ascii="Arial" w:hAnsi="Arial" w:cs="Arial"/>
          <w:sz w:val="20"/>
          <w:szCs w:val="20"/>
        </w:rPr>
      </w:pPr>
      <w:r w:rsidRPr="000C46A5">
        <w:rPr>
          <w:rFonts w:ascii="Arial" w:hAnsi="Arial" w:cs="Arial"/>
          <w:sz w:val="20"/>
          <w:szCs w:val="20"/>
        </w:rPr>
        <w:t xml:space="preserve">Employees may possess mustaches </w:t>
      </w:r>
      <w:r w:rsidR="004951C5">
        <w:rPr>
          <w:rFonts w:ascii="Arial" w:hAnsi="Arial" w:cs="Arial"/>
          <w:sz w:val="20"/>
          <w:szCs w:val="20"/>
        </w:rPr>
        <w:t xml:space="preserve">or other facial hair </w:t>
      </w:r>
      <w:r w:rsidRPr="000C46A5">
        <w:rPr>
          <w:rFonts w:ascii="Arial" w:hAnsi="Arial" w:cs="Arial"/>
          <w:sz w:val="20"/>
          <w:szCs w:val="20"/>
        </w:rPr>
        <w:t xml:space="preserve">provided </w:t>
      </w:r>
      <w:r w:rsidR="004951C5">
        <w:rPr>
          <w:rFonts w:ascii="Arial" w:hAnsi="Arial" w:cs="Arial"/>
          <w:sz w:val="20"/>
          <w:szCs w:val="20"/>
        </w:rPr>
        <w:t xml:space="preserve">that it </w:t>
      </w:r>
      <w:r w:rsidRPr="000C46A5">
        <w:rPr>
          <w:rFonts w:ascii="Arial" w:hAnsi="Arial" w:cs="Arial"/>
          <w:sz w:val="20"/>
          <w:szCs w:val="20"/>
        </w:rPr>
        <w:t>does not interfere with the face piece seal</w:t>
      </w:r>
      <w:r w:rsidR="004951C5">
        <w:rPr>
          <w:rFonts w:ascii="Arial" w:hAnsi="Arial" w:cs="Arial"/>
          <w:sz w:val="20"/>
          <w:szCs w:val="20"/>
        </w:rPr>
        <w:t xml:space="preserve"> or valve function</w:t>
      </w:r>
      <w:r w:rsidRPr="000C46A5">
        <w:rPr>
          <w:rFonts w:ascii="Arial" w:hAnsi="Arial" w:cs="Arial"/>
          <w:sz w:val="20"/>
          <w:szCs w:val="20"/>
        </w:rPr>
        <w:t>.  Employees are not permitted to wear tight-fitting respirators if they have any condition such as facial scars</w:t>
      </w:r>
      <w:r w:rsidR="004D5600">
        <w:rPr>
          <w:rFonts w:ascii="Arial" w:hAnsi="Arial" w:cs="Arial"/>
          <w:sz w:val="20"/>
          <w:szCs w:val="20"/>
        </w:rPr>
        <w:t xml:space="preserve"> </w:t>
      </w:r>
      <w:r w:rsidRPr="000C46A5">
        <w:rPr>
          <w:rFonts w:ascii="Arial" w:hAnsi="Arial" w:cs="Arial"/>
          <w:sz w:val="20"/>
          <w:szCs w:val="20"/>
        </w:rPr>
        <w:t xml:space="preserve">or missing </w:t>
      </w:r>
      <w:r w:rsidR="00D32020">
        <w:rPr>
          <w:rFonts w:ascii="Arial" w:hAnsi="Arial" w:cs="Arial"/>
          <w:sz w:val="20"/>
          <w:szCs w:val="20"/>
        </w:rPr>
        <w:t xml:space="preserve">teeth or </w:t>
      </w:r>
      <w:r w:rsidRPr="000C46A5">
        <w:rPr>
          <w:rFonts w:ascii="Arial" w:hAnsi="Arial" w:cs="Arial"/>
          <w:sz w:val="20"/>
          <w:szCs w:val="20"/>
        </w:rPr>
        <w:t xml:space="preserve">dentures that prevent them from achieving a good </w:t>
      </w:r>
      <w:r w:rsidR="004951C5">
        <w:rPr>
          <w:rFonts w:ascii="Arial" w:hAnsi="Arial" w:cs="Arial"/>
          <w:sz w:val="20"/>
          <w:szCs w:val="20"/>
        </w:rPr>
        <w:t xml:space="preserve">face piece </w:t>
      </w:r>
      <w:r w:rsidRPr="000C46A5">
        <w:rPr>
          <w:rFonts w:ascii="Arial" w:hAnsi="Arial" w:cs="Arial"/>
          <w:sz w:val="20"/>
          <w:szCs w:val="20"/>
        </w:rPr>
        <w:t>seal.  Employees are not permitted to wear tight-fitting respirators if they have facial hair that comes between the sealing surface of the face piece and the</w:t>
      </w:r>
      <w:r w:rsidR="00DF6FE2">
        <w:rPr>
          <w:rFonts w:ascii="Arial" w:hAnsi="Arial" w:cs="Arial"/>
          <w:sz w:val="20"/>
          <w:szCs w:val="20"/>
        </w:rPr>
        <w:t>ir</w:t>
      </w:r>
      <w:r w:rsidRPr="000C46A5">
        <w:rPr>
          <w:rFonts w:ascii="Arial" w:hAnsi="Arial" w:cs="Arial"/>
          <w:sz w:val="20"/>
          <w:szCs w:val="20"/>
        </w:rPr>
        <w:t xml:space="preserve"> face </w:t>
      </w:r>
      <w:r w:rsidR="0059795F" w:rsidRPr="000C46A5">
        <w:rPr>
          <w:rFonts w:ascii="Arial" w:hAnsi="Arial" w:cs="Arial"/>
          <w:sz w:val="20"/>
          <w:szCs w:val="20"/>
        </w:rPr>
        <w:t>These restrictions shall apply regardless of the specific fit test measurement that can be</w:t>
      </w:r>
      <w:r w:rsidR="0059795F">
        <w:rPr>
          <w:rFonts w:ascii="Arial" w:hAnsi="Arial" w:cs="Arial"/>
          <w:sz w:val="20"/>
          <w:szCs w:val="20"/>
        </w:rPr>
        <w:t xml:space="preserve"> obtained under test conditions.</w:t>
      </w:r>
      <w:r w:rsidRPr="000C46A5">
        <w:rPr>
          <w:rFonts w:ascii="Arial" w:hAnsi="Arial" w:cs="Arial"/>
          <w:sz w:val="20"/>
          <w:szCs w:val="20"/>
        </w:rPr>
        <w:t xml:space="preserve">      </w:t>
      </w:r>
    </w:p>
    <w:p w14:paraId="704F42E0" w14:textId="77777777" w:rsidR="000C46A5" w:rsidRPr="000C46A5" w:rsidRDefault="000C46A5" w:rsidP="004D5600">
      <w:pPr>
        <w:widowControl w:val="0"/>
        <w:autoSpaceDE w:val="0"/>
        <w:autoSpaceDN w:val="0"/>
        <w:adjustRightInd w:val="0"/>
        <w:ind w:left="360"/>
        <w:contextualSpacing/>
        <w:rPr>
          <w:rFonts w:ascii="Arial" w:hAnsi="Arial" w:cs="Arial"/>
          <w:sz w:val="20"/>
          <w:szCs w:val="20"/>
        </w:rPr>
      </w:pPr>
      <w:r w:rsidRPr="000C46A5">
        <w:rPr>
          <w:rFonts w:ascii="Arial" w:hAnsi="Arial" w:cs="Arial"/>
          <w:sz w:val="20"/>
          <w:szCs w:val="20"/>
        </w:rPr>
        <w:t xml:space="preserve">                                                                                                                         </w:t>
      </w:r>
      <w:r w:rsidR="0059795F">
        <w:rPr>
          <w:rFonts w:ascii="Arial" w:hAnsi="Arial" w:cs="Arial"/>
          <w:sz w:val="20"/>
          <w:szCs w:val="20"/>
        </w:rPr>
        <w:t xml:space="preserve">                           </w:t>
      </w:r>
    </w:p>
    <w:p w14:paraId="2BC5862F" w14:textId="77777777" w:rsidR="000C46A5" w:rsidRDefault="000C46A5" w:rsidP="001651BD">
      <w:pPr>
        <w:widowControl w:val="0"/>
        <w:numPr>
          <w:ilvl w:val="0"/>
          <w:numId w:val="6"/>
        </w:numPr>
        <w:autoSpaceDE w:val="0"/>
        <w:autoSpaceDN w:val="0"/>
        <w:adjustRightInd w:val="0"/>
        <w:rPr>
          <w:rFonts w:ascii="Arial" w:hAnsi="Arial" w:cs="Arial"/>
          <w:sz w:val="20"/>
          <w:szCs w:val="20"/>
        </w:rPr>
      </w:pPr>
      <w:r w:rsidRPr="000C46A5">
        <w:rPr>
          <w:rFonts w:ascii="Arial" w:hAnsi="Arial" w:cs="Arial"/>
          <w:sz w:val="20"/>
          <w:szCs w:val="20"/>
        </w:rPr>
        <w:t>If a firefighter wears eyeglasses, the firefighter shall use frames that do not pass through the seal area of the face piece</w:t>
      </w:r>
      <w:r w:rsidR="00697BFC">
        <w:rPr>
          <w:rFonts w:ascii="Arial" w:hAnsi="Arial" w:cs="Arial"/>
          <w:sz w:val="20"/>
          <w:szCs w:val="20"/>
        </w:rPr>
        <w:t>.</w:t>
      </w:r>
      <w:r>
        <w:rPr>
          <w:rFonts w:ascii="Arial" w:hAnsi="Arial" w:cs="Arial"/>
          <w:sz w:val="20"/>
          <w:szCs w:val="20"/>
        </w:rPr>
        <w:t xml:space="preserve"> </w:t>
      </w:r>
    </w:p>
    <w:p w14:paraId="53B987D3" w14:textId="77777777" w:rsidR="004D5600" w:rsidRPr="000C46A5" w:rsidRDefault="004D5600" w:rsidP="004D5600">
      <w:pPr>
        <w:widowControl w:val="0"/>
        <w:autoSpaceDE w:val="0"/>
        <w:autoSpaceDN w:val="0"/>
        <w:adjustRightInd w:val="0"/>
        <w:ind w:left="360"/>
        <w:rPr>
          <w:rFonts w:ascii="Arial" w:hAnsi="Arial" w:cs="Arial"/>
          <w:sz w:val="20"/>
          <w:szCs w:val="20"/>
        </w:rPr>
      </w:pPr>
    </w:p>
    <w:p w14:paraId="0F9C7FD3" w14:textId="77777777" w:rsidR="000C46A5" w:rsidRDefault="000C46A5" w:rsidP="001651BD">
      <w:pPr>
        <w:numPr>
          <w:ilvl w:val="0"/>
          <w:numId w:val="6"/>
        </w:numPr>
        <w:rPr>
          <w:rFonts w:ascii="Arial" w:hAnsi="Arial" w:cs="Arial"/>
          <w:sz w:val="20"/>
          <w:szCs w:val="20"/>
        </w:rPr>
      </w:pPr>
      <w:r w:rsidRPr="000C46A5">
        <w:rPr>
          <w:rFonts w:ascii="Arial" w:hAnsi="Arial" w:cs="Arial"/>
          <w:sz w:val="20"/>
          <w:szCs w:val="20"/>
        </w:rPr>
        <w:t>Employees are not permitted to wear headphones, jewelry, glasses, or other articles that may interfere with the face piece-to-face seal.</w:t>
      </w:r>
    </w:p>
    <w:p w14:paraId="01E070C9" w14:textId="77777777" w:rsidR="000C46A5" w:rsidRDefault="000C46A5" w:rsidP="000C46A5">
      <w:pPr>
        <w:rPr>
          <w:rFonts w:ascii="Arial" w:hAnsi="Arial" w:cs="Arial"/>
          <w:sz w:val="20"/>
          <w:szCs w:val="20"/>
        </w:rPr>
      </w:pPr>
    </w:p>
    <w:p w14:paraId="1A538C2A" w14:textId="77777777" w:rsidR="000C46A5" w:rsidRPr="00B929EF" w:rsidRDefault="000C46A5" w:rsidP="000C46A5">
      <w:pPr>
        <w:rPr>
          <w:rFonts w:ascii="Arial" w:hAnsi="Arial" w:cs="Arial"/>
          <w:b/>
          <w:bCs/>
          <w:caps/>
          <w:sz w:val="20"/>
          <w:szCs w:val="20"/>
        </w:rPr>
      </w:pPr>
      <w:r w:rsidRPr="00B929EF">
        <w:rPr>
          <w:rFonts w:ascii="Arial" w:hAnsi="Arial" w:cs="Arial"/>
          <w:b/>
          <w:bCs/>
          <w:caps/>
          <w:sz w:val="20"/>
          <w:szCs w:val="20"/>
        </w:rPr>
        <w:t>Fit testing procedure</w:t>
      </w:r>
    </w:p>
    <w:p w14:paraId="1234E322" w14:textId="77777777" w:rsidR="000C46A5" w:rsidRDefault="000C46A5" w:rsidP="001651BD">
      <w:pPr>
        <w:widowControl w:val="0"/>
        <w:numPr>
          <w:ilvl w:val="0"/>
          <w:numId w:val="7"/>
        </w:numPr>
        <w:autoSpaceDE w:val="0"/>
        <w:autoSpaceDN w:val="0"/>
        <w:adjustRightInd w:val="0"/>
        <w:rPr>
          <w:rFonts w:ascii="Arial" w:hAnsi="Arial" w:cs="Arial"/>
          <w:sz w:val="20"/>
          <w:szCs w:val="20"/>
        </w:rPr>
      </w:pPr>
      <w:r w:rsidRPr="000C46A5">
        <w:rPr>
          <w:rFonts w:ascii="Arial" w:hAnsi="Arial" w:cs="Arial"/>
          <w:sz w:val="20"/>
          <w:szCs w:val="20"/>
        </w:rPr>
        <w:t xml:space="preserve">All employees wearing respirators must be fit tested with the same make, model, style, and size </w:t>
      </w:r>
      <w:r w:rsidR="00786A8F">
        <w:rPr>
          <w:rFonts w:ascii="Arial" w:hAnsi="Arial" w:cs="Arial"/>
          <w:sz w:val="20"/>
          <w:szCs w:val="20"/>
        </w:rPr>
        <w:t xml:space="preserve">of respirator </w:t>
      </w:r>
      <w:r w:rsidRPr="000C46A5">
        <w:rPr>
          <w:rFonts w:ascii="Arial" w:hAnsi="Arial" w:cs="Arial"/>
          <w:sz w:val="20"/>
          <w:szCs w:val="20"/>
        </w:rPr>
        <w:t xml:space="preserve">that </w:t>
      </w:r>
      <w:r w:rsidR="00786A8F">
        <w:rPr>
          <w:rFonts w:ascii="Arial" w:hAnsi="Arial" w:cs="Arial"/>
          <w:sz w:val="20"/>
          <w:szCs w:val="20"/>
        </w:rPr>
        <w:t xml:space="preserve">they </w:t>
      </w:r>
      <w:r w:rsidRPr="000C46A5">
        <w:rPr>
          <w:rFonts w:ascii="Arial" w:hAnsi="Arial" w:cs="Arial"/>
          <w:sz w:val="20"/>
          <w:szCs w:val="20"/>
        </w:rPr>
        <w:t>will use on the job.  The Respiratory Protection Program Administrator will oversee the fit testing of</w:t>
      </w:r>
      <w:r>
        <w:rPr>
          <w:rFonts w:ascii="Arial" w:hAnsi="Arial" w:cs="Arial"/>
          <w:sz w:val="20"/>
          <w:szCs w:val="20"/>
        </w:rPr>
        <w:t xml:space="preserve"> fire department employees.</w:t>
      </w:r>
    </w:p>
    <w:p w14:paraId="11FA387E" w14:textId="77777777" w:rsidR="004D5600" w:rsidRPr="000C46A5" w:rsidRDefault="004D5600" w:rsidP="004D5600">
      <w:pPr>
        <w:widowControl w:val="0"/>
        <w:autoSpaceDE w:val="0"/>
        <w:autoSpaceDN w:val="0"/>
        <w:adjustRightInd w:val="0"/>
        <w:ind w:left="360"/>
        <w:rPr>
          <w:rFonts w:ascii="Arial" w:hAnsi="Arial" w:cs="Arial"/>
          <w:sz w:val="20"/>
          <w:szCs w:val="20"/>
        </w:rPr>
      </w:pPr>
    </w:p>
    <w:p w14:paraId="4755E289" w14:textId="77777777" w:rsidR="000C46A5" w:rsidRPr="000C46A5" w:rsidRDefault="000C46A5" w:rsidP="001651BD">
      <w:pPr>
        <w:widowControl w:val="0"/>
        <w:numPr>
          <w:ilvl w:val="0"/>
          <w:numId w:val="7"/>
        </w:numPr>
        <w:autoSpaceDE w:val="0"/>
        <w:autoSpaceDN w:val="0"/>
        <w:adjustRightInd w:val="0"/>
        <w:rPr>
          <w:rFonts w:ascii="Arial" w:hAnsi="Arial" w:cs="Arial"/>
          <w:sz w:val="20"/>
          <w:szCs w:val="20"/>
        </w:rPr>
      </w:pPr>
      <w:r w:rsidRPr="000C46A5">
        <w:rPr>
          <w:rFonts w:ascii="Arial" w:hAnsi="Arial" w:cs="Arial"/>
          <w:sz w:val="20"/>
          <w:szCs w:val="20"/>
        </w:rPr>
        <w:t>Fit tests will be conducted on all employees who use respirators following the</w:t>
      </w:r>
      <w:r w:rsidR="00786A8F">
        <w:rPr>
          <w:rFonts w:ascii="Arial" w:hAnsi="Arial" w:cs="Arial"/>
          <w:sz w:val="20"/>
          <w:szCs w:val="20"/>
        </w:rPr>
        <w:t>ir</w:t>
      </w:r>
      <w:r w:rsidRPr="000C46A5">
        <w:rPr>
          <w:rFonts w:ascii="Arial" w:hAnsi="Arial" w:cs="Arial"/>
          <w:sz w:val="20"/>
          <w:szCs w:val="20"/>
        </w:rPr>
        <w:t xml:space="preserve"> </w:t>
      </w:r>
      <w:r w:rsidR="00786A8F">
        <w:rPr>
          <w:rFonts w:ascii="Arial" w:hAnsi="Arial" w:cs="Arial"/>
          <w:sz w:val="20"/>
          <w:szCs w:val="20"/>
        </w:rPr>
        <w:t xml:space="preserve">successful completion of an </w:t>
      </w:r>
      <w:r w:rsidRPr="000C46A5">
        <w:rPr>
          <w:rFonts w:ascii="Arial" w:hAnsi="Arial" w:cs="Arial"/>
          <w:sz w:val="20"/>
          <w:szCs w:val="20"/>
        </w:rPr>
        <w:t>initial medical evaluation as a new employee, at least annually thereafter, or whenever the employer observes or receives a report of changes in the employee’s physical condition that could affect respirator fit</w:t>
      </w:r>
      <w:r w:rsidR="00786A8F">
        <w:rPr>
          <w:rFonts w:ascii="Arial" w:hAnsi="Arial" w:cs="Arial"/>
          <w:sz w:val="20"/>
          <w:szCs w:val="20"/>
        </w:rPr>
        <w:t>. Fit testing may also be repeated if</w:t>
      </w:r>
      <w:r w:rsidR="00786A8F" w:rsidRPr="000C46A5">
        <w:rPr>
          <w:rFonts w:ascii="Arial" w:hAnsi="Arial" w:cs="Arial"/>
          <w:sz w:val="20"/>
          <w:szCs w:val="20"/>
        </w:rPr>
        <w:t xml:space="preserve"> </w:t>
      </w:r>
      <w:r w:rsidRPr="000C46A5">
        <w:rPr>
          <w:rFonts w:ascii="Arial" w:hAnsi="Arial" w:cs="Arial"/>
          <w:sz w:val="20"/>
          <w:szCs w:val="20"/>
        </w:rPr>
        <w:t>the employee states that the fit of the respirator is unacceptable.</w:t>
      </w:r>
    </w:p>
    <w:p w14:paraId="44E0746A" w14:textId="77777777" w:rsidR="000C46A5" w:rsidRPr="000C46A5" w:rsidRDefault="000C46A5" w:rsidP="000C46A5">
      <w:pPr>
        <w:ind w:left="360"/>
        <w:rPr>
          <w:rFonts w:ascii="Arial" w:hAnsi="Arial" w:cs="Arial"/>
          <w:sz w:val="20"/>
          <w:szCs w:val="20"/>
        </w:rPr>
      </w:pPr>
    </w:p>
    <w:p w14:paraId="71DEEDC2" w14:textId="77777777" w:rsidR="000C46A5" w:rsidRPr="000C46A5" w:rsidRDefault="000C46A5" w:rsidP="000C46A5">
      <w:pPr>
        <w:rPr>
          <w:rFonts w:ascii="Arial" w:hAnsi="Arial" w:cs="Arial"/>
          <w:sz w:val="20"/>
          <w:szCs w:val="20"/>
        </w:rPr>
      </w:pPr>
      <w:r w:rsidRPr="000C46A5">
        <w:rPr>
          <w:rFonts w:ascii="Arial" w:hAnsi="Arial" w:cs="Arial"/>
          <w:sz w:val="20"/>
          <w:szCs w:val="20"/>
        </w:rPr>
        <w:t>Some factors that may affect mask fit are:</w:t>
      </w:r>
    </w:p>
    <w:p w14:paraId="105410DC" w14:textId="77777777" w:rsidR="000C46A5" w:rsidRPr="000C46A5" w:rsidRDefault="000C46A5" w:rsidP="00461B52">
      <w:pPr>
        <w:widowControl w:val="0"/>
        <w:numPr>
          <w:ilvl w:val="0"/>
          <w:numId w:val="108"/>
        </w:numPr>
        <w:autoSpaceDE w:val="0"/>
        <w:autoSpaceDN w:val="0"/>
        <w:adjustRightInd w:val="0"/>
        <w:rPr>
          <w:rFonts w:ascii="Arial" w:hAnsi="Arial" w:cs="Arial"/>
          <w:sz w:val="20"/>
          <w:szCs w:val="20"/>
        </w:rPr>
      </w:pPr>
      <w:r w:rsidRPr="000C46A5">
        <w:rPr>
          <w:rFonts w:ascii="Arial" w:hAnsi="Arial" w:cs="Arial"/>
          <w:sz w:val="20"/>
          <w:szCs w:val="20"/>
        </w:rPr>
        <w:t>Significant weight change.</w:t>
      </w:r>
    </w:p>
    <w:p w14:paraId="04177243" w14:textId="77777777" w:rsidR="000C46A5" w:rsidRPr="000C46A5" w:rsidRDefault="000C46A5" w:rsidP="00461B52">
      <w:pPr>
        <w:widowControl w:val="0"/>
        <w:numPr>
          <w:ilvl w:val="0"/>
          <w:numId w:val="108"/>
        </w:numPr>
        <w:autoSpaceDE w:val="0"/>
        <w:autoSpaceDN w:val="0"/>
        <w:adjustRightInd w:val="0"/>
        <w:rPr>
          <w:rFonts w:ascii="Arial" w:hAnsi="Arial" w:cs="Arial"/>
          <w:sz w:val="20"/>
          <w:szCs w:val="20"/>
        </w:rPr>
      </w:pPr>
      <w:r w:rsidRPr="000C46A5">
        <w:rPr>
          <w:rFonts w:ascii="Arial" w:hAnsi="Arial" w:cs="Arial"/>
          <w:sz w:val="20"/>
          <w:szCs w:val="20"/>
        </w:rPr>
        <w:t>Significant facial scarring in the area of the face piece seal.</w:t>
      </w:r>
    </w:p>
    <w:p w14:paraId="12871982" w14:textId="77777777" w:rsidR="000C46A5" w:rsidRPr="000C46A5" w:rsidRDefault="000C46A5" w:rsidP="00461B52">
      <w:pPr>
        <w:widowControl w:val="0"/>
        <w:numPr>
          <w:ilvl w:val="0"/>
          <w:numId w:val="108"/>
        </w:numPr>
        <w:autoSpaceDE w:val="0"/>
        <w:autoSpaceDN w:val="0"/>
        <w:adjustRightInd w:val="0"/>
        <w:rPr>
          <w:rFonts w:ascii="Arial" w:hAnsi="Arial" w:cs="Arial"/>
          <w:sz w:val="20"/>
          <w:szCs w:val="20"/>
        </w:rPr>
      </w:pPr>
      <w:r w:rsidRPr="000C46A5">
        <w:rPr>
          <w:rFonts w:ascii="Arial" w:hAnsi="Arial" w:cs="Arial"/>
          <w:sz w:val="20"/>
          <w:szCs w:val="20"/>
        </w:rPr>
        <w:t>Significant dental changes.</w:t>
      </w:r>
    </w:p>
    <w:p w14:paraId="63EA474C" w14:textId="77777777" w:rsidR="000C46A5" w:rsidRPr="000C46A5" w:rsidRDefault="000C46A5" w:rsidP="00461B52">
      <w:pPr>
        <w:widowControl w:val="0"/>
        <w:numPr>
          <w:ilvl w:val="0"/>
          <w:numId w:val="108"/>
        </w:numPr>
        <w:autoSpaceDE w:val="0"/>
        <w:autoSpaceDN w:val="0"/>
        <w:adjustRightInd w:val="0"/>
        <w:rPr>
          <w:rFonts w:ascii="Arial" w:hAnsi="Arial" w:cs="Arial"/>
          <w:sz w:val="20"/>
          <w:szCs w:val="20"/>
        </w:rPr>
      </w:pPr>
      <w:r w:rsidRPr="000C46A5">
        <w:rPr>
          <w:rFonts w:ascii="Arial" w:hAnsi="Arial" w:cs="Arial"/>
          <w:sz w:val="20"/>
          <w:szCs w:val="20"/>
        </w:rPr>
        <w:t>Reconstructive or cosmetic facial surgery.</w:t>
      </w:r>
    </w:p>
    <w:p w14:paraId="2DBE1BDB" w14:textId="77777777" w:rsidR="000C46A5" w:rsidRPr="000C46A5" w:rsidRDefault="000C46A5" w:rsidP="00461B52">
      <w:pPr>
        <w:widowControl w:val="0"/>
        <w:numPr>
          <w:ilvl w:val="0"/>
          <w:numId w:val="108"/>
        </w:numPr>
        <w:autoSpaceDE w:val="0"/>
        <w:autoSpaceDN w:val="0"/>
        <w:adjustRightInd w:val="0"/>
        <w:rPr>
          <w:rFonts w:ascii="Arial" w:hAnsi="Arial" w:cs="Arial"/>
          <w:sz w:val="20"/>
          <w:szCs w:val="20"/>
        </w:rPr>
      </w:pPr>
      <w:r w:rsidRPr="000C46A5">
        <w:rPr>
          <w:rFonts w:ascii="Arial" w:hAnsi="Arial" w:cs="Arial"/>
          <w:sz w:val="20"/>
          <w:szCs w:val="20"/>
        </w:rPr>
        <w:t>Any other condition that would interfere with mask fit.</w:t>
      </w:r>
    </w:p>
    <w:p w14:paraId="713F73F3" w14:textId="77777777" w:rsidR="000C46A5" w:rsidRPr="000C46A5" w:rsidRDefault="000C46A5" w:rsidP="000C46A5">
      <w:pPr>
        <w:rPr>
          <w:rFonts w:ascii="Arial" w:hAnsi="Arial" w:cs="Arial"/>
          <w:sz w:val="20"/>
          <w:szCs w:val="20"/>
        </w:rPr>
      </w:pPr>
    </w:p>
    <w:p w14:paraId="2A5037DA" w14:textId="77777777" w:rsidR="00410ED4" w:rsidRPr="00410ED4" w:rsidRDefault="000C46A5" w:rsidP="000C46A5">
      <w:pPr>
        <w:rPr>
          <w:rFonts w:ascii="Arial" w:hAnsi="Arial" w:cs="Arial"/>
          <w:sz w:val="20"/>
          <w:szCs w:val="20"/>
        </w:rPr>
      </w:pPr>
      <w:r w:rsidRPr="000C46A5">
        <w:rPr>
          <w:rFonts w:ascii="Arial" w:hAnsi="Arial" w:cs="Arial"/>
          <w:sz w:val="20"/>
          <w:szCs w:val="20"/>
        </w:rPr>
        <w:t>Fit tests will be administ</w:t>
      </w:r>
      <w:r w:rsidR="00673A31">
        <w:rPr>
          <w:rFonts w:ascii="Arial" w:hAnsi="Arial" w:cs="Arial"/>
          <w:sz w:val="20"/>
          <w:szCs w:val="20"/>
        </w:rPr>
        <w:t>ered using an OSHA accepted qualitative</w:t>
      </w:r>
      <w:r w:rsidRPr="000C46A5">
        <w:rPr>
          <w:rFonts w:ascii="Arial" w:hAnsi="Arial" w:cs="Arial"/>
          <w:sz w:val="20"/>
          <w:szCs w:val="20"/>
        </w:rPr>
        <w:t xml:space="preserve"> </w:t>
      </w:r>
      <w:r w:rsidR="00786A8F">
        <w:rPr>
          <w:rFonts w:ascii="Arial" w:hAnsi="Arial" w:cs="Arial"/>
          <w:sz w:val="20"/>
          <w:szCs w:val="20"/>
        </w:rPr>
        <w:t xml:space="preserve">or quantitative </w:t>
      </w:r>
      <w:r w:rsidRPr="000C46A5">
        <w:rPr>
          <w:rFonts w:ascii="Arial" w:hAnsi="Arial" w:cs="Arial"/>
          <w:sz w:val="20"/>
          <w:szCs w:val="20"/>
        </w:rPr>
        <w:t>test</w:t>
      </w:r>
      <w:r w:rsidR="00673A31">
        <w:rPr>
          <w:rFonts w:ascii="Arial" w:hAnsi="Arial" w:cs="Arial"/>
          <w:sz w:val="20"/>
          <w:szCs w:val="20"/>
        </w:rPr>
        <w:t>.</w:t>
      </w:r>
      <w:r w:rsidRPr="000C46A5">
        <w:rPr>
          <w:rFonts w:ascii="Arial" w:hAnsi="Arial" w:cs="Arial"/>
          <w:sz w:val="20"/>
          <w:szCs w:val="20"/>
        </w:rPr>
        <w:t xml:space="preserve"> The protocol used will be stated on the fit</w:t>
      </w:r>
      <w:r w:rsidR="00DA1899">
        <w:rPr>
          <w:rFonts w:ascii="Arial" w:hAnsi="Arial" w:cs="Arial"/>
          <w:sz w:val="20"/>
          <w:szCs w:val="20"/>
        </w:rPr>
        <w:t xml:space="preserve"> test record for each employee.</w:t>
      </w:r>
    </w:p>
    <w:p w14:paraId="627B625C" w14:textId="77777777" w:rsidR="00410ED4" w:rsidRDefault="00410ED4" w:rsidP="000C46A5">
      <w:pPr>
        <w:rPr>
          <w:rFonts w:ascii="Arial" w:hAnsi="Arial" w:cs="Arial"/>
          <w:b/>
          <w:bCs/>
          <w:caps/>
          <w:sz w:val="20"/>
          <w:szCs w:val="20"/>
        </w:rPr>
      </w:pPr>
    </w:p>
    <w:p w14:paraId="32795E28" w14:textId="77777777" w:rsidR="000C46A5" w:rsidRPr="00B929EF" w:rsidRDefault="000C46A5" w:rsidP="000C46A5">
      <w:pPr>
        <w:rPr>
          <w:rFonts w:ascii="Arial" w:hAnsi="Arial" w:cs="Arial"/>
          <w:b/>
          <w:bCs/>
          <w:caps/>
          <w:sz w:val="20"/>
          <w:szCs w:val="20"/>
        </w:rPr>
      </w:pPr>
      <w:r w:rsidRPr="00B929EF">
        <w:rPr>
          <w:rFonts w:ascii="Arial" w:hAnsi="Arial" w:cs="Arial"/>
          <w:b/>
          <w:bCs/>
          <w:caps/>
          <w:sz w:val="20"/>
          <w:szCs w:val="20"/>
        </w:rPr>
        <w:t>Medical evaluation of FIREFIGHTERS</w:t>
      </w:r>
      <w:r w:rsidR="00C44104" w:rsidRPr="00B929EF">
        <w:rPr>
          <w:rFonts w:ascii="Arial" w:hAnsi="Arial" w:cs="Arial"/>
          <w:b/>
          <w:bCs/>
          <w:caps/>
          <w:sz w:val="20"/>
          <w:szCs w:val="20"/>
        </w:rPr>
        <w:t xml:space="preserve"> required to use respirators</w:t>
      </w:r>
    </w:p>
    <w:p w14:paraId="751DEC3C" w14:textId="77777777" w:rsidR="000C46A5" w:rsidRPr="000C46A5" w:rsidRDefault="000C46A5" w:rsidP="000C46A5">
      <w:pPr>
        <w:rPr>
          <w:rFonts w:ascii="Arial" w:hAnsi="Arial" w:cs="Arial"/>
          <w:sz w:val="20"/>
          <w:szCs w:val="20"/>
        </w:rPr>
      </w:pPr>
      <w:r w:rsidRPr="000C46A5">
        <w:rPr>
          <w:rFonts w:ascii="Arial" w:hAnsi="Arial" w:cs="Arial"/>
          <w:sz w:val="20"/>
          <w:szCs w:val="20"/>
        </w:rPr>
        <w:t xml:space="preserve">Using a respirator may place physiological burdens on firefighting personnel that vary with the type of work in which the respirator is used and the medical status of the employee.  All new employees must undergo a medical evaluation prior to being fit tested or required to use </w:t>
      </w:r>
      <w:r w:rsidR="00D32020">
        <w:rPr>
          <w:rFonts w:ascii="Arial" w:hAnsi="Arial" w:cs="Arial"/>
          <w:sz w:val="20"/>
          <w:szCs w:val="20"/>
        </w:rPr>
        <w:t>a</w:t>
      </w:r>
      <w:r w:rsidR="00D32020" w:rsidRPr="000C46A5">
        <w:rPr>
          <w:rFonts w:ascii="Arial" w:hAnsi="Arial" w:cs="Arial"/>
          <w:sz w:val="20"/>
          <w:szCs w:val="20"/>
        </w:rPr>
        <w:t xml:space="preserve"> </w:t>
      </w:r>
      <w:r w:rsidRPr="000C46A5">
        <w:rPr>
          <w:rFonts w:ascii="Arial" w:hAnsi="Arial" w:cs="Arial"/>
          <w:sz w:val="20"/>
          <w:szCs w:val="20"/>
        </w:rPr>
        <w:t>respirator.  Medical evaluations shall be administered to employees of the fire department by the following Physician or other Licensed Health Care Professional (PLHCP):</w:t>
      </w:r>
    </w:p>
    <w:bookmarkStart w:id="81" w:name="Text43"/>
    <w:p w14:paraId="17FCB37C" w14:textId="77777777" w:rsidR="000C46A5" w:rsidRPr="004B6EB7" w:rsidRDefault="004B6EB7" w:rsidP="000C46A5">
      <w:pPr>
        <w:rPr>
          <w:rFonts w:ascii="Arial" w:hAnsi="Arial" w:cs="Arial"/>
          <w:sz w:val="20"/>
          <w:szCs w:val="20"/>
        </w:rPr>
      </w:pPr>
      <w:r w:rsidRPr="004B6EB7">
        <w:rPr>
          <w:rFonts w:ascii="Arial" w:hAnsi="Arial" w:cs="Arial"/>
          <w:b/>
          <w:bCs/>
          <w:sz w:val="20"/>
          <w:szCs w:val="20"/>
        </w:rPr>
        <w:fldChar w:fldCharType="begin">
          <w:ffData>
            <w:name w:val="Text43"/>
            <w:enabled/>
            <w:calcOnExit w:val="0"/>
            <w:textInput/>
          </w:ffData>
        </w:fldChar>
      </w:r>
      <w:r w:rsidRPr="004B6EB7">
        <w:rPr>
          <w:rFonts w:ascii="Arial" w:hAnsi="Arial" w:cs="Arial"/>
          <w:b/>
          <w:bCs/>
          <w:sz w:val="20"/>
          <w:szCs w:val="20"/>
        </w:rPr>
        <w:instrText xml:space="preserve"> FORMTEXT </w:instrText>
      </w:r>
      <w:r w:rsidRPr="004B6EB7">
        <w:rPr>
          <w:rFonts w:ascii="Arial" w:hAnsi="Arial" w:cs="Arial"/>
          <w:b/>
          <w:bCs/>
          <w:sz w:val="20"/>
          <w:szCs w:val="20"/>
        </w:rPr>
      </w:r>
      <w:r w:rsidRPr="004B6EB7">
        <w:rPr>
          <w:rFonts w:ascii="Arial" w:hAnsi="Arial" w:cs="Arial"/>
          <w:b/>
          <w:bCs/>
          <w:sz w:val="20"/>
          <w:szCs w:val="20"/>
        </w:rPr>
        <w:fldChar w:fldCharType="separate"/>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sz w:val="20"/>
          <w:szCs w:val="20"/>
        </w:rPr>
        <w:fldChar w:fldCharType="end"/>
      </w:r>
      <w:bookmarkEnd w:id="81"/>
    </w:p>
    <w:p w14:paraId="547E4EEC" w14:textId="77777777" w:rsidR="000C46A5" w:rsidRDefault="000C46A5" w:rsidP="000C46A5">
      <w:pPr>
        <w:rPr>
          <w:rFonts w:ascii="Arial" w:hAnsi="Arial" w:cs="Arial"/>
          <w:sz w:val="20"/>
          <w:szCs w:val="20"/>
        </w:rPr>
      </w:pPr>
      <w:r w:rsidRPr="000C46A5">
        <w:rPr>
          <w:rFonts w:ascii="Arial" w:hAnsi="Arial" w:cs="Arial"/>
          <w:sz w:val="20"/>
          <w:szCs w:val="20"/>
        </w:rPr>
        <w:t xml:space="preserve"> </w:t>
      </w:r>
    </w:p>
    <w:p w14:paraId="0CA69A64" w14:textId="77777777" w:rsidR="000C46A5" w:rsidRPr="000C46A5" w:rsidRDefault="000C46A5" w:rsidP="000C46A5">
      <w:pPr>
        <w:rPr>
          <w:rFonts w:ascii="Arial" w:hAnsi="Arial" w:cs="Arial"/>
          <w:sz w:val="20"/>
          <w:szCs w:val="20"/>
        </w:rPr>
      </w:pPr>
      <w:r w:rsidRPr="000C46A5">
        <w:rPr>
          <w:rFonts w:ascii="Arial" w:hAnsi="Arial" w:cs="Arial"/>
          <w:sz w:val="20"/>
          <w:szCs w:val="20"/>
        </w:rPr>
        <w:t xml:space="preserve">The Department shall identify a Physician or other Licensed Health Care Professional (PLHCP) to administer a medical questionnaire to each employee who uses SCBA or </w:t>
      </w:r>
      <w:r w:rsidR="00786A8F">
        <w:rPr>
          <w:rFonts w:ascii="Arial" w:hAnsi="Arial" w:cs="Arial"/>
          <w:sz w:val="20"/>
          <w:szCs w:val="20"/>
        </w:rPr>
        <w:t xml:space="preserve">other types of </w:t>
      </w:r>
      <w:r w:rsidRPr="000C46A5">
        <w:rPr>
          <w:rFonts w:ascii="Arial" w:hAnsi="Arial" w:cs="Arial"/>
          <w:sz w:val="20"/>
          <w:szCs w:val="20"/>
        </w:rPr>
        <w:t>respirators. The questionnaire shall be administered confidentially during the employee’s normal work hours. The questionnaire will determine the need for a follow-up physical examination. The department shall use the following PLHCP to administer the questionnaire:</w:t>
      </w:r>
    </w:p>
    <w:bookmarkStart w:id="82" w:name="Text44"/>
    <w:p w14:paraId="6E7D9BF5" w14:textId="77777777" w:rsidR="004B6EB7" w:rsidRPr="004B6EB7" w:rsidRDefault="004B6EB7" w:rsidP="000C46A5">
      <w:pPr>
        <w:rPr>
          <w:rFonts w:ascii="Arial" w:hAnsi="Arial" w:cs="Arial"/>
          <w:b/>
          <w:bCs/>
          <w:sz w:val="20"/>
          <w:szCs w:val="20"/>
        </w:rPr>
      </w:pPr>
      <w:r w:rsidRPr="004B6EB7">
        <w:rPr>
          <w:rFonts w:ascii="Arial" w:hAnsi="Arial" w:cs="Arial"/>
          <w:b/>
          <w:bCs/>
          <w:sz w:val="20"/>
          <w:szCs w:val="20"/>
        </w:rPr>
        <w:fldChar w:fldCharType="begin">
          <w:ffData>
            <w:name w:val="Text44"/>
            <w:enabled/>
            <w:calcOnExit w:val="0"/>
            <w:textInput/>
          </w:ffData>
        </w:fldChar>
      </w:r>
      <w:r w:rsidRPr="004B6EB7">
        <w:rPr>
          <w:rFonts w:ascii="Arial" w:hAnsi="Arial" w:cs="Arial"/>
          <w:b/>
          <w:bCs/>
          <w:sz w:val="20"/>
          <w:szCs w:val="20"/>
        </w:rPr>
        <w:instrText xml:space="preserve"> FORMTEXT </w:instrText>
      </w:r>
      <w:r w:rsidRPr="004B6EB7">
        <w:rPr>
          <w:rFonts w:ascii="Arial" w:hAnsi="Arial" w:cs="Arial"/>
          <w:b/>
          <w:bCs/>
          <w:sz w:val="20"/>
          <w:szCs w:val="20"/>
        </w:rPr>
      </w:r>
      <w:r w:rsidRPr="004B6EB7">
        <w:rPr>
          <w:rFonts w:ascii="Arial" w:hAnsi="Arial" w:cs="Arial"/>
          <w:b/>
          <w:bCs/>
          <w:sz w:val="20"/>
          <w:szCs w:val="20"/>
        </w:rPr>
        <w:fldChar w:fldCharType="separate"/>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sz w:val="20"/>
          <w:szCs w:val="20"/>
        </w:rPr>
        <w:fldChar w:fldCharType="end"/>
      </w:r>
      <w:bookmarkEnd w:id="82"/>
    </w:p>
    <w:p w14:paraId="63D4F798" w14:textId="77777777" w:rsidR="004B6EB7" w:rsidRDefault="004B6EB7" w:rsidP="000C46A5">
      <w:pPr>
        <w:rPr>
          <w:rFonts w:ascii="Arial" w:hAnsi="Arial" w:cs="Arial"/>
          <w:b/>
          <w:bCs/>
          <w:i/>
          <w:sz w:val="20"/>
          <w:szCs w:val="20"/>
        </w:rPr>
      </w:pPr>
    </w:p>
    <w:p w14:paraId="7C2B6A24" w14:textId="77777777" w:rsidR="008A50D8" w:rsidRDefault="000C46A5" w:rsidP="000C46A5">
      <w:pPr>
        <w:rPr>
          <w:rFonts w:ascii="Arial" w:hAnsi="Arial" w:cs="Arial"/>
          <w:sz w:val="20"/>
          <w:szCs w:val="20"/>
        </w:rPr>
      </w:pPr>
      <w:r w:rsidRPr="000C46A5">
        <w:rPr>
          <w:rFonts w:ascii="Arial" w:hAnsi="Arial" w:cs="Arial"/>
          <w:sz w:val="20"/>
          <w:szCs w:val="20"/>
        </w:rPr>
        <w:lastRenderedPageBreak/>
        <w:t xml:space="preserve">Medical questionnaires shall be administered </w:t>
      </w:r>
      <w:r w:rsidR="00786A8F">
        <w:rPr>
          <w:rFonts w:ascii="Arial" w:hAnsi="Arial" w:cs="Arial"/>
          <w:sz w:val="20"/>
          <w:szCs w:val="20"/>
        </w:rPr>
        <w:t xml:space="preserve">and successfully completed </w:t>
      </w:r>
      <w:r w:rsidR="007D57AF">
        <w:rPr>
          <w:rFonts w:ascii="Arial" w:hAnsi="Arial" w:cs="Arial"/>
          <w:sz w:val="20"/>
          <w:szCs w:val="20"/>
        </w:rPr>
        <w:t xml:space="preserve">prior to </w:t>
      </w:r>
      <w:r w:rsidR="00D32020">
        <w:rPr>
          <w:rFonts w:ascii="Arial" w:hAnsi="Arial" w:cs="Arial"/>
          <w:sz w:val="20"/>
          <w:szCs w:val="20"/>
        </w:rPr>
        <w:t xml:space="preserve"> a</w:t>
      </w:r>
      <w:r w:rsidR="007D57AF">
        <w:rPr>
          <w:rFonts w:ascii="Arial" w:hAnsi="Arial" w:cs="Arial"/>
          <w:sz w:val="20"/>
          <w:szCs w:val="20"/>
        </w:rPr>
        <w:t xml:space="preserve"> fit test</w:t>
      </w:r>
      <w:r w:rsidRPr="000C46A5">
        <w:rPr>
          <w:rFonts w:ascii="Arial" w:hAnsi="Arial" w:cs="Arial"/>
          <w:sz w:val="20"/>
          <w:szCs w:val="20"/>
        </w:rPr>
        <w:t xml:space="preserve"> </w:t>
      </w:r>
      <w:r w:rsidR="00786A8F">
        <w:rPr>
          <w:rFonts w:ascii="Arial" w:hAnsi="Arial" w:cs="Arial"/>
          <w:sz w:val="20"/>
          <w:szCs w:val="20"/>
        </w:rPr>
        <w:t>for</w:t>
      </w:r>
      <w:r w:rsidR="00786A8F" w:rsidRPr="000C46A5">
        <w:rPr>
          <w:rFonts w:ascii="Arial" w:hAnsi="Arial" w:cs="Arial"/>
          <w:sz w:val="20"/>
          <w:szCs w:val="20"/>
        </w:rPr>
        <w:t xml:space="preserve"> </w:t>
      </w:r>
      <w:r w:rsidRPr="000C46A5">
        <w:rPr>
          <w:rFonts w:ascii="Arial" w:hAnsi="Arial" w:cs="Arial"/>
          <w:sz w:val="20"/>
          <w:szCs w:val="20"/>
        </w:rPr>
        <w:t xml:space="preserve">all </w:t>
      </w:r>
      <w:r w:rsidR="007D57AF">
        <w:rPr>
          <w:rFonts w:ascii="Arial" w:hAnsi="Arial" w:cs="Arial"/>
          <w:sz w:val="20"/>
          <w:szCs w:val="20"/>
        </w:rPr>
        <w:t xml:space="preserve">firefighters </w:t>
      </w:r>
      <w:r w:rsidRPr="000C46A5">
        <w:rPr>
          <w:rFonts w:ascii="Arial" w:hAnsi="Arial" w:cs="Arial"/>
          <w:sz w:val="20"/>
          <w:szCs w:val="20"/>
        </w:rPr>
        <w:t xml:space="preserve">required to use SCBA or </w:t>
      </w:r>
      <w:r w:rsidR="00786A8F">
        <w:rPr>
          <w:rFonts w:ascii="Arial" w:hAnsi="Arial" w:cs="Arial"/>
          <w:sz w:val="20"/>
          <w:szCs w:val="20"/>
        </w:rPr>
        <w:t xml:space="preserve">other types of </w:t>
      </w:r>
      <w:r w:rsidRPr="000C46A5">
        <w:rPr>
          <w:rFonts w:ascii="Arial" w:hAnsi="Arial" w:cs="Arial"/>
          <w:sz w:val="20"/>
          <w:szCs w:val="20"/>
        </w:rPr>
        <w:t>respirators</w:t>
      </w:r>
    </w:p>
    <w:p w14:paraId="2893E4CF" w14:textId="77777777" w:rsidR="000C46A5" w:rsidRPr="000C46A5" w:rsidRDefault="000C46A5" w:rsidP="000C46A5">
      <w:pPr>
        <w:rPr>
          <w:rFonts w:ascii="Arial" w:hAnsi="Arial" w:cs="Arial"/>
          <w:sz w:val="20"/>
          <w:szCs w:val="20"/>
        </w:rPr>
      </w:pPr>
      <w:r w:rsidRPr="000C46A5">
        <w:rPr>
          <w:rFonts w:ascii="Arial" w:hAnsi="Arial" w:cs="Arial"/>
          <w:sz w:val="20"/>
          <w:szCs w:val="20"/>
        </w:rPr>
        <w:t>The department will be using the following PLHCP for follow-up medical examinations, if needed:</w:t>
      </w:r>
    </w:p>
    <w:bookmarkStart w:id="83" w:name="Text45"/>
    <w:p w14:paraId="4CBDAB3F" w14:textId="77777777" w:rsidR="000C46A5" w:rsidRPr="000C46A5" w:rsidRDefault="004B6EB7" w:rsidP="000C46A5">
      <w:pPr>
        <w:rPr>
          <w:rFonts w:ascii="Arial" w:hAnsi="Arial" w:cs="Arial"/>
          <w:sz w:val="20"/>
          <w:szCs w:val="20"/>
        </w:rPr>
      </w:pPr>
      <w:r w:rsidRPr="004B6EB7">
        <w:rPr>
          <w:rFonts w:ascii="Arial" w:hAnsi="Arial" w:cs="Arial"/>
          <w:b/>
          <w:bCs/>
          <w:sz w:val="20"/>
          <w:szCs w:val="20"/>
        </w:rPr>
        <w:fldChar w:fldCharType="begin">
          <w:ffData>
            <w:name w:val="Text45"/>
            <w:enabled/>
            <w:calcOnExit w:val="0"/>
            <w:textInput/>
          </w:ffData>
        </w:fldChar>
      </w:r>
      <w:r w:rsidRPr="004B6EB7">
        <w:rPr>
          <w:rFonts w:ascii="Arial" w:hAnsi="Arial" w:cs="Arial"/>
          <w:b/>
          <w:bCs/>
          <w:sz w:val="20"/>
          <w:szCs w:val="20"/>
        </w:rPr>
        <w:instrText xml:space="preserve"> FORMTEXT </w:instrText>
      </w:r>
      <w:r w:rsidRPr="004B6EB7">
        <w:rPr>
          <w:rFonts w:ascii="Arial" w:hAnsi="Arial" w:cs="Arial"/>
          <w:b/>
          <w:bCs/>
          <w:sz w:val="20"/>
          <w:szCs w:val="20"/>
        </w:rPr>
      </w:r>
      <w:r w:rsidRPr="004B6EB7">
        <w:rPr>
          <w:rFonts w:ascii="Arial" w:hAnsi="Arial" w:cs="Arial"/>
          <w:b/>
          <w:bCs/>
          <w:sz w:val="20"/>
          <w:szCs w:val="20"/>
        </w:rPr>
        <w:fldChar w:fldCharType="separate"/>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noProof/>
          <w:sz w:val="20"/>
          <w:szCs w:val="20"/>
        </w:rPr>
        <w:t> </w:t>
      </w:r>
      <w:r w:rsidRPr="004B6EB7">
        <w:rPr>
          <w:rFonts w:ascii="Arial" w:hAnsi="Arial" w:cs="Arial"/>
          <w:b/>
          <w:bCs/>
          <w:sz w:val="20"/>
          <w:szCs w:val="20"/>
        </w:rPr>
        <w:fldChar w:fldCharType="end"/>
      </w:r>
      <w:bookmarkEnd w:id="83"/>
      <w:r w:rsidR="000C46A5" w:rsidRPr="004B6EB7">
        <w:rPr>
          <w:rFonts w:ascii="Arial" w:hAnsi="Arial" w:cs="Arial"/>
          <w:b/>
          <w:bCs/>
          <w:sz w:val="20"/>
          <w:szCs w:val="20"/>
        </w:rPr>
        <w:t xml:space="preserve"> </w:t>
      </w:r>
    </w:p>
    <w:p w14:paraId="235F65C2" w14:textId="77777777" w:rsidR="000C46A5" w:rsidRPr="000C46A5" w:rsidRDefault="000C46A5" w:rsidP="000C46A5">
      <w:pPr>
        <w:rPr>
          <w:rFonts w:ascii="Arial" w:hAnsi="Arial" w:cs="Arial"/>
          <w:sz w:val="20"/>
          <w:szCs w:val="20"/>
        </w:rPr>
      </w:pPr>
      <w:r w:rsidRPr="000C46A5">
        <w:rPr>
          <w:rFonts w:ascii="Arial" w:hAnsi="Arial" w:cs="Arial"/>
          <w:sz w:val="20"/>
          <w:szCs w:val="20"/>
        </w:rPr>
        <w:t>The employee shall have the opportunity to discuss the questionnaire and examination results with the Physician or other Licensed Health Care Professional (PLHCP) if so requested.</w:t>
      </w:r>
    </w:p>
    <w:p w14:paraId="1DCF7D19" w14:textId="77777777" w:rsidR="000C46A5" w:rsidRPr="000C46A5" w:rsidRDefault="000C46A5" w:rsidP="000C46A5">
      <w:pPr>
        <w:ind w:left="360"/>
        <w:rPr>
          <w:rFonts w:ascii="Arial" w:hAnsi="Arial" w:cs="Arial"/>
          <w:sz w:val="20"/>
          <w:szCs w:val="20"/>
        </w:rPr>
      </w:pPr>
    </w:p>
    <w:p w14:paraId="3BFEF5B5" w14:textId="77777777" w:rsidR="000C46A5" w:rsidRPr="000C46A5" w:rsidRDefault="000C46A5" w:rsidP="000C46A5">
      <w:pPr>
        <w:rPr>
          <w:rFonts w:ascii="Arial" w:hAnsi="Arial" w:cs="Arial"/>
          <w:sz w:val="20"/>
          <w:szCs w:val="20"/>
        </w:rPr>
      </w:pPr>
      <w:r w:rsidRPr="000C46A5">
        <w:rPr>
          <w:rFonts w:ascii="Arial" w:hAnsi="Arial" w:cs="Arial"/>
          <w:sz w:val="20"/>
          <w:szCs w:val="20"/>
        </w:rPr>
        <w:t xml:space="preserve">After an employee has received clearance and begun to wear the respirator, additional medical evaluations will be provided under the </w:t>
      </w:r>
      <w:r w:rsidR="007D57AF">
        <w:rPr>
          <w:rFonts w:ascii="Arial" w:hAnsi="Arial" w:cs="Arial"/>
          <w:sz w:val="20"/>
          <w:szCs w:val="20"/>
        </w:rPr>
        <w:t>following circumstances:</w:t>
      </w:r>
    </w:p>
    <w:p w14:paraId="3F25017D" w14:textId="77777777" w:rsidR="004D5600" w:rsidRPr="00410ED4" w:rsidRDefault="000C46A5" w:rsidP="00410ED4">
      <w:pPr>
        <w:widowControl w:val="0"/>
        <w:numPr>
          <w:ilvl w:val="0"/>
          <w:numId w:val="8"/>
        </w:numPr>
        <w:autoSpaceDE w:val="0"/>
        <w:autoSpaceDN w:val="0"/>
        <w:adjustRightInd w:val="0"/>
        <w:rPr>
          <w:rFonts w:ascii="Arial" w:hAnsi="Arial" w:cs="Arial"/>
          <w:sz w:val="20"/>
          <w:szCs w:val="20"/>
        </w:rPr>
      </w:pPr>
      <w:r w:rsidRPr="000C46A5">
        <w:rPr>
          <w:rFonts w:ascii="Arial" w:hAnsi="Arial" w:cs="Arial"/>
          <w:sz w:val="20"/>
          <w:szCs w:val="20"/>
        </w:rPr>
        <w:t>Employee reports signs and/or symptoms related to their ability to use a respirator, such as shortness of breath, dizzi</w:t>
      </w:r>
      <w:r w:rsidR="007D57AF">
        <w:rPr>
          <w:rFonts w:ascii="Arial" w:hAnsi="Arial" w:cs="Arial"/>
          <w:sz w:val="20"/>
          <w:szCs w:val="20"/>
        </w:rPr>
        <w:t>ness, chest pains, or wheezing;</w:t>
      </w:r>
    </w:p>
    <w:p w14:paraId="09B6DEFF" w14:textId="77777777" w:rsidR="004D5600" w:rsidRPr="00410ED4" w:rsidRDefault="000C46A5" w:rsidP="00410ED4">
      <w:pPr>
        <w:widowControl w:val="0"/>
        <w:numPr>
          <w:ilvl w:val="0"/>
          <w:numId w:val="8"/>
        </w:numPr>
        <w:autoSpaceDE w:val="0"/>
        <w:autoSpaceDN w:val="0"/>
        <w:adjustRightInd w:val="0"/>
        <w:rPr>
          <w:rFonts w:ascii="Arial" w:hAnsi="Arial" w:cs="Arial"/>
          <w:sz w:val="20"/>
          <w:szCs w:val="20"/>
        </w:rPr>
      </w:pPr>
      <w:r w:rsidRPr="000C46A5">
        <w:rPr>
          <w:rFonts w:ascii="Arial" w:hAnsi="Arial" w:cs="Arial"/>
          <w:sz w:val="20"/>
          <w:szCs w:val="20"/>
        </w:rPr>
        <w:t>The physician or supervisor informs the Program Administrator that the employe</w:t>
      </w:r>
      <w:r w:rsidR="007D57AF">
        <w:rPr>
          <w:rFonts w:ascii="Arial" w:hAnsi="Arial" w:cs="Arial"/>
          <w:sz w:val="20"/>
          <w:szCs w:val="20"/>
        </w:rPr>
        <w:t>e needs to be reevaluated;</w:t>
      </w:r>
    </w:p>
    <w:p w14:paraId="47959429" w14:textId="77777777" w:rsidR="004D5600" w:rsidRPr="00410ED4" w:rsidRDefault="000C46A5" w:rsidP="00410ED4">
      <w:pPr>
        <w:widowControl w:val="0"/>
        <w:numPr>
          <w:ilvl w:val="0"/>
          <w:numId w:val="8"/>
        </w:numPr>
        <w:autoSpaceDE w:val="0"/>
        <w:autoSpaceDN w:val="0"/>
        <w:adjustRightInd w:val="0"/>
        <w:rPr>
          <w:rFonts w:ascii="Arial" w:hAnsi="Arial" w:cs="Arial"/>
          <w:sz w:val="20"/>
          <w:szCs w:val="20"/>
        </w:rPr>
      </w:pPr>
      <w:r w:rsidRPr="000C46A5">
        <w:rPr>
          <w:rFonts w:ascii="Arial" w:hAnsi="Arial" w:cs="Arial"/>
          <w:sz w:val="20"/>
          <w:szCs w:val="20"/>
        </w:rPr>
        <w:t>Information from this program, including observations made during fit testing and program evaluation, ind</w:t>
      </w:r>
      <w:r w:rsidR="007D57AF">
        <w:rPr>
          <w:rFonts w:ascii="Arial" w:hAnsi="Arial" w:cs="Arial"/>
          <w:sz w:val="20"/>
          <w:szCs w:val="20"/>
        </w:rPr>
        <w:t>icates a need for reevaluation;</w:t>
      </w:r>
    </w:p>
    <w:p w14:paraId="5061B339" w14:textId="77777777" w:rsidR="000C46A5" w:rsidRPr="000C46A5" w:rsidRDefault="000C46A5" w:rsidP="00A149A2">
      <w:pPr>
        <w:widowControl w:val="0"/>
        <w:numPr>
          <w:ilvl w:val="0"/>
          <w:numId w:val="8"/>
        </w:numPr>
        <w:autoSpaceDE w:val="0"/>
        <w:autoSpaceDN w:val="0"/>
        <w:adjustRightInd w:val="0"/>
        <w:rPr>
          <w:rFonts w:ascii="Arial" w:hAnsi="Arial" w:cs="Arial"/>
          <w:sz w:val="20"/>
          <w:szCs w:val="20"/>
        </w:rPr>
      </w:pPr>
      <w:r w:rsidRPr="000C46A5">
        <w:rPr>
          <w:rFonts w:ascii="Arial" w:hAnsi="Arial" w:cs="Arial"/>
          <w:sz w:val="20"/>
          <w:szCs w:val="20"/>
        </w:rPr>
        <w:t>A change occurs in workplace conditions that may result in an increased physiological burden on the employee.</w:t>
      </w:r>
    </w:p>
    <w:p w14:paraId="4F2572BD" w14:textId="77777777" w:rsidR="000C46A5" w:rsidRPr="000C46A5" w:rsidRDefault="000C46A5" w:rsidP="000C46A5">
      <w:pPr>
        <w:rPr>
          <w:rFonts w:ascii="Arial" w:hAnsi="Arial" w:cs="Arial"/>
          <w:sz w:val="20"/>
          <w:szCs w:val="20"/>
        </w:rPr>
      </w:pPr>
    </w:p>
    <w:p w14:paraId="6AAF9F1D" w14:textId="77777777" w:rsidR="007D57AF" w:rsidRPr="007D57AF" w:rsidRDefault="000C46A5" w:rsidP="000C46A5">
      <w:pPr>
        <w:rPr>
          <w:rFonts w:ascii="Arial" w:hAnsi="Arial" w:cs="Arial"/>
          <w:sz w:val="20"/>
          <w:szCs w:val="20"/>
        </w:rPr>
      </w:pPr>
      <w:r w:rsidRPr="000C46A5">
        <w:rPr>
          <w:rFonts w:ascii="Arial" w:hAnsi="Arial" w:cs="Arial"/>
          <w:sz w:val="20"/>
          <w:szCs w:val="20"/>
        </w:rPr>
        <w:t xml:space="preserve">The program administrator, employee and physician will arrange an appropriate time for the examination.  The medical consultation and examination with the PLHCP will be at </w:t>
      </w:r>
      <w:r w:rsidR="00786A8F">
        <w:rPr>
          <w:rFonts w:ascii="Arial" w:hAnsi="Arial" w:cs="Arial"/>
          <w:sz w:val="20"/>
          <w:szCs w:val="20"/>
        </w:rPr>
        <w:t xml:space="preserve">the </w:t>
      </w:r>
      <w:r w:rsidRPr="000C46A5">
        <w:rPr>
          <w:rFonts w:ascii="Arial" w:hAnsi="Arial" w:cs="Arial"/>
          <w:sz w:val="20"/>
          <w:szCs w:val="20"/>
        </w:rPr>
        <w:t>department</w:t>
      </w:r>
      <w:r w:rsidR="00786A8F">
        <w:rPr>
          <w:rFonts w:ascii="Arial" w:hAnsi="Arial" w:cs="Arial"/>
          <w:sz w:val="20"/>
          <w:szCs w:val="20"/>
        </w:rPr>
        <w:t>’s</w:t>
      </w:r>
      <w:r w:rsidRPr="000C46A5">
        <w:rPr>
          <w:rFonts w:ascii="Arial" w:hAnsi="Arial" w:cs="Arial"/>
          <w:sz w:val="20"/>
          <w:szCs w:val="20"/>
        </w:rPr>
        <w:t xml:space="preserve"> expense. </w:t>
      </w:r>
    </w:p>
    <w:p w14:paraId="6E780F4C" w14:textId="77777777" w:rsidR="007D57AF" w:rsidRDefault="007D57AF" w:rsidP="004715D1">
      <w:pPr>
        <w:rPr>
          <w:rFonts w:ascii="Arial" w:hAnsi="Arial" w:cs="Arial"/>
          <w:sz w:val="20"/>
          <w:szCs w:val="20"/>
        </w:rPr>
      </w:pPr>
    </w:p>
    <w:p w14:paraId="0EEFC8CE" w14:textId="77777777" w:rsidR="00410ED4" w:rsidRPr="004715D1" w:rsidRDefault="00410ED4" w:rsidP="004715D1">
      <w:pPr>
        <w:rPr>
          <w:rFonts w:ascii="Arial" w:hAnsi="Arial" w:cs="Arial"/>
          <w:sz w:val="20"/>
          <w:szCs w:val="20"/>
        </w:rPr>
      </w:pPr>
    </w:p>
    <w:p w14:paraId="1FF7336C" w14:textId="77777777" w:rsidR="007D57AF" w:rsidRPr="004715D1" w:rsidRDefault="007D57AF" w:rsidP="004715D1">
      <w:pPr>
        <w:rPr>
          <w:rFonts w:ascii="Arial" w:hAnsi="Arial" w:cs="Arial"/>
          <w:b/>
          <w:sz w:val="20"/>
          <w:szCs w:val="20"/>
        </w:rPr>
      </w:pPr>
      <w:r w:rsidRPr="004715D1">
        <w:rPr>
          <w:rFonts w:ascii="Arial" w:hAnsi="Arial" w:cs="Arial"/>
          <w:b/>
          <w:sz w:val="20"/>
          <w:szCs w:val="20"/>
        </w:rPr>
        <w:t>CLEANING, DISINFECTING, STORING, INSPECTING, REPAIRING, DISCARDI</w:t>
      </w:r>
      <w:r w:rsidR="004715D1" w:rsidRPr="004715D1">
        <w:rPr>
          <w:rFonts w:ascii="Arial" w:hAnsi="Arial" w:cs="Arial"/>
          <w:b/>
          <w:sz w:val="20"/>
          <w:szCs w:val="20"/>
        </w:rPr>
        <w:t>NG, AND MAINTAINING RESPIRATORS</w:t>
      </w:r>
    </w:p>
    <w:p w14:paraId="697C6CA1" w14:textId="77777777" w:rsidR="004715D1" w:rsidRDefault="004715D1" w:rsidP="007D57AF">
      <w:pPr>
        <w:rPr>
          <w:rFonts w:ascii="Arial" w:hAnsi="Arial" w:cs="Arial"/>
          <w:b/>
          <w:sz w:val="20"/>
          <w:szCs w:val="20"/>
        </w:rPr>
      </w:pPr>
    </w:p>
    <w:p w14:paraId="656057BE" w14:textId="77777777" w:rsidR="007D57AF" w:rsidRPr="004715D1" w:rsidRDefault="007D57AF" w:rsidP="007D57AF">
      <w:pPr>
        <w:rPr>
          <w:rFonts w:ascii="Arial" w:hAnsi="Arial" w:cs="Arial"/>
          <w:b/>
          <w:sz w:val="20"/>
          <w:szCs w:val="20"/>
        </w:rPr>
      </w:pPr>
      <w:r w:rsidRPr="004715D1">
        <w:rPr>
          <w:rFonts w:ascii="Arial" w:hAnsi="Arial" w:cs="Arial"/>
          <w:b/>
          <w:sz w:val="20"/>
          <w:szCs w:val="20"/>
        </w:rPr>
        <w:t>Cleaning:</w:t>
      </w:r>
    </w:p>
    <w:p w14:paraId="3C130C82" w14:textId="77777777" w:rsidR="007D57AF" w:rsidRPr="007D57AF" w:rsidRDefault="007D57AF" w:rsidP="007D57AF">
      <w:pPr>
        <w:rPr>
          <w:rFonts w:ascii="Arial" w:hAnsi="Arial" w:cs="Arial"/>
          <w:sz w:val="20"/>
          <w:szCs w:val="20"/>
        </w:rPr>
      </w:pPr>
      <w:r w:rsidRPr="007D57AF">
        <w:rPr>
          <w:rFonts w:ascii="Arial" w:hAnsi="Arial" w:cs="Arial"/>
          <w:sz w:val="20"/>
          <w:szCs w:val="20"/>
        </w:rPr>
        <w:t xml:space="preserve">The </w:t>
      </w:r>
      <w:bookmarkStart w:id="84" w:name="Text46"/>
      <w:r w:rsidR="004B6EB7">
        <w:rPr>
          <w:rFonts w:ascii="Arial" w:hAnsi="Arial" w:cs="Arial"/>
          <w:sz w:val="20"/>
          <w:szCs w:val="20"/>
        </w:rPr>
        <w:fldChar w:fldCharType="begin">
          <w:ffData>
            <w:name w:val="Text46"/>
            <w:enabled/>
            <w:calcOnExit w:val="0"/>
            <w:textInput/>
          </w:ffData>
        </w:fldChar>
      </w:r>
      <w:r w:rsidR="004B6EB7">
        <w:rPr>
          <w:rFonts w:ascii="Arial" w:hAnsi="Arial" w:cs="Arial"/>
          <w:sz w:val="20"/>
          <w:szCs w:val="20"/>
        </w:rPr>
        <w:instrText xml:space="preserve"> FORMTEXT </w:instrText>
      </w:r>
      <w:r w:rsidR="004B6EB7">
        <w:rPr>
          <w:rFonts w:ascii="Arial" w:hAnsi="Arial" w:cs="Arial"/>
          <w:sz w:val="20"/>
          <w:szCs w:val="20"/>
        </w:rPr>
      </w:r>
      <w:r w:rsidR="004B6EB7">
        <w:rPr>
          <w:rFonts w:ascii="Arial" w:hAnsi="Arial" w:cs="Arial"/>
          <w:sz w:val="20"/>
          <w:szCs w:val="20"/>
        </w:rPr>
        <w:fldChar w:fldCharType="separate"/>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sz w:val="20"/>
          <w:szCs w:val="20"/>
        </w:rPr>
        <w:fldChar w:fldCharType="end"/>
      </w:r>
      <w:bookmarkEnd w:id="84"/>
      <w:r w:rsidRPr="007D57AF">
        <w:rPr>
          <w:rFonts w:ascii="Arial" w:hAnsi="Arial" w:cs="Arial"/>
          <w:sz w:val="20"/>
          <w:szCs w:val="20"/>
        </w:rPr>
        <w:t xml:space="preserve"> Fire Department shall provide personnel with a respirator that is sanitary, and in good working order.  Fire department personnel shall ensure that respirators are cleaned and disinfected using the procedures recommended by the respirator manufacturer.  The respirators shall be cleaned and disinfec</w:t>
      </w:r>
      <w:r>
        <w:rPr>
          <w:rFonts w:ascii="Arial" w:hAnsi="Arial" w:cs="Arial"/>
          <w:sz w:val="20"/>
          <w:szCs w:val="20"/>
        </w:rPr>
        <w:t>ted at the following intervals:</w:t>
      </w:r>
    </w:p>
    <w:p w14:paraId="41D3B410" w14:textId="77777777" w:rsidR="004D5600" w:rsidRPr="00410ED4" w:rsidRDefault="007D57AF" w:rsidP="00410ED4">
      <w:pPr>
        <w:widowControl w:val="0"/>
        <w:numPr>
          <w:ilvl w:val="0"/>
          <w:numId w:val="9"/>
        </w:numPr>
        <w:autoSpaceDE w:val="0"/>
        <w:autoSpaceDN w:val="0"/>
        <w:adjustRightInd w:val="0"/>
        <w:rPr>
          <w:rFonts w:ascii="Arial" w:hAnsi="Arial" w:cs="Arial"/>
          <w:sz w:val="20"/>
          <w:szCs w:val="20"/>
        </w:rPr>
      </w:pPr>
      <w:r w:rsidRPr="007D57AF">
        <w:rPr>
          <w:rFonts w:ascii="Arial" w:hAnsi="Arial" w:cs="Arial"/>
          <w:sz w:val="20"/>
          <w:szCs w:val="20"/>
        </w:rPr>
        <w:t>Respirators issued for the exclusive use of a firefighter shall be cleaned and disinfected per the manufacturer’s instructions as often as necessary to be maintained in a sanitary condition.</w:t>
      </w:r>
    </w:p>
    <w:p w14:paraId="71AFA5AC" w14:textId="77777777" w:rsidR="004D5600" w:rsidRPr="00410ED4" w:rsidRDefault="007D57AF" w:rsidP="00410ED4">
      <w:pPr>
        <w:widowControl w:val="0"/>
        <w:numPr>
          <w:ilvl w:val="0"/>
          <w:numId w:val="9"/>
        </w:numPr>
        <w:autoSpaceDE w:val="0"/>
        <w:autoSpaceDN w:val="0"/>
        <w:adjustRightInd w:val="0"/>
        <w:rPr>
          <w:rFonts w:ascii="Arial" w:hAnsi="Arial" w:cs="Arial"/>
          <w:sz w:val="20"/>
          <w:szCs w:val="20"/>
        </w:rPr>
      </w:pPr>
      <w:r w:rsidRPr="007D57AF">
        <w:rPr>
          <w:rFonts w:ascii="Arial" w:hAnsi="Arial" w:cs="Arial"/>
          <w:sz w:val="20"/>
          <w:szCs w:val="20"/>
        </w:rPr>
        <w:t xml:space="preserve">Respirators issued to more than one firefighter shall be cleaned and disinfected per the manufacturer’s instructions after each use and the respirator cleanliness shall be </w:t>
      </w:r>
      <w:r w:rsidR="00A35AA8">
        <w:rPr>
          <w:rFonts w:ascii="Arial" w:hAnsi="Arial" w:cs="Arial"/>
          <w:sz w:val="20"/>
          <w:szCs w:val="20"/>
        </w:rPr>
        <w:t>e</w:t>
      </w:r>
      <w:r w:rsidRPr="007D57AF">
        <w:rPr>
          <w:rFonts w:ascii="Arial" w:hAnsi="Arial" w:cs="Arial"/>
          <w:sz w:val="20"/>
          <w:szCs w:val="20"/>
        </w:rPr>
        <w:t>nsured before being worn by different individuals.</w:t>
      </w:r>
    </w:p>
    <w:p w14:paraId="7A73ABD8" w14:textId="77777777" w:rsidR="007D57AF" w:rsidRPr="00410ED4" w:rsidRDefault="007D57AF" w:rsidP="00410ED4">
      <w:pPr>
        <w:widowControl w:val="0"/>
        <w:numPr>
          <w:ilvl w:val="0"/>
          <w:numId w:val="9"/>
        </w:numPr>
        <w:autoSpaceDE w:val="0"/>
        <w:autoSpaceDN w:val="0"/>
        <w:adjustRightInd w:val="0"/>
        <w:rPr>
          <w:rFonts w:ascii="Arial" w:hAnsi="Arial" w:cs="Arial"/>
          <w:sz w:val="20"/>
          <w:szCs w:val="20"/>
        </w:rPr>
      </w:pPr>
      <w:r w:rsidRPr="007D57AF">
        <w:rPr>
          <w:rFonts w:ascii="Arial" w:hAnsi="Arial" w:cs="Arial"/>
          <w:sz w:val="20"/>
          <w:szCs w:val="20"/>
        </w:rPr>
        <w:t xml:space="preserve">Respirators used in fit testing and training shall be cleaned and disinfected after each </w:t>
      </w:r>
      <w:r w:rsidR="00D32020">
        <w:rPr>
          <w:rFonts w:ascii="Arial" w:hAnsi="Arial" w:cs="Arial"/>
          <w:sz w:val="20"/>
          <w:szCs w:val="20"/>
        </w:rPr>
        <w:t xml:space="preserve">fit test </w:t>
      </w:r>
      <w:r w:rsidRPr="007D57AF">
        <w:rPr>
          <w:rFonts w:ascii="Arial" w:hAnsi="Arial" w:cs="Arial"/>
          <w:sz w:val="20"/>
          <w:szCs w:val="20"/>
        </w:rPr>
        <w:t>use.</w:t>
      </w:r>
    </w:p>
    <w:p w14:paraId="4294811E" w14:textId="77777777" w:rsidR="007D57AF" w:rsidRPr="007D57AF" w:rsidRDefault="007D57AF" w:rsidP="00A149A2">
      <w:pPr>
        <w:widowControl w:val="0"/>
        <w:numPr>
          <w:ilvl w:val="0"/>
          <w:numId w:val="9"/>
        </w:numPr>
        <w:autoSpaceDE w:val="0"/>
        <w:autoSpaceDN w:val="0"/>
        <w:adjustRightInd w:val="0"/>
        <w:rPr>
          <w:rFonts w:ascii="Arial" w:hAnsi="Arial" w:cs="Arial"/>
          <w:sz w:val="20"/>
          <w:szCs w:val="20"/>
        </w:rPr>
      </w:pPr>
      <w:r w:rsidRPr="007D57AF">
        <w:rPr>
          <w:rFonts w:ascii="Arial" w:hAnsi="Arial" w:cs="Arial"/>
          <w:sz w:val="20"/>
          <w:szCs w:val="20"/>
        </w:rPr>
        <w:t>The face piece shall be placed in a clean, dry container in a manner that prevents deformation of the face seal, other damage or contamination.  The face piece will be stored with the head harness to the back, not over the lens – this will help prevent deformation of the face piece seal.</w:t>
      </w:r>
    </w:p>
    <w:p w14:paraId="562A3B48" w14:textId="77777777" w:rsidR="007D57AF" w:rsidRPr="007D57AF" w:rsidRDefault="007D57AF" w:rsidP="007D57AF">
      <w:pPr>
        <w:rPr>
          <w:rFonts w:ascii="Arial" w:hAnsi="Arial" w:cs="Arial"/>
          <w:sz w:val="20"/>
          <w:szCs w:val="20"/>
        </w:rPr>
      </w:pPr>
    </w:p>
    <w:p w14:paraId="2D311BC3" w14:textId="77777777" w:rsidR="007D57AF" w:rsidRDefault="007D57AF" w:rsidP="007D57AF">
      <w:pPr>
        <w:rPr>
          <w:rFonts w:ascii="Arial" w:hAnsi="Arial" w:cs="Arial"/>
          <w:sz w:val="20"/>
          <w:szCs w:val="20"/>
        </w:rPr>
      </w:pPr>
      <w:r w:rsidRPr="007D57AF">
        <w:rPr>
          <w:rFonts w:ascii="Arial" w:hAnsi="Arial" w:cs="Arial"/>
          <w:sz w:val="20"/>
          <w:szCs w:val="20"/>
        </w:rPr>
        <w:t xml:space="preserve">The Program Administrator or his/her designee will ensure an adequate supply of appropriate cleaning and disinfection materials at each station. If supplies are low, employees should contact their </w:t>
      </w:r>
      <w:r w:rsidR="007B1F5F">
        <w:rPr>
          <w:rFonts w:ascii="Arial" w:hAnsi="Arial" w:cs="Arial"/>
          <w:sz w:val="20"/>
          <w:szCs w:val="20"/>
        </w:rPr>
        <w:t>officer</w:t>
      </w:r>
      <w:r w:rsidRPr="007D57AF">
        <w:rPr>
          <w:rFonts w:ascii="Arial" w:hAnsi="Arial" w:cs="Arial"/>
          <w:sz w:val="20"/>
          <w:szCs w:val="20"/>
        </w:rPr>
        <w:t>, who will notify the Program Administrator or designee.</w:t>
      </w:r>
    </w:p>
    <w:p w14:paraId="5002E32D" w14:textId="77777777" w:rsidR="00635A00" w:rsidRDefault="00635A00" w:rsidP="007D57AF">
      <w:pPr>
        <w:rPr>
          <w:rFonts w:ascii="Arial" w:hAnsi="Arial" w:cs="Arial"/>
          <w:sz w:val="20"/>
          <w:szCs w:val="20"/>
        </w:rPr>
      </w:pPr>
    </w:p>
    <w:p w14:paraId="19D21F4D" w14:textId="77777777" w:rsidR="00635A00" w:rsidRPr="00635A00" w:rsidRDefault="00635A00" w:rsidP="007D57AF">
      <w:pPr>
        <w:rPr>
          <w:rFonts w:ascii="Arial" w:hAnsi="Arial" w:cs="Arial"/>
          <w:b/>
          <w:sz w:val="20"/>
          <w:szCs w:val="20"/>
        </w:rPr>
      </w:pPr>
      <w:r w:rsidRPr="00635A00">
        <w:rPr>
          <w:rFonts w:ascii="Arial" w:hAnsi="Arial" w:cs="Arial"/>
          <w:b/>
          <w:sz w:val="20"/>
          <w:szCs w:val="20"/>
        </w:rPr>
        <w:t>Cleaning Procedures:</w:t>
      </w:r>
    </w:p>
    <w:p w14:paraId="2D077A4E" w14:textId="77777777" w:rsidR="001E706C" w:rsidRDefault="00635A00" w:rsidP="00635A00">
      <w:pPr>
        <w:rPr>
          <w:rFonts w:ascii="Arial" w:hAnsi="Arial" w:cs="Arial"/>
          <w:sz w:val="20"/>
          <w:szCs w:val="20"/>
        </w:rPr>
      </w:pPr>
      <w:r w:rsidRPr="00536326">
        <w:rPr>
          <w:rFonts w:ascii="Arial" w:hAnsi="Arial" w:cs="Arial"/>
          <w:sz w:val="20"/>
          <w:szCs w:val="20"/>
          <w:u w:val="single"/>
        </w:rPr>
        <w:t>Operational Recommendations</w:t>
      </w:r>
      <w:r w:rsidRPr="00635A00">
        <w:rPr>
          <w:rFonts w:ascii="Arial" w:hAnsi="Arial" w:cs="Arial"/>
          <w:sz w:val="20"/>
          <w:szCs w:val="20"/>
        </w:rPr>
        <w:t xml:space="preserve">: </w:t>
      </w:r>
      <w:r w:rsidRPr="00635A00">
        <w:rPr>
          <w:rFonts w:ascii="Arial" w:hAnsi="Arial" w:cs="Arial"/>
          <w:b/>
          <w:sz w:val="20"/>
          <w:szCs w:val="20"/>
        </w:rPr>
        <w:br/>
      </w:r>
      <w:r w:rsidRPr="00635A00">
        <w:rPr>
          <w:rFonts w:ascii="Arial" w:hAnsi="Arial" w:cs="Arial"/>
          <w:color w:val="000000"/>
          <w:sz w:val="20"/>
          <w:szCs w:val="20"/>
        </w:rPr>
        <w:t>In order to decrease the possibility of contaminant entry</w:t>
      </w:r>
      <w:r w:rsidR="001E706C">
        <w:rPr>
          <w:rFonts w:ascii="Arial" w:hAnsi="Arial" w:cs="Arial"/>
          <w:color w:val="000000"/>
          <w:sz w:val="20"/>
          <w:szCs w:val="20"/>
        </w:rPr>
        <w:t xml:space="preserve"> into cleaned and stored respirators</w:t>
      </w:r>
      <w:r w:rsidRPr="00635A00">
        <w:rPr>
          <w:rFonts w:ascii="Arial" w:hAnsi="Arial" w:cs="Arial"/>
          <w:color w:val="000000"/>
          <w:sz w:val="20"/>
          <w:szCs w:val="20"/>
        </w:rPr>
        <w:t xml:space="preserve">, it is recommended that </w:t>
      </w:r>
      <w:r w:rsidR="00D32020">
        <w:rPr>
          <w:rFonts w:ascii="Arial" w:hAnsi="Arial" w:cs="Arial"/>
          <w:color w:val="000000"/>
          <w:sz w:val="20"/>
          <w:szCs w:val="20"/>
        </w:rPr>
        <w:t xml:space="preserve">face piece </w:t>
      </w:r>
      <w:r w:rsidRPr="00635A00">
        <w:rPr>
          <w:rFonts w:ascii="Arial" w:hAnsi="Arial" w:cs="Arial"/>
          <w:color w:val="000000"/>
          <w:sz w:val="20"/>
          <w:szCs w:val="20"/>
        </w:rPr>
        <w:t>protective covers be in place to limit contamination of dust and particles.</w:t>
      </w:r>
      <w:r w:rsidR="00D32020">
        <w:rPr>
          <w:rFonts w:ascii="Arial" w:hAnsi="Arial" w:cs="Arial"/>
          <w:color w:val="000000"/>
          <w:sz w:val="20"/>
          <w:szCs w:val="20"/>
        </w:rPr>
        <w:t xml:space="preserve"> </w:t>
      </w:r>
      <w:r w:rsidR="008577E8">
        <w:rPr>
          <w:rFonts w:ascii="Arial" w:hAnsi="Arial" w:cs="Arial"/>
          <w:color w:val="000000"/>
          <w:sz w:val="20"/>
          <w:szCs w:val="20"/>
        </w:rPr>
        <w:t>T</w:t>
      </w:r>
      <w:r w:rsidR="00D32020">
        <w:rPr>
          <w:rFonts w:ascii="Arial" w:hAnsi="Arial" w:cs="Arial"/>
          <w:color w:val="000000"/>
          <w:sz w:val="20"/>
          <w:szCs w:val="20"/>
        </w:rPr>
        <w:t>he manufacturer’s recommend</w:t>
      </w:r>
      <w:r w:rsidR="008577E8">
        <w:rPr>
          <w:rFonts w:ascii="Arial" w:hAnsi="Arial" w:cs="Arial"/>
          <w:color w:val="000000"/>
          <w:sz w:val="20"/>
          <w:szCs w:val="20"/>
        </w:rPr>
        <w:t>ations for</w:t>
      </w:r>
      <w:r w:rsidR="00D32020">
        <w:rPr>
          <w:rFonts w:ascii="Arial" w:hAnsi="Arial" w:cs="Arial"/>
          <w:color w:val="000000"/>
          <w:sz w:val="20"/>
          <w:szCs w:val="20"/>
        </w:rPr>
        <w:t xml:space="preserve"> </w:t>
      </w:r>
      <w:r w:rsidR="008577E8">
        <w:rPr>
          <w:rFonts w:ascii="Arial" w:hAnsi="Arial" w:cs="Arial"/>
          <w:color w:val="000000"/>
          <w:sz w:val="20"/>
          <w:szCs w:val="20"/>
        </w:rPr>
        <w:t>covered storage will be followed.</w:t>
      </w:r>
      <w:r w:rsidRPr="00635A00">
        <w:rPr>
          <w:rFonts w:ascii="Arial" w:hAnsi="Arial" w:cs="Arial"/>
          <w:color w:val="000000"/>
          <w:sz w:val="20"/>
          <w:szCs w:val="20"/>
        </w:rPr>
        <w:br/>
      </w:r>
    </w:p>
    <w:p w14:paraId="12EBD80F" w14:textId="77777777" w:rsidR="00635A00" w:rsidRPr="00635A00" w:rsidRDefault="00635A00" w:rsidP="00635A00">
      <w:pPr>
        <w:rPr>
          <w:rFonts w:ascii="Arial" w:hAnsi="Arial" w:cs="Arial"/>
          <w:color w:val="000000"/>
          <w:sz w:val="20"/>
          <w:szCs w:val="20"/>
        </w:rPr>
      </w:pPr>
      <w:r w:rsidRPr="00536326">
        <w:rPr>
          <w:rFonts w:ascii="Arial" w:hAnsi="Arial" w:cs="Arial"/>
          <w:sz w:val="20"/>
          <w:szCs w:val="20"/>
          <w:u w:val="single"/>
        </w:rPr>
        <w:lastRenderedPageBreak/>
        <w:t>Cleaning Recommendation</w:t>
      </w:r>
      <w:r w:rsidR="008577E8">
        <w:rPr>
          <w:rFonts w:ascii="Arial" w:hAnsi="Arial" w:cs="Arial"/>
          <w:sz w:val="20"/>
          <w:szCs w:val="20"/>
          <w:u w:val="single"/>
        </w:rPr>
        <w:t>s</w:t>
      </w:r>
      <w:r w:rsidRPr="00635A00">
        <w:rPr>
          <w:rFonts w:ascii="Arial" w:hAnsi="Arial" w:cs="Arial"/>
          <w:sz w:val="20"/>
          <w:szCs w:val="20"/>
        </w:rPr>
        <w:t xml:space="preserve">: </w:t>
      </w:r>
      <w:r w:rsidRPr="00635A00">
        <w:rPr>
          <w:rFonts w:ascii="Arial" w:hAnsi="Arial" w:cs="Arial"/>
          <w:color w:val="000000"/>
          <w:sz w:val="20"/>
          <w:szCs w:val="20"/>
        </w:rPr>
        <w:br/>
        <w:t xml:space="preserve">Cleaning is recommended after each usage where contaminants may come in contact with any part of the unit. </w:t>
      </w:r>
    </w:p>
    <w:p w14:paraId="7CCC6321" w14:textId="77777777" w:rsidR="00635A00" w:rsidRPr="00635A00" w:rsidRDefault="00635A00" w:rsidP="00635A00">
      <w:pPr>
        <w:rPr>
          <w:rFonts w:ascii="Arial" w:hAnsi="Arial" w:cs="Arial"/>
          <w:color w:val="000000"/>
          <w:sz w:val="20"/>
          <w:szCs w:val="20"/>
        </w:rPr>
      </w:pPr>
    </w:p>
    <w:p w14:paraId="4803E538" w14:textId="77777777" w:rsidR="00635A00" w:rsidRPr="00635A00" w:rsidRDefault="00635A00" w:rsidP="00635A00">
      <w:pPr>
        <w:rPr>
          <w:rFonts w:ascii="Arial" w:hAnsi="Arial" w:cs="Arial"/>
          <w:color w:val="000000"/>
          <w:sz w:val="20"/>
          <w:szCs w:val="20"/>
        </w:rPr>
      </w:pPr>
      <w:r w:rsidRPr="00635A00">
        <w:rPr>
          <w:rFonts w:ascii="Arial" w:hAnsi="Arial" w:cs="Arial"/>
          <w:color w:val="000000"/>
          <w:sz w:val="20"/>
          <w:szCs w:val="20"/>
        </w:rPr>
        <w:t xml:space="preserve">Gross contamination should be washed off as soon as practical at the scene or station. </w:t>
      </w:r>
    </w:p>
    <w:p w14:paraId="587D757A" w14:textId="77777777" w:rsidR="00410ED4" w:rsidRDefault="00410ED4" w:rsidP="00635A00">
      <w:pPr>
        <w:rPr>
          <w:rFonts w:ascii="Arial" w:hAnsi="Arial" w:cs="Arial"/>
          <w:color w:val="000000"/>
          <w:sz w:val="20"/>
          <w:szCs w:val="20"/>
        </w:rPr>
      </w:pPr>
    </w:p>
    <w:p w14:paraId="6010A4E2" w14:textId="77777777" w:rsidR="00635A00" w:rsidRPr="00635A00" w:rsidRDefault="00635A00" w:rsidP="00635A00">
      <w:pPr>
        <w:rPr>
          <w:rStyle w:val="text1"/>
          <w:b/>
        </w:rPr>
      </w:pPr>
      <w:r w:rsidRPr="00635A00">
        <w:rPr>
          <w:rFonts w:ascii="Arial" w:hAnsi="Arial" w:cs="Arial"/>
          <w:color w:val="000000"/>
          <w:sz w:val="20"/>
          <w:szCs w:val="20"/>
        </w:rPr>
        <w:t xml:space="preserve">Prepare cleaning solution as described per </w:t>
      </w:r>
      <w:r w:rsidR="008577E8">
        <w:rPr>
          <w:rFonts w:ascii="Arial" w:hAnsi="Arial" w:cs="Arial"/>
          <w:color w:val="000000"/>
          <w:sz w:val="20"/>
          <w:szCs w:val="20"/>
        </w:rPr>
        <w:t xml:space="preserve">manufacturer’s </w:t>
      </w:r>
      <w:r w:rsidRPr="00635A00">
        <w:rPr>
          <w:rFonts w:ascii="Arial" w:hAnsi="Arial" w:cs="Arial"/>
          <w:color w:val="000000"/>
          <w:sz w:val="20"/>
          <w:szCs w:val="20"/>
        </w:rPr>
        <w:t>instructions</w:t>
      </w:r>
      <w:r w:rsidR="00410ED4">
        <w:rPr>
          <w:rFonts w:ascii="Arial" w:hAnsi="Arial" w:cs="Arial"/>
          <w:color w:val="000000"/>
          <w:sz w:val="20"/>
          <w:szCs w:val="20"/>
        </w:rPr>
        <w:t>.</w:t>
      </w:r>
    </w:p>
    <w:p w14:paraId="79924A97" w14:textId="77777777" w:rsidR="00410ED4" w:rsidRDefault="00410ED4" w:rsidP="00635A00">
      <w:pPr>
        <w:rPr>
          <w:rFonts w:ascii="Arial" w:hAnsi="Arial" w:cs="Arial"/>
          <w:color w:val="000000"/>
          <w:sz w:val="20"/>
          <w:szCs w:val="20"/>
        </w:rPr>
      </w:pPr>
    </w:p>
    <w:p w14:paraId="7C44708C" w14:textId="77777777" w:rsidR="00635A00" w:rsidRPr="00635A00" w:rsidRDefault="008577E8" w:rsidP="00635A00">
      <w:pPr>
        <w:rPr>
          <w:rFonts w:ascii="Arial" w:hAnsi="Arial" w:cs="Arial"/>
          <w:color w:val="000000"/>
          <w:sz w:val="20"/>
          <w:szCs w:val="20"/>
        </w:rPr>
      </w:pPr>
      <w:r>
        <w:rPr>
          <w:rStyle w:val="text1"/>
        </w:rPr>
        <w:t>The cleaning solution should be e</w:t>
      </w:r>
      <w:r w:rsidR="00635A00" w:rsidRPr="00635A00">
        <w:rPr>
          <w:rStyle w:val="text1"/>
        </w:rPr>
        <w:t>ffective against a number of gram positive and negative bacteria, fungi and viruses including HIV-1 and influenza</w:t>
      </w:r>
      <w:r>
        <w:rPr>
          <w:rStyle w:val="text1"/>
        </w:rPr>
        <w:t xml:space="preserve">. </w:t>
      </w:r>
      <w:r w:rsidR="00635A00" w:rsidRPr="00635A00">
        <w:rPr>
          <w:rFonts w:ascii="Arial" w:hAnsi="Arial" w:cs="Arial"/>
          <w:color w:val="000000"/>
          <w:sz w:val="20"/>
          <w:szCs w:val="20"/>
        </w:rPr>
        <w:br/>
        <w:t> </w:t>
      </w:r>
      <w:r w:rsidR="00635A00" w:rsidRPr="00635A00">
        <w:rPr>
          <w:rFonts w:ascii="Arial" w:hAnsi="Arial" w:cs="Arial"/>
          <w:b/>
          <w:color w:val="000000"/>
          <w:sz w:val="20"/>
          <w:szCs w:val="20"/>
        </w:rPr>
        <w:t xml:space="preserve">Cleaning </w:t>
      </w:r>
      <w:r w:rsidR="00635A00" w:rsidRPr="00635A00">
        <w:rPr>
          <w:rFonts w:ascii="Arial" w:hAnsi="Arial" w:cs="Arial"/>
          <w:b/>
          <w:sz w:val="20"/>
          <w:szCs w:val="20"/>
        </w:rPr>
        <w:t>Procedure</w:t>
      </w:r>
      <w:r>
        <w:rPr>
          <w:rFonts w:ascii="Arial" w:hAnsi="Arial" w:cs="Arial"/>
          <w:b/>
          <w:sz w:val="20"/>
          <w:szCs w:val="20"/>
        </w:rPr>
        <w:t xml:space="preserve"> {Insert your manufacturer’s instructions}</w:t>
      </w:r>
      <w:r w:rsidR="00635A00" w:rsidRPr="00635A00">
        <w:rPr>
          <w:rFonts w:ascii="Arial" w:hAnsi="Arial" w:cs="Arial"/>
          <w:b/>
          <w:sz w:val="20"/>
          <w:szCs w:val="20"/>
        </w:rPr>
        <w:t>:</w:t>
      </w:r>
      <w:r w:rsidR="00635A00" w:rsidRPr="00635A00">
        <w:rPr>
          <w:rFonts w:ascii="Arial" w:hAnsi="Arial" w:cs="Arial"/>
          <w:color w:val="000000"/>
          <w:sz w:val="20"/>
          <w:szCs w:val="20"/>
        </w:rPr>
        <w:t xml:space="preserve"> </w:t>
      </w:r>
    </w:p>
    <w:p w14:paraId="689EA810" w14:textId="77777777" w:rsidR="00DA1899" w:rsidRDefault="00635A00" w:rsidP="00DA1899">
      <w:pPr>
        <w:ind w:firstLine="360"/>
        <w:rPr>
          <w:rFonts w:ascii="Arial" w:hAnsi="Arial" w:cs="Arial"/>
          <w:b/>
          <w:color w:val="000000"/>
          <w:sz w:val="20"/>
          <w:szCs w:val="20"/>
        </w:rPr>
      </w:pPr>
      <w:r w:rsidRPr="00635A00">
        <w:rPr>
          <w:rFonts w:ascii="Arial" w:hAnsi="Arial" w:cs="Arial"/>
          <w:b/>
          <w:color w:val="000000"/>
          <w:sz w:val="20"/>
          <w:szCs w:val="20"/>
        </w:rPr>
        <w:t>Lung Demand Valve (LDV) and Face</w:t>
      </w:r>
      <w:r w:rsidR="00544C28">
        <w:rPr>
          <w:rFonts w:ascii="Arial" w:hAnsi="Arial" w:cs="Arial"/>
          <w:b/>
          <w:color w:val="000000"/>
          <w:sz w:val="20"/>
          <w:szCs w:val="20"/>
        </w:rPr>
        <w:t xml:space="preserve"> </w:t>
      </w:r>
      <w:r w:rsidR="00DA1899">
        <w:rPr>
          <w:rFonts w:ascii="Arial" w:hAnsi="Arial" w:cs="Arial"/>
          <w:b/>
          <w:color w:val="000000"/>
          <w:sz w:val="20"/>
          <w:szCs w:val="20"/>
        </w:rPr>
        <w:t>piece</w:t>
      </w:r>
    </w:p>
    <w:p w14:paraId="29A25BBC" w14:textId="77777777" w:rsidR="00635A00" w:rsidRPr="004D5600" w:rsidRDefault="00635A00" w:rsidP="00461B52">
      <w:pPr>
        <w:pStyle w:val="ListParagraph"/>
        <w:numPr>
          <w:ilvl w:val="0"/>
          <w:numId w:val="109"/>
        </w:numPr>
        <w:rPr>
          <w:rFonts w:ascii="Arial" w:hAnsi="Arial" w:cs="Arial"/>
          <w:b/>
          <w:color w:val="000000"/>
          <w:sz w:val="20"/>
        </w:rPr>
      </w:pPr>
      <w:r w:rsidRPr="004D5600">
        <w:rPr>
          <w:rFonts w:ascii="Arial" w:hAnsi="Arial" w:cs="Arial"/>
          <w:sz w:val="20"/>
        </w:rPr>
        <w:t>Close cylinder valve</w:t>
      </w:r>
    </w:p>
    <w:p w14:paraId="54A600AE" w14:textId="77777777" w:rsidR="00635A00" w:rsidRPr="004D5600" w:rsidRDefault="00635A00" w:rsidP="00461B52">
      <w:pPr>
        <w:pStyle w:val="ListParagraph"/>
        <w:numPr>
          <w:ilvl w:val="0"/>
          <w:numId w:val="109"/>
        </w:numPr>
        <w:rPr>
          <w:rFonts w:ascii="Arial" w:hAnsi="Arial" w:cs="Arial"/>
          <w:sz w:val="20"/>
        </w:rPr>
      </w:pPr>
      <w:r w:rsidRPr="004D5600">
        <w:rPr>
          <w:rFonts w:ascii="Arial" w:hAnsi="Arial" w:cs="Arial"/>
          <w:sz w:val="20"/>
        </w:rPr>
        <w:t>Remove pressure on entire system</w:t>
      </w:r>
    </w:p>
    <w:p w14:paraId="7F74F4B0"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 xml:space="preserve">Thoroughly rinse face piece and SCBA under clean running tap water to remove debris </w:t>
      </w:r>
    </w:p>
    <w:p w14:paraId="44DC1034"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Place face</w:t>
      </w:r>
      <w:r w:rsidR="00544C28" w:rsidRPr="004715D1">
        <w:rPr>
          <w:rFonts w:ascii="Arial" w:hAnsi="Arial" w:cs="Arial"/>
          <w:sz w:val="20"/>
          <w:szCs w:val="20"/>
        </w:rPr>
        <w:t xml:space="preserve"> </w:t>
      </w:r>
      <w:r w:rsidRPr="004715D1">
        <w:rPr>
          <w:rFonts w:ascii="Arial" w:hAnsi="Arial" w:cs="Arial"/>
          <w:sz w:val="20"/>
          <w:szCs w:val="20"/>
        </w:rPr>
        <w:t xml:space="preserve">piece in cleaning solution and agitate solution.  Use a circular motion. </w:t>
      </w:r>
    </w:p>
    <w:p w14:paraId="496675EE"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Place face</w:t>
      </w:r>
      <w:r w:rsidR="00544C28" w:rsidRPr="004715D1">
        <w:rPr>
          <w:rFonts w:ascii="Arial" w:hAnsi="Arial" w:cs="Arial"/>
          <w:sz w:val="20"/>
          <w:szCs w:val="20"/>
        </w:rPr>
        <w:t xml:space="preserve"> </w:t>
      </w:r>
      <w:r w:rsidRPr="004715D1">
        <w:rPr>
          <w:rFonts w:ascii="Arial" w:hAnsi="Arial" w:cs="Arial"/>
          <w:sz w:val="20"/>
          <w:szCs w:val="20"/>
        </w:rPr>
        <w:t xml:space="preserve">piece into a container of clean tap water and agitate </w:t>
      </w:r>
    </w:p>
    <w:p w14:paraId="7AC6F988"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Finally rinse face</w:t>
      </w:r>
      <w:r w:rsidR="00544C28" w:rsidRPr="004715D1">
        <w:rPr>
          <w:rFonts w:ascii="Arial" w:hAnsi="Arial" w:cs="Arial"/>
          <w:sz w:val="20"/>
          <w:szCs w:val="20"/>
        </w:rPr>
        <w:t xml:space="preserve"> </w:t>
      </w:r>
      <w:r w:rsidRPr="004715D1">
        <w:rPr>
          <w:rFonts w:ascii="Arial" w:hAnsi="Arial" w:cs="Arial"/>
          <w:sz w:val="20"/>
          <w:szCs w:val="20"/>
        </w:rPr>
        <w:t xml:space="preserve">piece under running clean tap water </w:t>
      </w:r>
    </w:p>
    <w:p w14:paraId="3E5FE0F3"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 xml:space="preserve">Apply air pressure to remove interior liquids </w:t>
      </w:r>
    </w:p>
    <w:p w14:paraId="7F459E91"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 xml:space="preserve">Wipe out any excess rinse water with a clean, dry, towel.  Allow to dry.  </w:t>
      </w:r>
    </w:p>
    <w:p w14:paraId="2CE12E24" w14:textId="77777777" w:rsidR="00635A00" w:rsidRPr="00DA1899" w:rsidRDefault="00635A00" w:rsidP="00461B52">
      <w:pPr>
        <w:numPr>
          <w:ilvl w:val="0"/>
          <w:numId w:val="109"/>
        </w:numPr>
        <w:rPr>
          <w:rFonts w:ascii="Arial" w:hAnsi="Arial" w:cs="Arial"/>
          <w:b/>
          <w:sz w:val="20"/>
          <w:szCs w:val="20"/>
        </w:rPr>
      </w:pPr>
      <w:r w:rsidRPr="00DA1899">
        <w:rPr>
          <w:rFonts w:ascii="Arial" w:hAnsi="Arial" w:cs="Arial"/>
          <w:b/>
          <w:sz w:val="20"/>
          <w:szCs w:val="20"/>
        </w:rPr>
        <w:t>DO NOT USE THE FIREHOUSE AIR COMPRESSOR TO DRY ANY PART OF THE SCBA!  THE LUBRICATING OIL THAT MAY BE CONTAINED IN THE AIR STREAM MAY BE HAZARDOUS AND COULD DAMAGE THE RUBBER COMPONENTS</w:t>
      </w:r>
    </w:p>
    <w:p w14:paraId="55B3F285"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Inspect SCBA and regulator for cleanliness and damage</w:t>
      </w:r>
    </w:p>
    <w:p w14:paraId="736BB12E" w14:textId="77777777" w:rsidR="00635A00" w:rsidRPr="004715D1" w:rsidRDefault="00635A00" w:rsidP="00461B52">
      <w:pPr>
        <w:numPr>
          <w:ilvl w:val="0"/>
          <w:numId w:val="109"/>
        </w:numPr>
        <w:rPr>
          <w:rFonts w:ascii="Arial" w:hAnsi="Arial" w:cs="Arial"/>
          <w:sz w:val="20"/>
          <w:szCs w:val="20"/>
        </w:rPr>
      </w:pPr>
      <w:r w:rsidRPr="004715D1">
        <w:rPr>
          <w:rFonts w:ascii="Arial" w:hAnsi="Arial" w:cs="Arial"/>
          <w:sz w:val="20"/>
          <w:szCs w:val="20"/>
        </w:rPr>
        <w:t xml:space="preserve">Leak test SCBA. </w:t>
      </w:r>
    </w:p>
    <w:p w14:paraId="05791BE3" w14:textId="77777777" w:rsidR="00635A00" w:rsidRPr="004715D1" w:rsidRDefault="000E2180" w:rsidP="00461B52">
      <w:pPr>
        <w:numPr>
          <w:ilvl w:val="0"/>
          <w:numId w:val="109"/>
        </w:numPr>
      </w:pPr>
      <w:r w:rsidRPr="004715D1">
        <w:rPr>
          <w:rFonts w:ascii="Arial" w:hAnsi="Arial" w:cs="Arial"/>
          <w:sz w:val="20"/>
          <w:szCs w:val="20"/>
        </w:rPr>
        <w:t>Return to operation.</w:t>
      </w:r>
      <w:r w:rsidRPr="004715D1">
        <w:t xml:space="preserve"> </w:t>
      </w:r>
    </w:p>
    <w:p w14:paraId="122F95C8" w14:textId="77777777" w:rsidR="004D5600" w:rsidRDefault="004D5600" w:rsidP="00635A00">
      <w:pPr>
        <w:ind w:firstLine="360"/>
        <w:rPr>
          <w:rFonts w:ascii="Arial" w:hAnsi="Arial" w:cs="Arial"/>
          <w:b/>
          <w:bCs/>
          <w:color w:val="000000"/>
          <w:sz w:val="20"/>
          <w:szCs w:val="20"/>
        </w:rPr>
      </w:pPr>
    </w:p>
    <w:p w14:paraId="4691C39E" w14:textId="77777777" w:rsidR="00635A00" w:rsidRPr="00635A00" w:rsidRDefault="00635A00" w:rsidP="00635A00">
      <w:pPr>
        <w:ind w:firstLine="360"/>
        <w:rPr>
          <w:rFonts w:ascii="Arial" w:hAnsi="Arial" w:cs="Arial"/>
          <w:color w:val="000000"/>
          <w:sz w:val="20"/>
          <w:szCs w:val="20"/>
        </w:rPr>
      </w:pPr>
      <w:r w:rsidRPr="00635A00">
        <w:rPr>
          <w:rFonts w:ascii="Arial" w:hAnsi="Arial" w:cs="Arial"/>
          <w:b/>
          <w:bCs/>
          <w:color w:val="000000"/>
          <w:sz w:val="20"/>
          <w:szCs w:val="20"/>
        </w:rPr>
        <w:t>Harness Assembly and Air Cylinders</w:t>
      </w:r>
    </w:p>
    <w:p w14:paraId="610A5372" w14:textId="77777777" w:rsidR="00635A00" w:rsidRPr="00635A00" w:rsidRDefault="00635A00" w:rsidP="00461B52">
      <w:pPr>
        <w:numPr>
          <w:ilvl w:val="0"/>
          <w:numId w:val="110"/>
        </w:numPr>
        <w:rPr>
          <w:rFonts w:ascii="Arial" w:hAnsi="Arial" w:cs="Arial"/>
          <w:color w:val="000000"/>
          <w:sz w:val="20"/>
          <w:szCs w:val="20"/>
        </w:rPr>
      </w:pPr>
      <w:r w:rsidRPr="00635A00">
        <w:rPr>
          <w:rFonts w:ascii="Arial" w:hAnsi="Arial" w:cs="Arial"/>
          <w:color w:val="000000"/>
          <w:sz w:val="20"/>
          <w:szCs w:val="20"/>
        </w:rPr>
        <w:t>Wipe off dirt and grime with a lathered mild soap solution.  Rinse thoroughly.  Take care not t</w:t>
      </w:r>
      <w:r>
        <w:rPr>
          <w:rFonts w:ascii="Arial" w:hAnsi="Arial" w:cs="Arial"/>
          <w:color w:val="000000"/>
          <w:sz w:val="20"/>
          <w:szCs w:val="20"/>
        </w:rPr>
        <w:t>o get water into the regulator.</w:t>
      </w:r>
    </w:p>
    <w:p w14:paraId="64302E74" w14:textId="77777777" w:rsidR="00635A00" w:rsidRPr="00635A00" w:rsidRDefault="00635A00" w:rsidP="00461B52">
      <w:pPr>
        <w:numPr>
          <w:ilvl w:val="0"/>
          <w:numId w:val="110"/>
        </w:numPr>
        <w:rPr>
          <w:rFonts w:ascii="Arial" w:hAnsi="Arial" w:cs="Arial"/>
          <w:color w:val="000000"/>
          <w:sz w:val="20"/>
          <w:szCs w:val="20"/>
        </w:rPr>
      </w:pPr>
      <w:r>
        <w:rPr>
          <w:rFonts w:ascii="Arial" w:hAnsi="Arial" w:cs="Arial"/>
          <w:color w:val="000000"/>
          <w:sz w:val="20"/>
          <w:szCs w:val="20"/>
        </w:rPr>
        <w:t>Let harness air dry.</w:t>
      </w:r>
    </w:p>
    <w:p w14:paraId="27730384" w14:textId="77777777" w:rsidR="00635A00" w:rsidRPr="00635A00" w:rsidRDefault="00635A00" w:rsidP="00461B52">
      <w:pPr>
        <w:numPr>
          <w:ilvl w:val="0"/>
          <w:numId w:val="110"/>
        </w:numPr>
        <w:rPr>
          <w:rFonts w:ascii="Arial" w:hAnsi="Arial" w:cs="Arial"/>
          <w:color w:val="000000"/>
          <w:sz w:val="20"/>
          <w:szCs w:val="20"/>
        </w:rPr>
      </w:pPr>
      <w:r w:rsidRPr="00635A00">
        <w:rPr>
          <w:rFonts w:ascii="Arial" w:hAnsi="Arial" w:cs="Arial"/>
          <w:color w:val="000000"/>
          <w:sz w:val="20"/>
          <w:szCs w:val="20"/>
        </w:rPr>
        <w:t>Inspect the harness for loose or missing buckles and fittings.  Look for worn belts and connections.  Check cylinder latch</w:t>
      </w:r>
      <w:r>
        <w:rPr>
          <w:rFonts w:ascii="Arial" w:hAnsi="Arial" w:cs="Arial"/>
          <w:color w:val="000000"/>
          <w:sz w:val="20"/>
          <w:szCs w:val="20"/>
        </w:rPr>
        <w:t>ing strap for proper operation.</w:t>
      </w:r>
    </w:p>
    <w:p w14:paraId="025A9D99" w14:textId="77777777" w:rsidR="00635A00" w:rsidRPr="00635A00" w:rsidRDefault="00635A00" w:rsidP="00461B52">
      <w:pPr>
        <w:numPr>
          <w:ilvl w:val="0"/>
          <w:numId w:val="110"/>
        </w:numPr>
        <w:rPr>
          <w:rFonts w:ascii="Arial" w:hAnsi="Arial" w:cs="Arial"/>
          <w:color w:val="000000"/>
          <w:sz w:val="20"/>
          <w:szCs w:val="20"/>
        </w:rPr>
      </w:pPr>
      <w:r w:rsidRPr="00635A00">
        <w:rPr>
          <w:rFonts w:ascii="Arial" w:hAnsi="Arial" w:cs="Arial"/>
          <w:color w:val="000000"/>
          <w:sz w:val="20"/>
          <w:szCs w:val="20"/>
        </w:rPr>
        <w:t>Wipe off dirt and grime from air cylinders with a lathered mild so</w:t>
      </w:r>
      <w:r>
        <w:rPr>
          <w:rFonts w:ascii="Arial" w:hAnsi="Arial" w:cs="Arial"/>
          <w:color w:val="000000"/>
          <w:sz w:val="20"/>
          <w:szCs w:val="20"/>
        </w:rPr>
        <w:t>ap solution.  Rinse thoroughly.</w:t>
      </w:r>
    </w:p>
    <w:p w14:paraId="695CA45C" w14:textId="77777777" w:rsidR="00635A00" w:rsidRPr="00635A00" w:rsidRDefault="00635A00" w:rsidP="00461B52">
      <w:pPr>
        <w:numPr>
          <w:ilvl w:val="0"/>
          <w:numId w:val="110"/>
        </w:numPr>
        <w:rPr>
          <w:rFonts w:ascii="Arial" w:hAnsi="Arial" w:cs="Arial"/>
          <w:color w:val="000000"/>
          <w:sz w:val="20"/>
          <w:szCs w:val="20"/>
        </w:rPr>
      </w:pPr>
      <w:r w:rsidRPr="00635A00">
        <w:rPr>
          <w:rFonts w:ascii="Arial" w:hAnsi="Arial" w:cs="Arial"/>
          <w:color w:val="000000"/>
          <w:sz w:val="20"/>
          <w:szCs w:val="20"/>
        </w:rPr>
        <w:t>Make sure each cylinder has a protecti</w:t>
      </w:r>
      <w:r>
        <w:rPr>
          <w:rFonts w:ascii="Arial" w:hAnsi="Arial" w:cs="Arial"/>
          <w:color w:val="000000"/>
          <w:sz w:val="20"/>
          <w:szCs w:val="20"/>
        </w:rPr>
        <w:t>ve thread cap over the threads.</w:t>
      </w:r>
    </w:p>
    <w:p w14:paraId="221A5CF4" w14:textId="77777777" w:rsidR="00F6720F" w:rsidRPr="00F6720F" w:rsidRDefault="00635A00" w:rsidP="00461B52">
      <w:pPr>
        <w:numPr>
          <w:ilvl w:val="0"/>
          <w:numId w:val="110"/>
        </w:numPr>
        <w:rPr>
          <w:rFonts w:ascii="Arial" w:hAnsi="Arial" w:cs="Arial"/>
          <w:color w:val="000000"/>
          <w:sz w:val="20"/>
          <w:szCs w:val="20"/>
        </w:rPr>
        <w:sectPr w:rsidR="00F6720F" w:rsidRPr="00F6720F" w:rsidSect="003B1871">
          <w:footerReference w:type="default" r:id="rId32"/>
          <w:pgSz w:w="12240" w:h="15840"/>
          <w:pgMar w:top="1440" w:right="1800" w:bottom="1440" w:left="1800" w:header="720" w:footer="720" w:gutter="0"/>
          <w:cols w:space="720"/>
          <w:docGrid w:linePitch="360"/>
        </w:sectPr>
      </w:pPr>
      <w:r w:rsidRPr="00635A00">
        <w:rPr>
          <w:rFonts w:ascii="Arial" w:hAnsi="Arial" w:cs="Arial"/>
          <w:color w:val="000000"/>
          <w:sz w:val="20"/>
          <w:szCs w:val="20"/>
        </w:rPr>
        <w:t xml:space="preserve">Check cylinders for deep scratches, gouges, and damaged threads.  Check the gauge and cylinder hand wheel.  </w:t>
      </w:r>
      <w:r w:rsidRPr="00635A00">
        <w:rPr>
          <w:rFonts w:ascii="Arial" w:hAnsi="Arial" w:cs="Arial"/>
          <w:b/>
          <w:bCs/>
          <w:color w:val="000000"/>
          <w:sz w:val="20"/>
          <w:szCs w:val="20"/>
          <w:u w:val="single"/>
        </w:rPr>
        <w:t>NOTE:  Cylinder valves shall only be tightened hand tight.  Do not forcefully tighten the cylinder valve.  Damage to the nylon valve seat will result.</w:t>
      </w:r>
    </w:p>
    <w:p w14:paraId="686CCCF6" w14:textId="77777777" w:rsidR="00F6720F" w:rsidRDefault="00F6720F" w:rsidP="00F6720F">
      <w:pPr>
        <w:rPr>
          <w:rFonts w:ascii="Arial" w:hAnsi="Arial" w:cs="Arial"/>
          <w:b/>
          <w:bCs/>
          <w:color w:val="000000"/>
          <w:sz w:val="20"/>
          <w:szCs w:val="20"/>
        </w:rPr>
      </w:pPr>
    </w:p>
    <w:p w14:paraId="30FFEEC8" w14:textId="77777777" w:rsidR="00F6720F" w:rsidRDefault="00F6720F" w:rsidP="00635A00">
      <w:pPr>
        <w:ind w:firstLine="360"/>
        <w:rPr>
          <w:rFonts w:ascii="Arial" w:hAnsi="Arial" w:cs="Arial"/>
          <w:b/>
          <w:bCs/>
          <w:color w:val="000000"/>
          <w:sz w:val="20"/>
          <w:szCs w:val="20"/>
        </w:rPr>
      </w:pPr>
    </w:p>
    <w:p w14:paraId="65783A55" w14:textId="77777777" w:rsidR="00F6720F" w:rsidRDefault="00F6720F" w:rsidP="00635A00">
      <w:pPr>
        <w:ind w:firstLine="360"/>
        <w:rPr>
          <w:rFonts w:ascii="Arial" w:hAnsi="Arial" w:cs="Arial"/>
          <w:b/>
          <w:bCs/>
          <w:color w:val="000000"/>
          <w:sz w:val="20"/>
          <w:szCs w:val="20"/>
        </w:rPr>
        <w:sectPr w:rsidR="00F6720F" w:rsidSect="00F6720F">
          <w:type w:val="continuous"/>
          <w:pgSz w:w="12240" w:h="15840"/>
          <w:pgMar w:top="1440" w:right="1800" w:bottom="1440" w:left="1800" w:header="720" w:footer="720" w:gutter="0"/>
          <w:cols w:num="2" w:space="720"/>
          <w:docGrid w:linePitch="360"/>
        </w:sectPr>
      </w:pPr>
    </w:p>
    <w:p w14:paraId="5062BA40" w14:textId="77777777" w:rsidR="00635A00" w:rsidRPr="00635A00" w:rsidRDefault="00635A00" w:rsidP="00F6720F">
      <w:pPr>
        <w:rPr>
          <w:rFonts w:ascii="Arial" w:hAnsi="Arial" w:cs="Arial"/>
          <w:b/>
          <w:bCs/>
          <w:color w:val="000000"/>
          <w:sz w:val="20"/>
          <w:szCs w:val="20"/>
        </w:rPr>
      </w:pPr>
      <w:r>
        <w:rPr>
          <w:rFonts w:ascii="Arial" w:hAnsi="Arial" w:cs="Arial"/>
          <w:b/>
          <w:bCs/>
          <w:color w:val="000000"/>
          <w:sz w:val="20"/>
          <w:szCs w:val="20"/>
        </w:rPr>
        <w:t>Cases</w:t>
      </w:r>
    </w:p>
    <w:p w14:paraId="76900E40" w14:textId="77777777" w:rsidR="00635A00" w:rsidRPr="00635A00" w:rsidRDefault="00635A00" w:rsidP="00461B52">
      <w:pPr>
        <w:widowControl w:val="0"/>
        <w:numPr>
          <w:ilvl w:val="0"/>
          <w:numId w:val="111"/>
        </w:numPr>
        <w:autoSpaceDE w:val="0"/>
        <w:autoSpaceDN w:val="0"/>
        <w:adjustRightInd w:val="0"/>
        <w:rPr>
          <w:rFonts w:ascii="Arial" w:hAnsi="Arial" w:cs="Arial"/>
          <w:color w:val="000000"/>
          <w:sz w:val="20"/>
          <w:szCs w:val="20"/>
        </w:rPr>
      </w:pPr>
      <w:r>
        <w:rPr>
          <w:rFonts w:ascii="Arial" w:hAnsi="Arial" w:cs="Arial"/>
          <w:color w:val="000000"/>
          <w:sz w:val="20"/>
          <w:szCs w:val="20"/>
        </w:rPr>
        <w:t>Remove any loose dirt or debris</w:t>
      </w:r>
    </w:p>
    <w:p w14:paraId="0F7FA7C3" w14:textId="77777777" w:rsidR="00635A00" w:rsidRPr="00635A00" w:rsidRDefault="00635A00" w:rsidP="00461B52">
      <w:pPr>
        <w:widowControl w:val="0"/>
        <w:numPr>
          <w:ilvl w:val="0"/>
          <w:numId w:val="111"/>
        </w:numPr>
        <w:autoSpaceDE w:val="0"/>
        <w:autoSpaceDN w:val="0"/>
        <w:adjustRightInd w:val="0"/>
        <w:rPr>
          <w:rFonts w:ascii="Arial" w:hAnsi="Arial" w:cs="Arial"/>
          <w:color w:val="000000"/>
          <w:sz w:val="20"/>
          <w:szCs w:val="20"/>
        </w:rPr>
      </w:pPr>
      <w:r w:rsidRPr="00635A00">
        <w:rPr>
          <w:rFonts w:ascii="Arial" w:hAnsi="Arial" w:cs="Arial"/>
          <w:color w:val="000000"/>
          <w:sz w:val="20"/>
          <w:szCs w:val="20"/>
        </w:rPr>
        <w:t>Sponge out w</w:t>
      </w:r>
      <w:r>
        <w:rPr>
          <w:rFonts w:ascii="Arial" w:hAnsi="Arial" w:cs="Arial"/>
          <w:color w:val="000000"/>
          <w:sz w:val="20"/>
          <w:szCs w:val="20"/>
        </w:rPr>
        <w:t>ith sanitizer/cleaner solution.</w:t>
      </w:r>
    </w:p>
    <w:p w14:paraId="2F5396B8" w14:textId="77777777" w:rsidR="00F6720F" w:rsidRPr="00F6720F" w:rsidRDefault="00F6720F" w:rsidP="00461B52">
      <w:pPr>
        <w:widowControl w:val="0"/>
        <w:numPr>
          <w:ilvl w:val="0"/>
          <w:numId w:val="111"/>
        </w:numPr>
        <w:autoSpaceDE w:val="0"/>
        <w:autoSpaceDN w:val="0"/>
        <w:adjustRightInd w:val="0"/>
        <w:rPr>
          <w:rFonts w:ascii="Arial" w:hAnsi="Arial" w:cs="Arial"/>
          <w:color w:val="000000"/>
          <w:sz w:val="20"/>
          <w:szCs w:val="20"/>
        </w:rPr>
      </w:pPr>
      <w:r>
        <w:rPr>
          <w:rFonts w:ascii="Arial" w:hAnsi="Arial" w:cs="Arial"/>
          <w:color w:val="000000"/>
          <w:sz w:val="20"/>
          <w:szCs w:val="20"/>
        </w:rPr>
        <w:t>Rinse with water</w:t>
      </w:r>
    </w:p>
    <w:p w14:paraId="34C9D122" w14:textId="77777777" w:rsidR="00F6720F" w:rsidRDefault="00F6720F" w:rsidP="00F6720F">
      <w:pPr>
        <w:rPr>
          <w:rFonts w:ascii="Arial" w:hAnsi="Arial" w:cs="Arial"/>
          <w:b/>
          <w:sz w:val="20"/>
          <w:szCs w:val="20"/>
        </w:rPr>
      </w:pPr>
      <w:r w:rsidRPr="00635A00">
        <w:rPr>
          <w:rFonts w:ascii="Arial" w:hAnsi="Arial" w:cs="Arial"/>
          <w:b/>
          <w:sz w:val="20"/>
          <w:szCs w:val="20"/>
        </w:rPr>
        <w:t>Unit Inspection</w:t>
      </w:r>
    </w:p>
    <w:p w14:paraId="3D68D959" w14:textId="77777777" w:rsidR="00F6720F" w:rsidRPr="00544C28" w:rsidRDefault="00F6720F" w:rsidP="00461B52">
      <w:pPr>
        <w:numPr>
          <w:ilvl w:val="0"/>
          <w:numId w:val="112"/>
        </w:numPr>
        <w:rPr>
          <w:rFonts w:ascii="Arial" w:hAnsi="Arial" w:cs="Arial"/>
          <w:sz w:val="20"/>
          <w:szCs w:val="20"/>
        </w:rPr>
      </w:pPr>
      <w:r w:rsidRPr="00544C28">
        <w:rPr>
          <w:rFonts w:ascii="Arial" w:hAnsi="Arial" w:cs="Arial"/>
          <w:sz w:val="20"/>
          <w:szCs w:val="20"/>
        </w:rPr>
        <w:t xml:space="preserve">Leak test SCBA </w:t>
      </w:r>
    </w:p>
    <w:p w14:paraId="7A66F68F" w14:textId="77777777" w:rsidR="00F6720F" w:rsidRDefault="00F6720F" w:rsidP="00461B52">
      <w:pPr>
        <w:numPr>
          <w:ilvl w:val="0"/>
          <w:numId w:val="112"/>
        </w:numPr>
        <w:rPr>
          <w:rFonts w:ascii="Arial" w:hAnsi="Arial" w:cs="Arial"/>
          <w:sz w:val="20"/>
          <w:szCs w:val="20"/>
        </w:rPr>
      </w:pPr>
      <w:r w:rsidRPr="00544C28">
        <w:rPr>
          <w:rFonts w:ascii="Arial" w:hAnsi="Arial" w:cs="Arial"/>
          <w:sz w:val="20"/>
          <w:szCs w:val="20"/>
        </w:rPr>
        <w:t>Return to operation</w:t>
      </w:r>
    </w:p>
    <w:p w14:paraId="5B0DB3E0" w14:textId="77777777" w:rsidR="00F6720F" w:rsidRDefault="00F6720F" w:rsidP="00F6720F">
      <w:pPr>
        <w:rPr>
          <w:rFonts w:ascii="Arial" w:hAnsi="Arial" w:cs="Arial"/>
          <w:b/>
          <w:sz w:val="20"/>
          <w:szCs w:val="20"/>
        </w:rPr>
      </w:pPr>
    </w:p>
    <w:p w14:paraId="37BA6FD1" w14:textId="77777777" w:rsidR="00F6720F" w:rsidRDefault="00F6720F" w:rsidP="00F6720F">
      <w:pPr>
        <w:ind w:left="720"/>
        <w:rPr>
          <w:rFonts w:ascii="Arial" w:hAnsi="Arial" w:cs="Arial"/>
          <w:sz w:val="20"/>
          <w:szCs w:val="20"/>
        </w:rPr>
        <w:sectPr w:rsidR="00F6720F" w:rsidSect="00F6720F">
          <w:type w:val="continuous"/>
          <w:pgSz w:w="12240" w:h="15840"/>
          <w:pgMar w:top="1440" w:right="1800" w:bottom="1440" w:left="1800" w:header="720" w:footer="720" w:gutter="0"/>
          <w:cols w:num="2" w:space="720"/>
          <w:docGrid w:linePitch="360"/>
        </w:sectPr>
      </w:pPr>
    </w:p>
    <w:p w14:paraId="06607DCB" w14:textId="77777777" w:rsidR="00544C28" w:rsidRPr="00544C28" w:rsidRDefault="00544C28" w:rsidP="00544C28">
      <w:pPr>
        <w:rPr>
          <w:rFonts w:ascii="Arial" w:hAnsi="Arial" w:cs="Arial"/>
          <w:sz w:val="20"/>
          <w:szCs w:val="20"/>
        </w:rPr>
      </w:pPr>
    </w:p>
    <w:p w14:paraId="3EC6988E" w14:textId="77777777" w:rsidR="007D57AF" w:rsidRDefault="00635A00" w:rsidP="007D57AF">
      <w:pPr>
        <w:rPr>
          <w:rFonts w:ascii="Arial" w:hAnsi="Arial" w:cs="Arial"/>
          <w:sz w:val="20"/>
          <w:szCs w:val="20"/>
        </w:rPr>
      </w:pPr>
      <w:r w:rsidRPr="00635A00">
        <w:rPr>
          <w:rFonts w:ascii="Arial" w:hAnsi="Arial" w:cs="Arial"/>
          <w:color w:val="000000"/>
          <w:sz w:val="20"/>
          <w:szCs w:val="20"/>
        </w:rPr>
        <w:t>If anything questionable arises, or obvious repairs are needed, place the unit out of service.  Mark unit with a repair tag and forward to</w:t>
      </w:r>
      <w:r w:rsidR="004B6EB7">
        <w:rPr>
          <w:rFonts w:ascii="Arial" w:hAnsi="Arial" w:cs="Arial"/>
          <w:color w:val="000000"/>
          <w:sz w:val="20"/>
          <w:szCs w:val="20"/>
        </w:rPr>
        <w:t xml:space="preserve"> </w:t>
      </w:r>
      <w:r w:rsidR="004B6EB7">
        <w:rPr>
          <w:rFonts w:ascii="Arial" w:hAnsi="Arial" w:cs="Arial"/>
          <w:color w:val="000000"/>
          <w:sz w:val="20"/>
          <w:szCs w:val="20"/>
        </w:rPr>
        <w:fldChar w:fldCharType="begin">
          <w:ffData>
            <w:name w:val="Text47"/>
            <w:enabled/>
            <w:calcOnExit w:val="0"/>
            <w:textInput/>
          </w:ffData>
        </w:fldChar>
      </w:r>
      <w:bookmarkStart w:id="85" w:name="Text47"/>
      <w:r w:rsidR="004B6EB7">
        <w:rPr>
          <w:rFonts w:ascii="Arial" w:hAnsi="Arial" w:cs="Arial"/>
          <w:color w:val="000000"/>
          <w:sz w:val="20"/>
          <w:szCs w:val="20"/>
        </w:rPr>
        <w:instrText xml:space="preserve"> FORMTEXT </w:instrText>
      </w:r>
      <w:r w:rsidR="004B6EB7">
        <w:rPr>
          <w:rFonts w:ascii="Arial" w:hAnsi="Arial" w:cs="Arial"/>
          <w:color w:val="000000"/>
          <w:sz w:val="20"/>
          <w:szCs w:val="20"/>
        </w:rPr>
      </w:r>
      <w:r w:rsidR="004B6EB7">
        <w:rPr>
          <w:rFonts w:ascii="Arial" w:hAnsi="Arial" w:cs="Arial"/>
          <w:color w:val="000000"/>
          <w:sz w:val="20"/>
          <w:szCs w:val="20"/>
        </w:rPr>
        <w:fldChar w:fldCharType="separate"/>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color w:val="000000"/>
          <w:sz w:val="20"/>
          <w:szCs w:val="20"/>
        </w:rPr>
        <w:fldChar w:fldCharType="end"/>
      </w:r>
      <w:bookmarkEnd w:id="85"/>
      <w:r w:rsidR="00544C28">
        <w:rPr>
          <w:rFonts w:ascii="Arial" w:hAnsi="Arial" w:cs="Arial"/>
          <w:color w:val="000000"/>
          <w:sz w:val="20"/>
          <w:szCs w:val="20"/>
        </w:rPr>
        <w:t>.</w:t>
      </w:r>
      <w:r w:rsidRPr="00635A00">
        <w:rPr>
          <w:rFonts w:ascii="Arial" w:hAnsi="Arial" w:cs="Arial"/>
          <w:color w:val="000000"/>
          <w:sz w:val="20"/>
          <w:szCs w:val="20"/>
        </w:rPr>
        <w:t xml:space="preserve">  Please refer all repairs to the responsible repair person as soon as possible.  </w:t>
      </w:r>
    </w:p>
    <w:p w14:paraId="63D7682F" w14:textId="77777777" w:rsidR="00293A92" w:rsidRDefault="00293A92" w:rsidP="007D57AF">
      <w:pPr>
        <w:rPr>
          <w:rFonts w:ascii="Arial" w:hAnsi="Arial" w:cs="Arial"/>
          <w:sz w:val="20"/>
          <w:szCs w:val="20"/>
        </w:rPr>
      </w:pPr>
    </w:p>
    <w:p w14:paraId="59C4C2CB" w14:textId="77777777" w:rsidR="007D57AF" w:rsidRPr="007B1F5F" w:rsidRDefault="007B1F5F" w:rsidP="007D57AF">
      <w:pPr>
        <w:rPr>
          <w:rFonts w:ascii="Arial" w:hAnsi="Arial" w:cs="Arial"/>
          <w:b/>
          <w:sz w:val="20"/>
          <w:szCs w:val="20"/>
        </w:rPr>
      </w:pPr>
      <w:r>
        <w:rPr>
          <w:rFonts w:ascii="Arial" w:hAnsi="Arial" w:cs="Arial"/>
          <w:b/>
          <w:sz w:val="20"/>
          <w:szCs w:val="20"/>
        </w:rPr>
        <w:t>Maintenance:</w:t>
      </w:r>
    </w:p>
    <w:p w14:paraId="6C71B8EA" w14:textId="77777777" w:rsidR="00F6720F" w:rsidRDefault="007D57AF" w:rsidP="007D57AF">
      <w:pPr>
        <w:rPr>
          <w:rFonts w:ascii="Arial" w:hAnsi="Arial" w:cs="Arial"/>
          <w:sz w:val="20"/>
          <w:szCs w:val="20"/>
        </w:rPr>
      </w:pPr>
      <w:r w:rsidRPr="007D57AF">
        <w:rPr>
          <w:rFonts w:ascii="Arial" w:hAnsi="Arial" w:cs="Arial"/>
          <w:sz w:val="20"/>
          <w:szCs w:val="20"/>
        </w:rPr>
        <w:t xml:space="preserve">Respirators are to be properly maintained at all times in order that they function properly and adequately protect the employee. Maintenance involves a thorough visual inspection for cleanliness and defects. Worn or deteriorated parts will be replaced prior to use.  </w:t>
      </w:r>
    </w:p>
    <w:p w14:paraId="61CFDAAC" w14:textId="77777777" w:rsidR="00F6720F" w:rsidRDefault="00F6720F" w:rsidP="007D57AF">
      <w:pPr>
        <w:rPr>
          <w:rFonts w:ascii="Arial" w:hAnsi="Arial" w:cs="Arial"/>
          <w:sz w:val="20"/>
          <w:szCs w:val="20"/>
        </w:rPr>
      </w:pPr>
    </w:p>
    <w:p w14:paraId="7E04E773" w14:textId="77777777" w:rsidR="007D57AF" w:rsidRPr="007D57AF" w:rsidRDefault="007D57AF" w:rsidP="007D57AF">
      <w:pPr>
        <w:rPr>
          <w:rFonts w:ascii="Arial" w:hAnsi="Arial" w:cs="Arial"/>
          <w:b/>
          <w:bCs/>
          <w:sz w:val="20"/>
          <w:szCs w:val="20"/>
        </w:rPr>
      </w:pPr>
      <w:r w:rsidRPr="007D57AF">
        <w:rPr>
          <w:rFonts w:ascii="Arial" w:hAnsi="Arial" w:cs="Arial"/>
          <w:b/>
          <w:bCs/>
          <w:sz w:val="20"/>
          <w:szCs w:val="20"/>
        </w:rPr>
        <w:lastRenderedPageBreak/>
        <w:t>No components will be replaced or repairs made beyond those recommended by the manufacturer.  Repairs to regulators or alarms of atmosphere-supplying respirators will be performed by the manufacturer or a person certified by the manufacturer.</w:t>
      </w:r>
    </w:p>
    <w:p w14:paraId="1D30275B" w14:textId="77777777" w:rsidR="007B1F5F" w:rsidRDefault="007B1F5F" w:rsidP="007D57AF">
      <w:pPr>
        <w:rPr>
          <w:rFonts w:ascii="Arial" w:hAnsi="Arial" w:cs="Arial"/>
          <w:sz w:val="20"/>
          <w:szCs w:val="20"/>
        </w:rPr>
      </w:pPr>
    </w:p>
    <w:p w14:paraId="5B629C35" w14:textId="77777777" w:rsidR="007D57AF" w:rsidRPr="007D57AF" w:rsidRDefault="007D57AF" w:rsidP="007D57AF">
      <w:pPr>
        <w:rPr>
          <w:rFonts w:ascii="Arial" w:hAnsi="Arial" w:cs="Arial"/>
          <w:sz w:val="20"/>
          <w:szCs w:val="20"/>
        </w:rPr>
      </w:pPr>
      <w:r w:rsidRPr="007D57AF">
        <w:rPr>
          <w:rFonts w:ascii="Arial" w:hAnsi="Arial" w:cs="Arial"/>
          <w:sz w:val="20"/>
          <w:szCs w:val="20"/>
        </w:rPr>
        <w:t>Air cylinders shall be maintained in a fully charged state and shall be recharged when the pressure falls to 90% of the manufacturer’s recommended pressure level. Fire department personnel shall determine that the regulator and warning devices function properly daily.</w:t>
      </w:r>
    </w:p>
    <w:p w14:paraId="710F8866" w14:textId="77777777" w:rsidR="007D57AF" w:rsidRPr="007D57AF" w:rsidRDefault="007D57AF" w:rsidP="007D57AF">
      <w:pPr>
        <w:rPr>
          <w:rFonts w:ascii="Arial" w:hAnsi="Arial" w:cs="Arial"/>
          <w:sz w:val="20"/>
          <w:szCs w:val="20"/>
        </w:rPr>
      </w:pPr>
    </w:p>
    <w:p w14:paraId="7BF0A783" w14:textId="77777777" w:rsidR="007D57AF" w:rsidRPr="007D57AF" w:rsidRDefault="007D57AF" w:rsidP="007D57AF">
      <w:pPr>
        <w:rPr>
          <w:rFonts w:ascii="Arial" w:hAnsi="Arial" w:cs="Arial"/>
          <w:sz w:val="20"/>
          <w:szCs w:val="20"/>
        </w:rPr>
      </w:pPr>
      <w:r w:rsidRPr="007D57AF">
        <w:rPr>
          <w:rFonts w:ascii="Arial" w:hAnsi="Arial" w:cs="Arial"/>
          <w:sz w:val="20"/>
          <w:szCs w:val="20"/>
        </w:rPr>
        <w:t>For fire department respirators</w:t>
      </w:r>
      <w:r w:rsidR="00500E0B">
        <w:rPr>
          <w:rFonts w:ascii="Arial" w:hAnsi="Arial" w:cs="Arial"/>
          <w:sz w:val="20"/>
          <w:szCs w:val="20"/>
        </w:rPr>
        <w:t>,</w:t>
      </w:r>
      <w:r w:rsidRPr="007D57AF">
        <w:rPr>
          <w:rFonts w:ascii="Arial" w:hAnsi="Arial" w:cs="Arial"/>
          <w:sz w:val="20"/>
          <w:szCs w:val="20"/>
        </w:rPr>
        <w:t xml:space="preserve"> f</w:t>
      </w:r>
      <w:r w:rsidR="007B1F5F">
        <w:rPr>
          <w:rFonts w:ascii="Arial" w:hAnsi="Arial" w:cs="Arial"/>
          <w:sz w:val="20"/>
          <w:szCs w:val="20"/>
        </w:rPr>
        <w:t>ire department personnel shall:</w:t>
      </w:r>
    </w:p>
    <w:p w14:paraId="5A575389" w14:textId="77777777" w:rsidR="004D5600" w:rsidRPr="00F6720F" w:rsidRDefault="007D57AF" w:rsidP="00461B52">
      <w:pPr>
        <w:numPr>
          <w:ilvl w:val="0"/>
          <w:numId w:val="21"/>
        </w:numPr>
        <w:rPr>
          <w:rFonts w:ascii="Arial" w:hAnsi="Arial" w:cs="Arial"/>
          <w:sz w:val="20"/>
          <w:szCs w:val="20"/>
        </w:rPr>
      </w:pPr>
      <w:r w:rsidRPr="00296EA9">
        <w:rPr>
          <w:rFonts w:ascii="Arial" w:hAnsi="Arial" w:cs="Arial"/>
          <w:sz w:val="20"/>
          <w:szCs w:val="20"/>
        </w:rPr>
        <w:t xml:space="preserve">Inspect and certify that the respirator </w:t>
      </w:r>
      <w:r w:rsidR="00480678">
        <w:rPr>
          <w:rFonts w:ascii="Arial" w:hAnsi="Arial" w:cs="Arial"/>
          <w:sz w:val="20"/>
          <w:szCs w:val="20"/>
        </w:rPr>
        <w:t xml:space="preserve">is </w:t>
      </w:r>
      <w:r w:rsidRPr="00296EA9">
        <w:rPr>
          <w:rFonts w:ascii="Arial" w:hAnsi="Arial" w:cs="Arial"/>
          <w:sz w:val="20"/>
          <w:szCs w:val="20"/>
        </w:rPr>
        <w:t>ready for use by documenting the date the inspection was performed (at least monthly), the name (or a signature) of the person who made the inspection, the findings, required remedial action, and a serial number or any other means of identi</w:t>
      </w:r>
      <w:r w:rsidR="007B1F5F" w:rsidRPr="00296EA9">
        <w:rPr>
          <w:rFonts w:ascii="Arial" w:hAnsi="Arial" w:cs="Arial"/>
          <w:sz w:val="20"/>
          <w:szCs w:val="20"/>
        </w:rPr>
        <w:t>fying the inspected respirator.</w:t>
      </w:r>
    </w:p>
    <w:p w14:paraId="632C8DDA" w14:textId="77777777" w:rsidR="004D5600" w:rsidRPr="00F6720F" w:rsidRDefault="007D57AF" w:rsidP="00461B52">
      <w:pPr>
        <w:numPr>
          <w:ilvl w:val="0"/>
          <w:numId w:val="21"/>
        </w:numPr>
        <w:rPr>
          <w:rFonts w:ascii="Arial" w:hAnsi="Arial" w:cs="Arial"/>
          <w:sz w:val="20"/>
          <w:szCs w:val="20"/>
        </w:rPr>
      </w:pPr>
      <w:r w:rsidRPr="00296EA9">
        <w:rPr>
          <w:rFonts w:ascii="Arial" w:hAnsi="Arial" w:cs="Arial"/>
          <w:sz w:val="20"/>
          <w:szCs w:val="20"/>
        </w:rPr>
        <w:t>Provide this information on inspection forms, specifically, weekly and after use inspection forms.  This information shall be maintained in each station until replaced following a subsequent certificati</w:t>
      </w:r>
      <w:r w:rsidR="007B1F5F" w:rsidRPr="00296EA9">
        <w:rPr>
          <w:rFonts w:ascii="Arial" w:hAnsi="Arial" w:cs="Arial"/>
          <w:sz w:val="20"/>
          <w:szCs w:val="20"/>
        </w:rPr>
        <w:t>on.</w:t>
      </w:r>
    </w:p>
    <w:p w14:paraId="3F4AD14B" w14:textId="77777777" w:rsidR="007D57AF" w:rsidRPr="00296EA9" w:rsidRDefault="007D57AF" w:rsidP="00461B52">
      <w:pPr>
        <w:numPr>
          <w:ilvl w:val="0"/>
          <w:numId w:val="21"/>
        </w:numPr>
        <w:rPr>
          <w:rFonts w:ascii="Arial" w:hAnsi="Arial" w:cs="Arial"/>
          <w:sz w:val="20"/>
          <w:szCs w:val="20"/>
        </w:rPr>
      </w:pPr>
      <w:r w:rsidRPr="00296EA9">
        <w:rPr>
          <w:rFonts w:ascii="Arial" w:hAnsi="Arial" w:cs="Arial"/>
          <w:sz w:val="20"/>
          <w:szCs w:val="20"/>
        </w:rPr>
        <w:t xml:space="preserve">Inspection records shall be forwarded to the department designees </w:t>
      </w:r>
      <w:r w:rsidR="007B1F5F" w:rsidRPr="00296EA9">
        <w:rPr>
          <w:rFonts w:ascii="Arial" w:hAnsi="Arial" w:cs="Arial"/>
          <w:sz w:val="20"/>
          <w:szCs w:val="20"/>
        </w:rPr>
        <w:t>responsible for record keeping.</w:t>
      </w:r>
    </w:p>
    <w:p w14:paraId="344BEFB5" w14:textId="77777777" w:rsidR="007D57AF" w:rsidRPr="007D57AF" w:rsidRDefault="007D57AF" w:rsidP="007D57AF">
      <w:pPr>
        <w:rPr>
          <w:rFonts w:ascii="Arial" w:hAnsi="Arial" w:cs="Arial"/>
          <w:sz w:val="20"/>
          <w:szCs w:val="20"/>
        </w:rPr>
      </w:pPr>
    </w:p>
    <w:p w14:paraId="6037B4D7" w14:textId="77777777" w:rsidR="007D57AF" w:rsidRPr="007D57AF" w:rsidRDefault="007D57AF" w:rsidP="007D57AF">
      <w:pPr>
        <w:rPr>
          <w:rFonts w:ascii="Arial" w:hAnsi="Arial" w:cs="Arial"/>
          <w:sz w:val="20"/>
          <w:szCs w:val="20"/>
        </w:rPr>
      </w:pPr>
      <w:r w:rsidRPr="007D57AF">
        <w:rPr>
          <w:rFonts w:ascii="Arial" w:hAnsi="Arial" w:cs="Arial"/>
          <w:sz w:val="20"/>
          <w:szCs w:val="20"/>
        </w:rPr>
        <w:t>Fire department personnel shall ensure that respirators that fail an inspection or are otherwise found to be defective are removed from service, and are repaired, adjusted, or discarded in accordance</w:t>
      </w:r>
      <w:r w:rsidR="007B1F5F">
        <w:rPr>
          <w:rFonts w:ascii="Arial" w:hAnsi="Arial" w:cs="Arial"/>
          <w:sz w:val="20"/>
          <w:szCs w:val="20"/>
        </w:rPr>
        <w:t xml:space="preserve"> with the following procedures:</w:t>
      </w:r>
    </w:p>
    <w:p w14:paraId="54217DE3" w14:textId="77777777" w:rsidR="007D57AF" w:rsidRPr="00F6720F" w:rsidRDefault="007D57AF" w:rsidP="00F6720F">
      <w:pPr>
        <w:widowControl w:val="0"/>
        <w:numPr>
          <w:ilvl w:val="0"/>
          <w:numId w:val="10"/>
        </w:numPr>
        <w:autoSpaceDE w:val="0"/>
        <w:autoSpaceDN w:val="0"/>
        <w:adjustRightInd w:val="0"/>
        <w:rPr>
          <w:rFonts w:ascii="Arial" w:hAnsi="Arial" w:cs="Arial"/>
          <w:sz w:val="20"/>
          <w:szCs w:val="20"/>
        </w:rPr>
      </w:pPr>
      <w:r w:rsidRPr="007D57AF">
        <w:rPr>
          <w:rFonts w:ascii="Arial" w:hAnsi="Arial" w:cs="Arial"/>
          <w:sz w:val="20"/>
          <w:szCs w:val="20"/>
        </w:rPr>
        <w:t>Repairs or adjustments to respirators are to be made only by persons appropriately trained to perform such operations and shall use only the manufacturer’s NIOSH-approved parts</w:t>
      </w:r>
      <w:r w:rsidR="007B1F5F">
        <w:rPr>
          <w:rFonts w:ascii="Arial" w:hAnsi="Arial" w:cs="Arial"/>
          <w:sz w:val="20"/>
          <w:szCs w:val="20"/>
        </w:rPr>
        <w:t xml:space="preserve"> designed for the respirator. </w:t>
      </w:r>
    </w:p>
    <w:p w14:paraId="23E748E1" w14:textId="77777777" w:rsidR="004D5600" w:rsidRPr="00F6720F" w:rsidRDefault="007D57AF" w:rsidP="00F6720F">
      <w:pPr>
        <w:widowControl w:val="0"/>
        <w:numPr>
          <w:ilvl w:val="0"/>
          <w:numId w:val="10"/>
        </w:numPr>
        <w:autoSpaceDE w:val="0"/>
        <w:autoSpaceDN w:val="0"/>
        <w:adjustRightInd w:val="0"/>
        <w:rPr>
          <w:rFonts w:ascii="Arial" w:hAnsi="Arial" w:cs="Arial"/>
          <w:sz w:val="20"/>
          <w:szCs w:val="20"/>
        </w:rPr>
      </w:pPr>
      <w:r w:rsidRPr="007D57AF">
        <w:rPr>
          <w:rFonts w:ascii="Arial" w:hAnsi="Arial" w:cs="Arial"/>
          <w:sz w:val="20"/>
          <w:szCs w:val="20"/>
        </w:rPr>
        <w:t xml:space="preserve">Repairs shall be made according to the manufacturer’s recommendations and specifications for the type and extent </w:t>
      </w:r>
      <w:r w:rsidR="007B1F5F">
        <w:rPr>
          <w:rFonts w:ascii="Arial" w:hAnsi="Arial" w:cs="Arial"/>
          <w:sz w:val="20"/>
          <w:szCs w:val="20"/>
        </w:rPr>
        <w:t>of repairs to be performed; and</w:t>
      </w:r>
    </w:p>
    <w:p w14:paraId="7AE3AA4A" w14:textId="77777777" w:rsidR="008330D2" w:rsidRPr="00F6720F" w:rsidRDefault="007D57AF" w:rsidP="00F6720F">
      <w:pPr>
        <w:widowControl w:val="0"/>
        <w:numPr>
          <w:ilvl w:val="0"/>
          <w:numId w:val="10"/>
        </w:numPr>
        <w:autoSpaceDE w:val="0"/>
        <w:autoSpaceDN w:val="0"/>
        <w:adjustRightInd w:val="0"/>
        <w:rPr>
          <w:rFonts w:ascii="Arial" w:hAnsi="Arial" w:cs="Arial"/>
          <w:sz w:val="20"/>
          <w:szCs w:val="20"/>
        </w:rPr>
      </w:pPr>
      <w:r w:rsidRPr="007D57AF">
        <w:rPr>
          <w:rFonts w:ascii="Arial" w:hAnsi="Arial" w:cs="Arial"/>
          <w:sz w:val="20"/>
          <w:szCs w:val="20"/>
        </w:rPr>
        <w:t>SCBA repairs including but not limited to reducing and admission valves, regulators, and alarms shall be adjusted or repaired only by the manufacturer or a Department technician trained by the manufacturer or vendor supplying the eq</w:t>
      </w:r>
      <w:r w:rsidR="007B1F5F">
        <w:rPr>
          <w:rFonts w:ascii="Arial" w:hAnsi="Arial" w:cs="Arial"/>
          <w:sz w:val="20"/>
          <w:szCs w:val="20"/>
        </w:rPr>
        <w:t>uipment to the fire department.</w:t>
      </w:r>
    </w:p>
    <w:p w14:paraId="0B08CED3" w14:textId="77777777" w:rsidR="007D57AF" w:rsidRPr="007D57AF" w:rsidRDefault="007D57AF" w:rsidP="00A149A2">
      <w:pPr>
        <w:widowControl w:val="0"/>
        <w:numPr>
          <w:ilvl w:val="0"/>
          <w:numId w:val="10"/>
        </w:numPr>
        <w:autoSpaceDE w:val="0"/>
        <w:autoSpaceDN w:val="0"/>
        <w:adjustRightInd w:val="0"/>
        <w:rPr>
          <w:rFonts w:ascii="Arial" w:hAnsi="Arial" w:cs="Arial"/>
          <w:sz w:val="20"/>
          <w:szCs w:val="20"/>
        </w:rPr>
      </w:pPr>
      <w:r w:rsidRPr="007D57AF">
        <w:rPr>
          <w:rFonts w:ascii="Arial" w:hAnsi="Arial" w:cs="Arial"/>
          <w:sz w:val="20"/>
          <w:szCs w:val="20"/>
        </w:rPr>
        <w:t>All SCBA requiring repairs, or SCBA that fail inspections shall be tagged with a red out-of-service tag indicating the foll</w:t>
      </w:r>
      <w:r w:rsidR="00CA4600">
        <w:rPr>
          <w:rFonts w:ascii="Arial" w:hAnsi="Arial" w:cs="Arial"/>
          <w:sz w:val="20"/>
          <w:szCs w:val="20"/>
        </w:rPr>
        <w:t>owing:</w:t>
      </w:r>
    </w:p>
    <w:p w14:paraId="6BF32487" w14:textId="77777777" w:rsidR="007D57AF" w:rsidRPr="007D57AF" w:rsidRDefault="007D57AF" w:rsidP="00A149A2">
      <w:pPr>
        <w:widowControl w:val="0"/>
        <w:numPr>
          <w:ilvl w:val="1"/>
          <w:numId w:val="10"/>
        </w:numPr>
        <w:autoSpaceDE w:val="0"/>
        <w:autoSpaceDN w:val="0"/>
        <w:adjustRightInd w:val="0"/>
        <w:rPr>
          <w:rFonts w:ascii="Arial" w:hAnsi="Arial" w:cs="Arial"/>
          <w:sz w:val="20"/>
          <w:szCs w:val="20"/>
        </w:rPr>
      </w:pPr>
      <w:r w:rsidRPr="007D57AF">
        <w:rPr>
          <w:rFonts w:ascii="Arial" w:hAnsi="Arial" w:cs="Arial"/>
          <w:sz w:val="20"/>
          <w:szCs w:val="20"/>
        </w:rPr>
        <w:t>Date</w:t>
      </w:r>
    </w:p>
    <w:p w14:paraId="69CD51DE" w14:textId="77777777" w:rsidR="007D57AF" w:rsidRPr="007D57AF" w:rsidRDefault="007D57AF" w:rsidP="00A149A2">
      <w:pPr>
        <w:widowControl w:val="0"/>
        <w:numPr>
          <w:ilvl w:val="1"/>
          <w:numId w:val="10"/>
        </w:numPr>
        <w:autoSpaceDE w:val="0"/>
        <w:autoSpaceDN w:val="0"/>
        <w:adjustRightInd w:val="0"/>
        <w:rPr>
          <w:rFonts w:ascii="Arial" w:hAnsi="Arial" w:cs="Arial"/>
          <w:sz w:val="20"/>
          <w:szCs w:val="20"/>
        </w:rPr>
      </w:pPr>
      <w:r w:rsidRPr="007D57AF">
        <w:rPr>
          <w:rFonts w:ascii="Arial" w:hAnsi="Arial" w:cs="Arial"/>
          <w:sz w:val="20"/>
          <w:szCs w:val="20"/>
        </w:rPr>
        <w:t>Station location</w:t>
      </w:r>
    </w:p>
    <w:p w14:paraId="04CA9130" w14:textId="77777777" w:rsidR="007D57AF" w:rsidRPr="007D57AF" w:rsidRDefault="007D57AF" w:rsidP="00A149A2">
      <w:pPr>
        <w:widowControl w:val="0"/>
        <w:numPr>
          <w:ilvl w:val="1"/>
          <w:numId w:val="10"/>
        </w:numPr>
        <w:autoSpaceDE w:val="0"/>
        <w:autoSpaceDN w:val="0"/>
        <w:adjustRightInd w:val="0"/>
        <w:rPr>
          <w:rFonts w:ascii="Arial" w:hAnsi="Arial" w:cs="Arial"/>
          <w:sz w:val="20"/>
          <w:szCs w:val="20"/>
        </w:rPr>
      </w:pPr>
      <w:r w:rsidRPr="007D57AF">
        <w:rPr>
          <w:rFonts w:ascii="Arial" w:hAnsi="Arial" w:cs="Arial"/>
          <w:sz w:val="20"/>
          <w:szCs w:val="20"/>
        </w:rPr>
        <w:t>SCBA unit identification</w:t>
      </w:r>
    </w:p>
    <w:p w14:paraId="6A308240" w14:textId="77777777" w:rsidR="007D57AF" w:rsidRPr="007D57AF" w:rsidRDefault="007D57AF" w:rsidP="00A149A2">
      <w:pPr>
        <w:widowControl w:val="0"/>
        <w:numPr>
          <w:ilvl w:val="1"/>
          <w:numId w:val="10"/>
        </w:numPr>
        <w:autoSpaceDE w:val="0"/>
        <w:autoSpaceDN w:val="0"/>
        <w:adjustRightInd w:val="0"/>
        <w:rPr>
          <w:rFonts w:ascii="Arial" w:hAnsi="Arial" w:cs="Arial"/>
          <w:sz w:val="20"/>
          <w:szCs w:val="20"/>
        </w:rPr>
      </w:pPr>
      <w:r w:rsidRPr="007D57AF">
        <w:rPr>
          <w:rFonts w:ascii="Arial" w:hAnsi="Arial" w:cs="Arial"/>
          <w:sz w:val="20"/>
          <w:szCs w:val="20"/>
        </w:rPr>
        <w:t>Name of person(s) reporting the problem</w:t>
      </w:r>
    </w:p>
    <w:p w14:paraId="6201CAB5" w14:textId="77777777" w:rsidR="007D57AF" w:rsidRDefault="007D57AF" w:rsidP="00A149A2">
      <w:pPr>
        <w:widowControl w:val="0"/>
        <w:numPr>
          <w:ilvl w:val="1"/>
          <w:numId w:val="10"/>
        </w:numPr>
        <w:autoSpaceDE w:val="0"/>
        <w:autoSpaceDN w:val="0"/>
        <w:adjustRightInd w:val="0"/>
        <w:rPr>
          <w:rFonts w:ascii="Arial" w:hAnsi="Arial" w:cs="Arial"/>
          <w:sz w:val="20"/>
          <w:szCs w:val="20"/>
        </w:rPr>
      </w:pPr>
      <w:r w:rsidRPr="007D57AF">
        <w:rPr>
          <w:rFonts w:ascii="Arial" w:hAnsi="Arial" w:cs="Arial"/>
          <w:sz w:val="20"/>
          <w:szCs w:val="20"/>
        </w:rPr>
        <w:t>B</w:t>
      </w:r>
      <w:r w:rsidR="007B1F5F">
        <w:rPr>
          <w:rFonts w:ascii="Arial" w:hAnsi="Arial" w:cs="Arial"/>
          <w:sz w:val="20"/>
          <w:szCs w:val="20"/>
        </w:rPr>
        <w:t>rief description of the problem</w:t>
      </w:r>
    </w:p>
    <w:p w14:paraId="79CA6C73" w14:textId="77777777" w:rsidR="004D6037" w:rsidRDefault="007D57AF" w:rsidP="00A149A2">
      <w:pPr>
        <w:widowControl w:val="0"/>
        <w:numPr>
          <w:ilvl w:val="0"/>
          <w:numId w:val="10"/>
        </w:numPr>
        <w:autoSpaceDE w:val="0"/>
        <w:autoSpaceDN w:val="0"/>
        <w:adjustRightInd w:val="0"/>
        <w:rPr>
          <w:rFonts w:ascii="Arial" w:hAnsi="Arial" w:cs="Arial"/>
          <w:sz w:val="20"/>
          <w:szCs w:val="20"/>
        </w:rPr>
      </w:pPr>
      <w:r w:rsidRPr="007D57AF">
        <w:rPr>
          <w:rFonts w:ascii="Arial" w:hAnsi="Arial" w:cs="Arial"/>
          <w:sz w:val="20"/>
          <w:szCs w:val="20"/>
        </w:rPr>
        <w:t>The SCBA unit with the red tag affixed will be forwarded to</w:t>
      </w:r>
      <w:r w:rsidR="004B6EB7">
        <w:rPr>
          <w:rFonts w:ascii="Arial" w:hAnsi="Arial" w:cs="Arial"/>
          <w:sz w:val="20"/>
          <w:szCs w:val="20"/>
        </w:rPr>
        <w:t xml:space="preserve"> </w:t>
      </w:r>
      <w:r w:rsidR="004B6EB7">
        <w:rPr>
          <w:rFonts w:ascii="Arial" w:hAnsi="Arial" w:cs="Arial"/>
          <w:sz w:val="20"/>
          <w:szCs w:val="20"/>
        </w:rPr>
        <w:fldChar w:fldCharType="begin">
          <w:ffData>
            <w:name w:val="Text48"/>
            <w:enabled/>
            <w:calcOnExit w:val="0"/>
            <w:textInput/>
          </w:ffData>
        </w:fldChar>
      </w:r>
      <w:bookmarkStart w:id="86" w:name="Text48"/>
      <w:r w:rsidR="004B6EB7">
        <w:rPr>
          <w:rFonts w:ascii="Arial" w:hAnsi="Arial" w:cs="Arial"/>
          <w:sz w:val="20"/>
          <w:szCs w:val="20"/>
        </w:rPr>
        <w:instrText xml:space="preserve"> FORMTEXT </w:instrText>
      </w:r>
      <w:r w:rsidR="004B6EB7">
        <w:rPr>
          <w:rFonts w:ascii="Arial" w:hAnsi="Arial" w:cs="Arial"/>
          <w:sz w:val="20"/>
          <w:szCs w:val="20"/>
        </w:rPr>
      </w:r>
      <w:r w:rsidR="004B6EB7">
        <w:rPr>
          <w:rFonts w:ascii="Arial" w:hAnsi="Arial" w:cs="Arial"/>
          <w:sz w:val="20"/>
          <w:szCs w:val="20"/>
        </w:rPr>
        <w:fldChar w:fldCharType="separate"/>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noProof/>
          <w:sz w:val="20"/>
          <w:szCs w:val="20"/>
        </w:rPr>
        <w:t> </w:t>
      </w:r>
      <w:r w:rsidR="004B6EB7">
        <w:rPr>
          <w:rFonts w:ascii="Arial" w:hAnsi="Arial" w:cs="Arial"/>
          <w:sz w:val="20"/>
          <w:szCs w:val="20"/>
        </w:rPr>
        <w:fldChar w:fldCharType="end"/>
      </w:r>
      <w:bookmarkEnd w:id="86"/>
      <w:r w:rsidR="004B6EB7">
        <w:rPr>
          <w:rFonts w:ascii="Arial" w:hAnsi="Arial" w:cs="Arial"/>
          <w:sz w:val="20"/>
          <w:szCs w:val="20"/>
        </w:rPr>
        <w:t xml:space="preserve"> </w:t>
      </w:r>
      <w:r w:rsidRPr="007D57AF">
        <w:rPr>
          <w:rFonts w:ascii="Arial" w:hAnsi="Arial" w:cs="Arial"/>
          <w:sz w:val="20"/>
          <w:szCs w:val="20"/>
        </w:rPr>
        <w:t>for repair by the manufacturer or a Department technici</w:t>
      </w:r>
      <w:r w:rsidR="007B1F5F">
        <w:rPr>
          <w:rFonts w:ascii="Arial" w:hAnsi="Arial" w:cs="Arial"/>
          <w:sz w:val="20"/>
          <w:szCs w:val="20"/>
        </w:rPr>
        <w:t>an trained by the manufacturer.</w:t>
      </w:r>
    </w:p>
    <w:p w14:paraId="65AF6ACA" w14:textId="77777777" w:rsidR="004D6037" w:rsidRDefault="004D6037" w:rsidP="00696489">
      <w:pPr>
        <w:rPr>
          <w:rFonts w:ascii="Arial" w:hAnsi="Arial" w:cs="Arial"/>
          <w:sz w:val="20"/>
          <w:szCs w:val="20"/>
        </w:rPr>
      </w:pPr>
    </w:p>
    <w:p w14:paraId="15A0C0B2" w14:textId="77777777" w:rsidR="00544C28" w:rsidRPr="00544C28" w:rsidRDefault="00544C28" w:rsidP="00696489">
      <w:pPr>
        <w:rPr>
          <w:rFonts w:ascii="Arial" w:hAnsi="Arial" w:cs="Arial"/>
          <w:b/>
          <w:sz w:val="20"/>
          <w:szCs w:val="20"/>
        </w:rPr>
      </w:pPr>
      <w:r w:rsidRPr="00544C28">
        <w:rPr>
          <w:rFonts w:ascii="Arial" w:hAnsi="Arial" w:cs="Arial"/>
          <w:b/>
          <w:sz w:val="20"/>
          <w:szCs w:val="20"/>
        </w:rPr>
        <w:t>INSPECTI</w:t>
      </w:r>
      <w:r w:rsidR="00CA4600">
        <w:rPr>
          <w:rFonts w:ascii="Arial" w:hAnsi="Arial" w:cs="Arial"/>
          <w:b/>
          <w:sz w:val="20"/>
          <w:szCs w:val="20"/>
        </w:rPr>
        <w:t>ONS</w:t>
      </w:r>
    </w:p>
    <w:p w14:paraId="530D2310" w14:textId="77777777" w:rsidR="00B53BCF" w:rsidRPr="00544C28" w:rsidRDefault="00B53BCF" w:rsidP="00B53BCF">
      <w:pPr>
        <w:rPr>
          <w:rFonts w:ascii="Arial" w:hAnsi="Arial" w:cs="Arial"/>
          <w:sz w:val="20"/>
          <w:szCs w:val="20"/>
        </w:rPr>
      </w:pPr>
      <w:r>
        <w:rPr>
          <w:rFonts w:ascii="Arial" w:hAnsi="Arial" w:cs="Arial"/>
          <w:sz w:val="20"/>
          <w:szCs w:val="20"/>
        </w:rPr>
        <w:t>Each PASS (Personal Alert Safety System) must be tested weekly and prior to use.</w:t>
      </w:r>
    </w:p>
    <w:p w14:paraId="3A06F1B5" w14:textId="77777777" w:rsidR="00B53BCF" w:rsidRDefault="00B53BCF" w:rsidP="00544C28">
      <w:pPr>
        <w:rPr>
          <w:rFonts w:ascii="Arial" w:hAnsi="Arial" w:cs="Arial"/>
          <w:sz w:val="20"/>
          <w:szCs w:val="20"/>
        </w:rPr>
      </w:pPr>
    </w:p>
    <w:p w14:paraId="37737EE0" w14:textId="77777777" w:rsidR="00544C28" w:rsidRDefault="00544C28" w:rsidP="00544C28">
      <w:pPr>
        <w:rPr>
          <w:rFonts w:ascii="Arial" w:hAnsi="Arial" w:cs="Arial"/>
          <w:sz w:val="20"/>
          <w:szCs w:val="20"/>
        </w:rPr>
      </w:pPr>
      <w:r w:rsidRPr="00544C28">
        <w:rPr>
          <w:rFonts w:ascii="Arial" w:hAnsi="Arial" w:cs="Arial"/>
          <w:sz w:val="20"/>
          <w:szCs w:val="20"/>
        </w:rPr>
        <w:t xml:space="preserve">Each </w:t>
      </w:r>
      <w:r w:rsidR="00696CA6">
        <w:rPr>
          <w:rFonts w:ascii="Arial" w:hAnsi="Arial" w:cs="Arial"/>
          <w:sz w:val="20"/>
          <w:szCs w:val="20"/>
        </w:rPr>
        <w:t>SCBA is required to be inspected</w:t>
      </w:r>
      <w:r w:rsidR="008330D2">
        <w:rPr>
          <w:rFonts w:ascii="Arial" w:hAnsi="Arial" w:cs="Arial"/>
          <w:sz w:val="20"/>
          <w:szCs w:val="20"/>
        </w:rPr>
        <w:t xml:space="preserve"> and tested</w:t>
      </w:r>
      <w:r w:rsidR="00696CA6">
        <w:rPr>
          <w:rFonts w:ascii="Arial" w:hAnsi="Arial" w:cs="Arial"/>
          <w:sz w:val="20"/>
          <w:szCs w:val="20"/>
        </w:rPr>
        <w:t xml:space="preserve"> at least monthly and prior to use.</w:t>
      </w:r>
      <w:r w:rsidRPr="00544C28">
        <w:rPr>
          <w:rFonts w:ascii="Arial" w:hAnsi="Arial" w:cs="Arial"/>
          <w:sz w:val="20"/>
          <w:szCs w:val="20"/>
        </w:rPr>
        <w:t xml:space="preserve">  </w:t>
      </w:r>
      <w:r w:rsidR="004715D1" w:rsidRPr="00544C28">
        <w:rPr>
          <w:rFonts w:ascii="Arial" w:hAnsi="Arial" w:cs="Arial"/>
          <w:sz w:val="20"/>
          <w:szCs w:val="20"/>
        </w:rPr>
        <w:t>All air cylinders carried on the apparatus and spares in each station will be inspected for any damage</w:t>
      </w:r>
      <w:r w:rsidR="004715D1">
        <w:rPr>
          <w:rFonts w:ascii="Arial" w:hAnsi="Arial" w:cs="Arial"/>
          <w:sz w:val="20"/>
          <w:szCs w:val="20"/>
        </w:rPr>
        <w:t>, cleanliness and proper fills.</w:t>
      </w:r>
    </w:p>
    <w:p w14:paraId="64D73436" w14:textId="77777777" w:rsidR="00AB0DED" w:rsidRDefault="00AB0DED" w:rsidP="00B53BCF">
      <w:pPr>
        <w:autoSpaceDE w:val="0"/>
        <w:autoSpaceDN w:val="0"/>
        <w:adjustRightInd w:val="0"/>
        <w:rPr>
          <w:rFonts w:ascii="Arial" w:hAnsi="Arial" w:cs="Arial"/>
          <w:sz w:val="20"/>
          <w:szCs w:val="20"/>
        </w:rPr>
      </w:pPr>
    </w:p>
    <w:p w14:paraId="2EFAD77B" w14:textId="77777777" w:rsidR="00B53BCF" w:rsidRPr="00B53BCF" w:rsidRDefault="00B53BCF" w:rsidP="00B53BCF">
      <w:pPr>
        <w:autoSpaceDE w:val="0"/>
        <w:autoSpaceDN w:val="0"/>
        <w:adjustRightInd w:val="0"/>
        <w:rPr>
          <w:rFonts w:ascii="Arial" w:hAnsi="Arial" w:cs="Arial"/>
          <w:sz w:val="20"/>
          <w:szCs w:val="20"/>
        </w:rPr>
      </w:pPr>
      <w:r w:rsidRPr="00B53BCF">
        <w:rPr>
          <w:rFonts w:ascii="Arial" w:hAnsi="Arial" w:cs="Arial"/>
          <w:sz w:val="20"/>
          <w:szCs w:val="20"/>
        </w:rPr>
        <w:t>The following checklist will be used when inspecting respirators:</w:t>
      </w:r>
    </w:p>
    <w:p w14:paraId="682957AF" w14:textId="77777777" w:rsidR="00C41EBF" w:rsidRDefault="00C41EBF" w:rsidP="00B53BCF">
      <w:pPr>
        <w:autoSpaceDE w:val="0"/>
        <w:autoSpaceDN w:val="0"/>
        <w:adjustRightInd w:val="0"/>
        <w:rPr>
          <w:rFonts w:ascii="Arial" w:hAnsi="Arial" w:cs="Arial"/>
          <w:sz w:val="20"/>
          <w:szCs w:val="20"/>
        </w:rPr>
        <w:sectPr w:rsidR="00C41EBF" w:rsidSect="00F6720F">
          <w:type w:val="continuous"/>
          <w:pgSz w:w="12240" w:h="15840"/>
          <w:pgMar w:top="1440" w:right="1800" w:bottom="1440" w:left="1800" w:header="720" w:footer="720" w:gutter="0"/>
          <w:cols w:space="720"/>
          <w:docGrid w:linePitch="360"/>
        </w:sectPr>
      </w:pPr>
    </w:p>
    <w:p w14:paraId="1515B1CA" w14:textId="77777777" w:rsidR="00B53BCF" w:rsidRPr="00350DC3" w:rsidRDefault="00B53BCF" w:rsidP="00B53BCF">
      <w:pPr>
        <w:autoSpaceDE w:val="0"/>
        <w:autoSpaceDN w:val="0"/>
        <w:adjustRightInd w:val="0"/>
        <w:rPr>
          <w:rFonts w:ascii="Arial" w:hAnsi="Arial" w:cs="Arial"/>
          <w:b/>
          <w:sz w:val="20"/>
          <w:szCs w:val="20"/>
        </w:rPr>
      </w:pPr>
      <w:r w:rsidRPr="00350DC3">
        <w:rPr>
          <w:rFonts w:ascii="Arial" w:hAnsi="Arial" w:cs="Arial"/>
          <w:b/>
          <w:sz w:val="20"/>
          <w:szCs w:val="20"/>
        </w:rPr>
        <w:t>Face</w:t>
      </w:r>
      <w:r w:rsidR="004715D1" w:rsidRPr="00350DC3">
        <w:rPr>
          <w:rFonts w:ascii="Arial" w:hAnsi="Arial" w:cs="Arial"/>
          <w:b/>
          <w:sz w:val="20"/>
          <w:szCs w:val="20"/>
        </w:rPr>
        <w:t xml:space="preserve"> </w:t>
      </w:r>
      <w:r w:rsidRPr="00350DC3">
        <w:rPr>
          <w:rFonts w:ascii="Arial" w:hAnsi="Arial" w:cs="Arial"/>
          <w:b/>
          <w:sz w:val="20"/>
          <w:szCs w:val="20"/>
        </w:rPr>
        <w:t>piece:</w:t>
      </w:r>
    </w:p>
    <w:p w14:paraId="7C52445B"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Cracks, tears, or holes</w:t>
      </w:r>
    </w:p>
    <w:p w14:paraId="7B155D2D"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Facemask Distortion</w:t>
      </w:r>
    </w:p>
    <w:p w14:paraId="7DA48CF1"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Cracked or loose lenses/face</w:t>
      </w:r>
      <w:r w:rsidR="004715D1">
        <w:rPr>
          <w:rFonts w:ascii="Arial" w:hAnsi="Arial" w:cs="Arial"/>
          <w:sz w:val="20"/>
          <w:szCs w:val="20"/>
        </w:rPr>
        <w:t xml:space="preserve"> </w:t>
      </w:r>
      <w:r w:rsidRPr="00B53BCF">
        <w:rPr>
          <w:rFonts w:ascii="Arial" w:hAnsi="Arial" w:cs="Arial"/>
          <w:sz w:val="20"/>
          <w:szCs w:val="20"/>
        </w:rPr>
        <w:t>shield</w:t>
      </w:r>
    </w:p>
    <w:p w14:paraId="2CBFF4A9" w14:textId="77777777" w:rsidR="00B53BCF" w:rsidRPr="00350DC3" w:rsidRDefault="00B53BCF" w:rsidP="00B53BCF">
      <w:pPr>
        <w:autoSpaceDE w:val="0"/>
        <w:autoSpaceDN w:val="0"/>
        <w:adjustRightInd w:val="0"/>
        <w:rPr>
          <w:rFonts w:ascii="Arial" w:hAnsi="Arial" w:cs="Arial"/>
          <w:b/>
          <w:sz w:val="20"/>
          <w:szCs w:val="20"/>
        </w:rPr>
      </w:pPr>
      <w:r w:rsidRPr="00350DC3">
        <w:rPr>
          <w:rFonts w:ascii="Arial" w:hAnsi="Arial" w:cs="Arial"/>
          <w:b/>
          <w:sz w:val="20"/>
          <w:szCs w:val="20"/>
        </w:rPr>
        <w:t>Head straps:</w:t>
      </w:r>
    </w:p>
    <w:p w14:paraId="5B19BBA7"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Breaks or tears</w:t>
      </w:r>
    </w:p>
    <w:p w14:paraId="0540E1B8"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Broken buckles</w:t>
      </w:r>
    </w:p>
    <w:p w14:paraId="25200079" w14:textId="77777777" w:rsidR="00B53BCF" w:rsidRPr="00350DC3" w:rsidRDefault="00B53BCF" w:rsidP="00B53BCF">
      <w:pPr>
        <w:autoSpaceDE w:val="0"/>
        <w:autoSpaceDN w:val="0"/>
        <w:adjustRightInd w:val="0"/>
        <w:rPr>
          <w:rFonts w:ascii="Arial" w:hAnsi="Arial" w:cs="Arial"/>
          <w:b/>
          <w:sz w:val="20"/>
          <w:szCs w:val="20"/>
        </w:rPr>
      </w:pPr>
      <w:r w:rsidRPr="00350DC3">
        <w:rPr>
          <w:rFonts w:ascii="Arial" w:hAnsi="Arial" w:cs="Arial"/>
          <w:b/>
          <w:sz w:val="20"/>
          <w:szCs w:val="20"/>
        </w:rPr>
        <w:t>Valves:</w:t>
      </w:r>
    </w:p>
    <w:p w14:paraId="57BEF760"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Residue or dirt</w:t>
      </w:r>
    </w:p>
    <w:p w14:paraId="5424FA69"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Cracks or tears in valve material</w:t>
      </w:r>
    </w:p>
    <w:p w14:paraId="29A77480" w14:textId="77777777" w:rsidR="00C107B0" w:rsidRDefault="00C107B0" w:rsidP="00B53BCF">
      <w:pPr>
        <w:autoSpaceDE w:val="0"/>
        <w:autoSpaceDN w:val="0"/>
        <w:adjustRightInd w:val="0"/>
        <w:rPr>
          <w:rFonts w:ascii="Arial" w:hAnsi="Arial" w:cs="Arial"/>
          <w:sz w:val="20"/>
          <w:szCs w:val="20"/>
        </w:rPr>
      </w:pPr>
    </w:p>
    <w:p w14:paraId="182D0AA0" w14:textId="77777777" w:rsidR="00B53BCF" w:rsidRPr="00350DC3" w:rsidRDefault="00B53BCF" w:rsidP="00B53BCF">
      <w:pPr>
        <w:autoSpaceDE w:val="0"/>
        <w:autoSpaceDN w:val="0"/>
        <w:adjustRightInd w:val="0"/>
        <w:rPr>
          <w:rFonts w:ascii="Arial" w:hAnsi="Arial" w:cs="Arial"/>
          <w:b/>
          <w:sz w:val="20"/>
          <w:szCs w:val="20"/>
        </w:rPr>
      </w:pPr>
      <w:r w:rsidRPr="00350DC3">
        <w:rPr>
          <w:rFonts w:ascii="Arial" w:hAnsi="Arial" w:cs="Arial"/>
          <w:b/>
          <w:sz w:val="20"/>
          <w:szCs w:val="20"/>
        </w:rPr>
        <w:t>Filters/Cartridges:</w:t>
      </w:r>
    </w:p>
    <w:p w14:paraId="12FD517A"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Approval designation</w:t>
      </w:r>
    </w:p>
    <w:p w14:paraId="1B2B7563"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Gaskets</w:t>
      </w:r>
    </w:p>
    <w:p w14:paraId="6D43160D"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Cracks or dents in housing</w:t>
      </w:r>
    </w:p>
    <w:p w14:paraId="41B1EEAD"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Proper cartridge for hazard</w:t>
      </w:r>
    </w:p>
    <w:p w14:paraId="621E49B9" w14:textId="77777777" w:rsidR="00B53BCF" w:rsidRPr="00350DC3" w:rsidRDefault="00B53BCF" w:rsidP="00B53BCF">
      <w:pPr>
        <w:autoSpaceDE w:val="0"/>
        <w:autoSpaceDN w:val="0"/>
        <w:adjustRightInd w:val="0"/>
        <w:rPr>
          <w:rFonts w:ascii="Arial" w:hAnsi="Arial" w:cs="Arial"/>
          <w:b/>
          <w:sz w:val="20"/>
          <w:szCs w:val="20"/>
        </w:rPr>
      </w:pPr>
      <w:r w:rsidRPr="00350DC3">
        <w:rPr>
          <w:rFonts w:ascii="Arial" w:hAnsi="Arial" w:cs="Arial"/>
          <w:b/>
          <w:sz w:val="20"/>
          <w:szCs w:val="20"/>
        </w:rPr>
        <w:lastRenderedPageBreak/>
        <w:t>Air Supply Systems:</w:t>
      </w:r>
    </w:p>
    <w:p w14:paraId="3EFF271B"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Breathing air quality/grade</w:t>
      </w:r>
    </w:p>
    <w:p w14:paraId="5D8C1C09" w14:textId="77777777" w:rsidR="00B53BCF" w:rsidRP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Condition of supply hoses</w:t>
      </w:r>
    </w:p>
    <w:p w14:paraId="631C6E51" w14:textId="77777777" w:rsidR="00B53BCF" w:rsidRDefault="00B53BCF" w:rsidP="00B53BCF">
      <w:pPr>
        <w:autoSpaceDE w:val="0"/>
        <w:autoSpaceDN w:val="0"/>
        <w:adjustRightInd w:val="0"/>
        <w:ind w:firstLine="720"/>
        <w:rPr>
          <w:rFonts w:ascii="Arial" w:hAnsi="Arial" w:cs="Arial"/>
          <w:sz w:val="20"/>
          <w:szCs w:val="20"/>
        </w:rPr>
      </w:pPr>
      <w:r w:rsidRPr="00B53BCF">
        <w:rPr>
          <w:rFonts w:ascii="Arial" w:hAnsi="Arial" w:cs="Arial"/>
          <w:sz w:val="20"/>
          <w:szCs w:val="20"/>
        </w:rPr>
        <w:t>Hose connections</w:t>
      </w:r>
    </w:p>
    <w:p w14:paraId="54C10C97" w14:textId="77777777" w:rsidR="00C107B0" w:rsidRPr="00B53BCF" w:rsidRDefault="00C107B0" w:rsidP="00B53BCF">
      <w:pPr>
        <w:autoSpaceDE w:val="0"/>
        <w:autoSpaceDN w:val="0"/>
        <w:adjustRightInd w:val="0"/>
        <w:ind w:firstLine="720"/>
        <w:rPr>
          <w:rFonts w:ascii="Arial" w:hAnsi="Arial" w:cs="Arial"/>
          <w:sz w:val="20"/>
          <w:szCs w:val="20"/>
        </w:rPr>
      </w:pPr>
      <w:r>
        <w:rPr>
          <w:rFonts w:ascii="Arial" w:hAnsi="Arial" w:cs="Arial"/>
          <w:sz w:val="20"/>
          <w:szCs w:val="20"/>
        </w:rPr>
        <w:t>Cylinders</w:t>
      </w:r>
    </w:p>
    <w:p w14:paraId="0D0CDDAB" w14:textId="77777777" w:rsidR="007C1CA2" w:rsidRPr="00B53BCF" w:rsidRDefault="00B53BCF" w:rsidP="00B53BCF">
      <w:pPr>
        <w:ind w:firstLine="720"/>
        <w:rPr>
          <w:rFonts w:ascii="Arial" w:hAnsi="Arial" w:cs="Arial"/>
          <w:sz w:val="20"/>
          <w:szCs w:val="20"/>
        </w:rPr>
      </w:pPr>
      <w:r w:rsidRPr="00B53BCF">
        <w:rPr>
          <w:rFonts w:ascii="Arial" w:hAnsi="Arial" w:cs="Arial"/>
          <w:sz w:val="20"/>
          <w:szCs w:val="20"/>
        </w:rPr>
        <w:t>Settings on regulators and valves</w:t>
      </w:r>
    </w:p>
    <w:p w14:paraId="41A0904F" w14:textId="77777777" w:rsidR="00C41EBF" w:rsidRDefault="00C41EBF" w:rsidP="00544C28">
      <w:pPr>
        <w:rPr>
          <w:rFonts w:ascii="Arial" w:hAnsi="Arial" w:cs="Arial"/>
          <w:sz w:val="20"/>
          <w:szCs w:val="20"/>
        </w:rPr>
        <w:sectPr w:rsidR="00C41EBF" w:rsidSect="00C41EBF">
          <w:type w:val="continuous"/>
          <w:pgSz w:w="12240" w:h="15840"/>
          <w:pgMar w:top="1440" w:right="1800" w:bottom="1440" w:left="1800" w:header="720" w:footer="720" w:gutter="0"/>
          <w:cols w:num="2" w:space="720" w:equalWidth="0">
            <w:col w:w="3960" w:space="720"/>
            <w:col w:w="3960"/>
          </w:cols>
          <w:docGrid w:linePitch="360"/>
        </w:sectPr>
      </w:pPr>
    </w:p>
    <w:p w14:paraId="47CD0077" w14:textId="77777777" w:rsidR="00544C28" w:rsidRPr="00544C28" w:rsidRDefault="00544C28" w:rsidP="00544C28">
      <w:pPr>
        <w:rPr>
          <w:rFonts w:ascii="Arial" w:hAnsi="Arial" w:cs="Arial"/>
          <w:sz w:val="20"/>
          <w:szCs w:val="20"/>
        </w:rPr>
      </w:pPr>
    </w:p>
    <w:p w14:paraId="1E979FF0" w14:textId="77777777" w:rsidR="00544C28" w:rsidRPr="00544C28" w:rsidRDefault="00544C28" w:rsidP="00544C28">
      <w:pPr>
        <w:rPr>
          <w:rFonts w:ascii="Arial" w:hAnsi="Arial" w:cs="Arial"/>
          <w:sz w:val="20"/>
          <w:szCs w:val="20"/>
        </w:rPr>
      </w:pPr>
      <w:r w:rsidRPr="00544C28">
        <w:rPr>
          <w:rFonts w:ascii="Arial" w:hAnsi="Arial" w:cs="Arial"/>
          <w:sz w:val="20"/>
          <w:szCs w:val="20"/>
        </w:rPr>
        <w:t>The following functional tests are to be completed on each SCBA to ensure proper operation:</w:t>
      </w:r>
    </w:p>
    <w:p w14:paraId="39DF7156" w14:textId="77777777" w:rsidR="004715D1" w:rsidRDefault="00544C28" w:rsidP="00461B52">
      <w:pPr>
        <w:numPr>
          <w:ilvl w:val="0"/>
          <w:numId w:val="11"/>
        </w:numPr>
        <w:rPr>
          <w:rFonts w:ascii="Arial" w:hAnsi="Arial" w:cs="Arial"/>
          <w:sz w:val="20"/>
          <w:szCs w:val="20"/>
        </w:rPr>
      </w:pPr>
      <w:r w:rsidRPr="00544C28">
        <w:rPr>
          <w:rFonts w:ascii="Arial" w:hAnsi="Arial" w:cs="Arial"/>
          <w:sz w:val="20"/>
          <w:szCs w:val="20"/>
        </w:rPr>
        <w:t>Pressure Gauge</w:t>
      </w:r>
    </w:p>
    <w:p w14:paraId="4C0BBE18" w14:textId="77777777" w:rsidR="00544C28" w:rsidRPr="00544C28" w:rsidRDefault="00544C28" w:rsidP="00461B52">
      <w:pPr>
        <w:numPr>
          <w:ilvl w:val="0"/>
          <w:numId w:val="11"/>
        </w:numPr>
        <w:rPr>
          <w:rFonts w:ascii="Arial" w:hAnsi="Arial" w:cs="Arial"/>
          <w:sz w:val="20"/>
          <w:szCs w:val="20"/>
        </w:rPr>
      </w:pPr>
      <w:r w:rsidRPr="00544C28">
        <w:rPr>
          <w:rFonts w:ascii="Arial" w:hAnsi="Arial" w:cs="Arial"/>
          <w:sz w:val="20"/>
          <w:szCs w:val="20"/>
        </w:rPr>
        <w:t>PASS test</w:t>
      </w:r>
    </w:p>
    <w:p w14:paraId="79886DFD" w14:textId="77777777" w:rsidR="00544C28" w:rsidRPr="00544C28" w:rsidRDefault="00544C28" w:rsidP="00461B52">
      <w:pPr>
        <w:numPr>
          <w:ilvl w:val="0"/>
          <w:numId w:val="11"/>
        </w:numPr>
        <w:rPr>
          <w:rFonts w:ascii="Arial" w:hAnsi="Arial" w:cs="Arial"/>
          <w:sz w:val="20"/>
          <w:szCs w:val="20"/>
        </w:rPr>
      </w:pPr>
      <w:r w:rsidRPr="00544C28">
        <w:rPr>
          <w:rFonts w:ascii="Arial" w:hAnsi="Arial" w:cs="Arial"/>
          <w:sz w:val="20"/>
          <w:szCs w:val="20"/>
        </w:rPr>
        <w:t>Leak Test</w:t>
      </w:r>
    </w:p>
    <w:p w14:paraId="01F089DC" w14:textId="77777777" w:rsidR="00544C28" w:rsidRPr="00544C28" w:rsidRDefault="00544C28" w:rsidP="00461B52">
      <w:pPr>
        <w:numPr>
          <w:ilvl w:val="0"/>
          <w:numId w:val="11"/>
        </w:numPr>
        <w:rPr>
          <w:rFonts w:ascii="Arial" w:hAnsi="Arial" w:cs="Arial"/>
          <w:sz w:val="20"/>
          <w:szCs w:val="20"/>
        </w:rPr>
      </w:pPr>
      <w:r w:rsidRPr="00544C28">
        <w:rPr>
          <w:rFonts w:ascii="Arial" w:hAnsi="Arial" w:cs="Arial"/>
          <w:sz w:val="20"/>
          <w:szCs w:val="20"/>
        </w:rPr>
        <w:t>Warning bell test</w:t>
      </w:r>
    </w:p>
    <w:p w14:paraId="03E575A6" w14:textId="77777777" w:rsidR="00544C28" w:rsidRDefault="00544C28" w:rsidP="00461B52">
      <w:pPr>
        <w:numPr>
          <w:ilvl w:val="0"/>
          <w:numId w:val="11"/>
        </w:numPr>
        <w:rPr>
          <w:rFonts w:ascii="Arial" w:hAnsi="Arial" w:cs="Arial"/>
          <w:sz w:val="20"/>
          <w:szCs w:val="20"/>
        </w:rPr>
      </w:pPr>
      <w:r w:rsidRPr="00544C28">
        <w:rPr>
          <w:rFonts w:ascii="Arial" w:hAnsi="Arial" w:cs="Arial"/>
          <w:sz w:val="20"/>
          <w:szCs w:val="20"/>
        </w:rPr>
        <w:t>Face</w:t>
      </w:r>
      <w:r w:rsidR="00CA4600">
        <w:rPr>
          <w:rFonts w:ascii="Arial" w:hAnsi="Arial" w:cs="Arial"/>
          <w:sz w:val="20"/>
          <w:szCs w:val="20"/>
        </w:rPr>
        <w:t xml:space="preserve"> </w:t>
      </w:r>
      <w:r w:rsidR="004715D1">
        <w:rPr>
          <w:rFonts w:ascii="Arial" w:hAnsi="Arial" w:cs="Arial"/>
          <w:sz w:val="20"/>
          <w:szCs w:val="20"/>
        </w:rPr>
        <w:t>piece Connection</w:t>
      </w:r>
    </w:p>
    <w:p w14:paraId="14DF01AE" w14:textId="77777777" w:rsidR="004715D1" w:rsidRPr="00544C28" w:rsidRDefault="004715D1" w:rsidP="00696CA6">
      <w:pPr>
        <w:ind w:left="360"/>
        <w:rPr>
          <w:rFonts w:ascii="Arial" w:hAnsi="Arial" w:cs="Arial"/>
          <w:sz w:val="20"/>
          <w:szCs w:val="20"/>
        </w:rPr>
      </w:pPr>
    </w:p>
    <w:p w14:paraId="4A50264D" w14:textId="77777777" w:rsidR="00696CA6" w:rsidRPr="00696CA6" w:rsidRDefault="00696CA6" w:rsidP="00696CA6">
      <w:pPr>
        <w:rPr>
          <w:rFonts w:ascii="Arial" w:hAnsi="Arial" w:cs="Arial"/>
          <w:b/>
          <w:sz w:val="20"/>
          <w:szCs w:val="20"/>
        </w:rPr>
      </w:pPr>
      <w:r w:rsidRPr="00696CA6">
        <w:rPr>
          <w:rFonts w:ascii="Arial" w:hAnsi="Arial" w:cs="Arial"/>
          <w:b/>
          <w:sz w:val="20"/>
          <w:szCs w:val="20"/>
        </w:rPr>
        <w:t xml:space="preserve">Cylinder Pressure Gauge </w:t>
      </w:r>
      <w:r>
        <w:rPr>
          <w:rFonts w:ascii="Arial" w:hAnsi="Arial" w:cs="Arial"/>
          <w:b/>
          <w:sz w:val="20"/>
          <w:szCs w:val="20"/>
        </w:rPr>
        <w:t>and Sentinel Reading Comparison</w:t>
      </w:r>
    </w:p>
    <w:p w14:paraId="7FDA281B" w14:textId="77777777" w:rsidR="00696CA6" w:rsidRPr="00544C28" w:rsidRDefault="00696CA6" w:rsidP="00696CA6">
      <w:pPr>
        <w:rPr>
          <w:rFonts w:ascii="Arial" w:hAnsi="Arial" w:cs="Arial"/>
          <w:sz w:val="20"/>
          <w:szCs w:val="20"/>
        </w:rPr>
      </w:pPr>
      <w:r w:rsidRPr="00544C28">
        <w:rPr>
          <w:rFonts w:ascii="Arial" w:hAnsi="Arial" w:cs="Arial"/>
          <w:sz w:val="20"/>
          <w:szCs w:val="20"/>
        </w:rPr>
        <w:t>The purpose of this test is to compare the cylinder pressure gauge and the Sentinel pressure reading to make</w:t>
      </w:r>
      <w:r>
        <w:rPr>
          <w:rFonts w:ascii="Arial" w:hAnsi="Arial" w:cs="Arial"/>
          <w:sz w:val="20"/>
          <w:szCs w:val="20"/>
        </w:rPr>
        <w:t xml:space="preserve"> sure they read within +/- 10%.</w:t>
      </w:r>
    </w:p>
    <w:p w14:paraId="6F418AF1" w14:textId="77777777" w:rsidR="00696CA6" w:rsidRPr="00544C28" w:rsidRDefault="00696CA6" w:rsidP="00696CA6">
      <w:pPr>
        <w:rPr>
          <w:rFonts w:ascii="Arial" w:hAnsi="Arial" w:cs="Arial"/>
          <w:sz w:val="20"/>
          <w:szCs w:val="20"/>
        </w:rPr>
      </w:pPr>
      <w:r w:rsidRPr="00544C28">
        <w:rPr>
          <w:rFonts w:ascii="Arial" w:hAnsi="Arial" w:cs="Arial"/>
          <w:b/>
          <w:sz w:val="20"/>
          <w:szCs w:val="20"/>
        </w:rPr>
        <w:t>Procedure:</w:t>
      </w:r>
    </w:p>
    <w:p w14:paraId="407C388F" w14:textId="77777777" w:rsidR="00696CA6" w:rsidRPr="00544C28" w:rsidRDefault="00696CA6" w:rsidP="00461B52">
      <w:pPr>
        <w:numPr>
          <w:ilvl w:val="0"/>
          <w:numId w:val="113"/>
        </w:numPr>
        <w:rPr>
          <w:rFonts w:ascii="Arial" w:hAnsi="Arial" w:cs="Arial"/>
          <w:sz w:val="20"/>
          <w:szCs w:val="20"/>
        </w:rPr>
      </w:pPr>
      <w:r w:rsidRPr="00544C28">
        <w:rPr>
          <w:rFonts w:ascii="Arial" w:hAnsi="Arial" w:cs="Arial"/>
          <w:sz w:val="20"/>
          <w:szCs w:val="20"/>
        </w:rPr>
        <w:t xml:space="preserve">Open the cylinder valve and note the pressure reading on the cylinder pressure gauge.   </w:t>
      </w:r>
    </w:p>
    <w:p w14:paraId="7892AD46" w14:textId="77777777" w:rsidR="000E2180" w:rsidRDefault="00696CA6" w:rsidP="00461B52">
      <w:pPr>
        <w:numPr>
          <w:ilvl w:val="0"/>
          <w:numId w:val="113"/>
        </w:numPr>
        <w:rPr>
          <w:rFonts w:ascii="Arial" w:hAnsi="Arial" w:cs="Arial"/>
          <w:b/>
          <w:sz w:val="20"/>
          <w:szCs w:val="20"/>
        </w:rPr>
      </w:pPr>
      <w:r w:rsidRPr="00544C28">
        <w:rPr>
          <w:rFonts w:ascii="Arial" w:hAnsi="Arial" w:cs="Arial"/>
          <w:sz w:val="20"/>
          <w:szCs w:val="20"/>
        </w:rPr>
        <w:t>Compare the shoulder gauge pressure reading to the cylinder gauge reading.  The two values must be within +/- 10% of the full scale</w:t>
      </w:r>
    </w:p>
    <w:p w14:paraId="2E0E42C7" w14:textId="77777777" w:rsidR="004D6037" w:rsidRDefault="004D6037" w:rsidP="00696489">
      <w:pPr>
        <w:rPr>
          <w:rFonts w:ascii="Arial" w:hAnsi="Arial" w:cs="Arial"/>
          <w:b/>
          <w:sz w:val="20"/>
          <w:szCs w:val="20"/>
        </w:rPr>
      </w:pPr>
    </w:p>
    <w:p w14:paraId="742498F1" w14:textId="77777777" w:rsidR="007D57AF" w:rsidRPr="00696489" w:rsidRDefault="007D57AF" w:rsidP="00696489">
      <w:pPr>
        <w:rPr>
          <w:rFonts w:ascii="Arial" w:hAnsi="Arial" w:cs="Arial"/>
          <w:b/>
          <w:sz w:val="20"/>
          <w:szCs w:val="20"/>
        </w:rPr>
      </w:pPr>
      <w:r w:rsidRPr="00696489">
        <w:rPr>
          <w:rFonts w:ascii="Arial" w:hAnsi="Arial" w:cs="Arial"/>
          <w:b/>
          <w:sz w:val="20"/>
          <w:szCs w:val="20"/>
        </w:rPr>
        <w:t>QUALITY AND QUANTITY OF BREATHING AIR</w:t>
      </w:r>
    </w:p>
    <w:p w14:paraId="3B0C4EC9" w14:textId="77777777" w:rsidR="007D57AF" w:rsidRPr="007D57AF" w:rsidRDefault="007D57AF" w:rsidP="007D57AF">
      <w:pPr>
        <w:rPr>
          <w:rFonts w:ascii="Arial" w:hAnsi="Arial" w:cs="Arial"/>
          <w:sz w:val="20"/>
          <w:szCs w:val="20"/>
        </w:rPr>
      </w:pPr>
      <w:r w:rsidRPr="007D57AF">
        <w:rPr>
          <w:rFonts w:ascii="Arial" w:hAnsi="Arial" w:cs="Arial"/>
          <w:sz w:val="20"/>
          <w:szCs w:val="20"/>
        </w:rPr>
        <w:t>Breathing air in the SCBA cylinders shall meet the requirements of the Compressed Gas Association G-7.1-1989, COMMODITY SPECIFICATION FOR AIR, with a minimum quality of Grade D.  Private vendors supplying the department with compressed breathing air shall provide a copy of the most recent inspection and certification.</w:t>
      </w:r>
    </w:p>
    <w:p w14:paraId="62374AF6" w14:textId="77777777" w:rsidR="007D57AF" w:rsidRPr="007D57AF" w:rsidRDefault="007D57AF" w:rsidP="007D57AF">
      <w:pPr>
        <w:rPr>
          <w:rFonts w:ascii="Arial" w:hAnsi="Arial" w:cs="Arial"/>
          <w:sz w:val="20"/>
          <w:szCs w:val="20"/>
        </w:rPr>
      </w:pPr>
    </w:p>
    <w:p w14:paraId="7E43A651" w14:textId="77777777" w:rsidR="007D57AF" w:rsidRPr="007D57AF" w:rsidRDefault="007D57AF" w:rsidP="007D57AF">
      <w:pPr>
        <w:rPr>
          <w:rFonts w:ascii="Arial" w:hAnsi="Arial" w:cs="Arial"/>
          <w:sz w:val="20"/>
          <w:szCs w:val="20"/>
        </w:rPr>
      </w:pPr>
      <w:r w:rsidRPr="007D57AF">
        <w:rPr>
          <w:rFonts w:ascii="Arial" w:hAnsi="Arial" w:cs="Arial"/>
          <w:sz w:val="20"/>
          <w:szCs w:val="20"/>
        </w:rPr>
        <w:t>The purity of the air from the Fire Department’s compressor shall be checked by a competent laboratory quarterly.</w:t>
      </w:r>
    </w:p>
    <w:p w14:paraId="0450614C" w14:textId="77777777" w:rsidR="007D57AF" w:rsidRPr="007D57AF" w:rsidRDefault="007D57AF" w:rsidP="007D57AF">
      <w:pPr>
        <w:ind w:left="720" w:hanging="720"/>
        <w:rPr>
          <w:rFonts w:ascii="Arial" w:hAnsi="Arial" w:cs="Arial"/>
          <w:sz w:val="20"/>
          <w:szCs w:val="20"/>
        </w:rPr>
      </w:pPr>
    </w:p>
    <w:p w14:paraId="1AB15B6E" w14:textId="77777777" w:rsidR="007D57AF" w:rsidRPr="00CA4600" w:rsidRDefault="007D57AF" w:rsidP="00CA4600">
      <w:pPr>
        <w:rPr>
          <w:rFonts w:ascii="Arial" w:hAnsi="Arial" w:cs="Arial"/>
          <w:sz w:val="20"/>
          <w:szCs w:val="20"/>
        </w:rPr>
      </w:pPr>
      <w:r w:rsidRPr="00CA4600">
        <w:rPr>
          <w:rFonts w:ascii="Arial" w:hAnsi="Arial" w:cs="Arial"/>
          <w:sz w:val="20"/>
          <w:szCs w:val="20"/>
        </w:rPr>
        <w:t>The department shall assure that sufficient quantities of compressed air are available</w:t>
      </w:r>
      <w:r w:rsidR="00CA4600" w:rsidRPr="00CA4600">
        <w:rPr>
          <w:rFonts w:ascii="Arial" w:hAnsi="Arial" w:cs="Arial"/>
          <w:sz w:val="20"/>
          <w:szCs w:val="20"/>
        </w:rPr>
        <w:t xml:space="preserve"> to refill </w:t>
      </w:r>
      <w:r w:rsidRPr="00CA4600">
        <w:rPr>
          <w:rFonts w:ascii="Arial" w:hAnsi="Arial" w:cs="Arial"/>
          <w:sz w:val="20"/>
          <w:szCs w:val="20"/>
        </w:rPr>
        <w:t>SCBA for each incident.  This shall be accomplished through the use of mobile air supplies or mutual aid from other fire departments.</w:t>
      </w:r>
    </w:p>
    <w:p w14:paraId="210D54FE" w14:textId="77777777" w:rsidR="007D57AF" w:rsidRPr="007D57AF" w:rsidRDefault="007D57AF" w:rsidP="007D57AF">
      <w:pPr>
        <w:ind w:left="720" w:hanging="720"/>
        <w:rPr>
          <w:rFonts w:ascii="Arial" w:hAnsi="Arial" w:cs="Arial"/>
          <w:sz w:val="20"/>
          <w:szCs w:val="20"/>
        </w:rPr>
      </w:pPr>
    </w:p>
    <w:p w14:paraId="1782596F" w14:textId="77777777" w:rsidR="007D57AF" w:rsidRPr="007D57AF" w:rsidRDefault="007D57AF" w:rsidP="007D57AF">
      <w:pPr>
        <w:ind w:left="720" w:hanging="720"/>
        <w:rPr>
          <w:rFonts w:ascii="Arial" w:hAnsi="Arial" w:cs="Arial"/>
          <w:sz w:val="20"/>
          <w:szCs w:val="20"/>
        </w:rPr>
      </w:pPr>
      <w:r w:rsidRPr="007D57AF">
        <w:rPr>
          <w:rFonts w:ascii="Arial" w:hAnsi="Arial" w:cs="Arial"/>
          <w:sz w:val="20"/>
          <w:szCs w:val="20"/>
        </w:rPr>
        <w:t>Air cylinders for SCBA shall be filled only by trained personnel.</w:t>
      </w:r>
    </w:p>
    <w:p w14:paraId="7EADC3E6" w14:textId="77777777" w:rsidR="007D57AF" w:rsidRPr="007D57AF" w:rsidRDefault="007D57AF" w:rsidP="007D57AF">
      <w:pPr>
        <w:rPr>
          <w:rFonts w:ascii="Arial" w:hAnsi="Arial" w:cs="Arial"/>
          <w:sz w:val="20"/>
          <w:szCs w:val="20"/>
        </w:rPr>
      </w:pPr>
    </w:p>
    <w:p w14:paraId="6B4140D1" w14:textId="77777777" w:rsidR="007D57AF" w:rsidRPr="007D57AF" w:rsidRDefault="007D57AF" w:rsidP="007D57AF">
      <w:pPr>
        <w:rPr>
          <w:rFonts w:ascii="Arial" w:hAnsi="Arial" w:cs="Arial"/>
          <w:sz w:val="20"/>
          <w:szCs w:val="20"/>
        </w:rPr>
      </w:pPr>
      <w:r w:rsidRPr="007D57AF">
        <w:rPr>
          <w:rFonts w:ascii="Arial" w:hAnsi="Arial" w:cs="Arial"/>
          <w:sz w:val="20"/>
          <w:szCs w:val="20"/>
        </w:rPr>
        <w:t>Compressed oxygen shall not be used in ope</w:t>
      </w:r>
      <w:r w:rsidR="00696489">
        <w:rPr>
          <w:rFonts w:ascii="Arial" w:hAnsi="Arial" w:cs="Arial"/>
          <w:sz w:val="20"/>
          <w:szCs w:val="20"/>
        </w:rPr>
        <w:t>n-circuit SCBA.</w:t>
      </w:r>
    </w:p>
    <w:p w14:paraId="41609247" w14:textId="77777777" w:rsidR="004931FC" w:rsidRDefault="004931FC" w:rsidP="007D57AF">
      <w:pPr>
        <w:rPr>
          <w:rFonts w:ascii="Arial" w:hAnsi="Arial" w:cs="Arial"/>
          <w:sz w:val="20"/>
          <w:szCs w:val="20"/>
        </w:rPr>
      </w:pPr>
    </w:p>
    <w:p w14:paraId="30D88D7A" w14:textId="77777777" w:rsidR="007D57AF" w:rsidRPr="007D57AF" w:rsidRDefault="007D57AF" w:rsidP="007D57AF">
      <w:pPr>
        <w:rPr>
          <w:rFonts w:ascii="Arial" w:hAnsi="Arial" w:cs="Arial"/>
          <w:sz w:val="20"/>
          <w:szCs w:val="20"/>
        </w:rPr>
      </w:pPr>
      <w:r w:rsidRPr="007D57AF">
        <w:rPr>
          <w:rFonts w:ascii="Arial" w:hAnsi="Arial" w:cs="Arial"/>
          <w:sz w:val="20"/>
          <w:szCs w:val="20"/>
        </w:rPr>
        <w:t xml:space="preserve">Standards for breathing air </w:t>
      </w:r>
      <w:r w:rsidR="00696489">
        <w:rPr>
          <w:rFonts w:ascii="Arial" w:hAnsi="Arial" w:cs="Arial"/>
          <w:sz w:val="20"/>
          <w:szCs w:val="20"/>
        </w:rPr>
        <w:t>and hazards associated include:</w:t>
      </w:r>
    </w:p>
    <w:p w14:paraId="7EB8596F" w14:textId="77777777" w:rsidR="007D57AF" w:rsidRPr="007D57AF" w:rsidRDefault="007D57AF" w:rsidP="00461B52">
      <w:pPr>
        <w:widowControl w:val="0"/>
        <w:numPr>
          <w:ilvl w:val="0"/>
          <w:numId w:val="114"/>
        </w:numPr>
        <w:autoSpaceDE w:val="0"/>
        <w:autoSpaceDN w:val="0"/>
        <w:adjustRightInd w:val="0"/>
        <w:rPr>
          <w:rFonts w:ascii="Arial" w:hAnsi="Arial" w:cs="Arial"/>
          <w:sz w:val="20"/>
          <w:szCs w:val="20"/>
        </w:rPr>
      </w:pPr>
      <w:r w:rsidRPr="007D57AF">
        <w:rPr>
          <w:rFonts w:ascii="Arial" w:hAnsi="Arial" w:cs="Arial"/>
          <w:sz w:val="20"/>
          <w:szCs w:val="20"/>
        </w:rPr>
        <w:t>Oxygen content of 19.5-23.5%.</w:t>
      </w:r>
    </w:p>
    <w:p w14:paraId="014BE88C" w14:textId="77777777" w:rsidR="007D57AF" w:rsidRPr="007D57AF" w:rsidRDefault="007D57AF" w:rsidP="00461B52">
      <w:pPr>
        <w:widowControl w:val="0"/>
        <w:numPr>
          <w:ilvl w:val="0"/>
          <w:numId w:val="114"/>
        </w:numPr>
        <w:autoSpaceDE w:val="0"/>
        <w:autoSpaceDN w:val="0"/>
        <w:adjustRightInd w:val="0"/>
        <w:rPr>
          <w:rFonts w:ascii="Arial" w:hAnsi="Arial" w:cs="Arial"/>
          <w:sz w:val="20"/>
          <w:szCs w:val="20"/>
        </w:rPr>
      </w:pPr>
      <w:r w:rsidRPr="007D57AF">
        <w:rPr>
          <w:rFonts w:ascii="Arial" w:hAnsi="Arial" w:cs="Arial"/>
          <w:sz w:val="20"/>
          <w:szCs w:val="20"/>
        </w:rPr>
        <w:t>Hydrocarbons (condensed) content of 5 milligrams per cubic meter of air or less;</w:t>
      </w:r>
    </w:p>
    <w:p w14:paraId="5824E1A7" w14:textId="77777777" w:rsidR="007D57AF" w:rsidRPr="007D57AF" w:rsidRDefault="007D57AF" w:rsidP="00461B52">
      <w:pPr>
        <w:widowControl w:val="0"/>
        <w:numPr>
          <w:ilvl w:val="0"/>
          <w:numId w:val="114"/>
        </w:numPr>
        <w:autoSpaceDE w:val="0"/>
        <w:autoSpaceDN w:val="0"/>
        <w:adjustRightInd w:val="0"/>
        <w:rPr>
          <w:rFonts w:ascii="Arial" w:hAnsi="Arial" w:cs="Arial"/>
          <w:sz w:val="20"/>
          <w:szCs w:val="20"/>
        </w:rPr>
      </w:pPr>
      <w:r w:rsidRPr="007D57AF">
        <w:rPr>
          <w:rFonts w:ascii="Arial" w:hAnsi="Arial" w:cs="Arial"/>
          <w:sz w:val="20"/>
          <w:szCs w:val="20"/>
        </w:rPr>
        <w:t>Carbon monoxide (CO) content of 10 ppm or less;</w:t>
      </w:r>
    </w:p>
    <w:p w14:paraId="19F1B69D" w14:textId="77777777" w:rsidR="007D57AF" w:rsidRPr="007D57AF" w:rsidRDefault="007D57AF" w:rsidP="00461B52">
      <w:pPr>
        <w:widowControl w:val="0"/>
        <w:numPr>
          <w:ilvl w:val="0"/>
          <w:numId w:val="114"/>
        </w:numPr>
        <w:autoSpaceDE w:val="0"/>
        <w:autoSpaceDN w:val="0"/>
        <w:adjustRightInd w:val="0"/>
        <w:rPr>
          <w:rFonts w:ascii="Arial" w:hAnsi="Arial" w:cs="Arial"/>
          <w:sz w:val="20"/>
          <w:szCs w:val="20"/>
        </w:rPr>
      </w:pPr>
      <w:r w:rsidRPr="007D57AF">
        <w:rPr>
          <w:rFonts w:ascii="Arial" w:hAnsi="Arial" w:cs="Arial"/>
          <w:sz w:val="20"/>
          <w:szCs w:val="20"/>
        </w:rPr>
        <w:t>Carbon dioxide content of 1,000 ppm or less;</w:t>
      </w:r>
    </w:p>
    <w:p w14:paraId="68F75609" w14:textId="77777777" w:rsidR="007D57AF" w:rsidRDefault="00696489" w:rsidP="00461B52">
      <w:pPr>
        <w:widowControl w:val="0"/>
        <w:numPr>
          <w:ilvl w:val="0"/>
          <w:numId w:val="114"/>
        </w:numPr>
        <w:autoSpaceDE w:val="0"/>
        <w:autoSpaceDN w:val="0"/>
        <w:adjustRightInd w:val="0"/>
        <w:rPr>
          <w:rFonts w:ascii="Arial" w:hAnsi="Arial" w:cs="Arial"/>
          <w:sz w:val="20"/>
          <w:szCs w:val="20"/>
        </w:rPr>
      </w:pPr>
      <w:r>
        <w:rPr>
          <w:rFonts w:ascii="Arial" w:hAnsi="Arial" w:cs="Arial"/>
          <w:sz w:val="20"/>
          <w:szCs w:val="20"/>
        </w:rPr>
        <w:t>Lack of a noticeable odor.</w:t>
      </w:r>
    </w:p>
    <w:p w14:paraId="73AC8F87" w14:textId="77777777" w:rsidR="00696489" w:rsidRPr="007D57AF" w:rsidRDefault="00696489" w:rsidP="00696489">
      <w:pPr>
        <w:widowControl w:val="0"/>
        <w:autoSpaceDE w:val="0"/>
        <w:autoSpaceDN w:val="0"/>
        <w:adjustRightInd w:val="0"/>
        <w:ind w:left="360"/>
        <w:rPr>
          <w:rFonts w:ascii="Arial" w:hAnsi="Arial" w:cs="Arial"/>
          <w:sz w:val="20"/>
          <w:szCs w:val="20"/>
        </w:rPr>
      </w:pPr>
    </w:p>
    <w:p w14:paraId="3E0B1C56" w14:textId="77777777" w:rsidR="007D57AF" w:rsidRPr="007D57AF" w:rsidRDefault="007D57AF" w:rsidP="007D57AF">
      <w:pPr>
        <w:rPr>
          <w:rFonts w:ascii="Arial" w:hAnsi="Arial" w:cs="Arial"/>
          <w:sz w:val="20"/>
          <w:szCs w:val="20"/>
        </w:rPr>
      </w:pPr>
      <w:r w:rsidRPr="007D57AF">
        <w:rPr>
          <w:rFonts w:ascii="Arial" w:hAnsi="Arial" w:cs="Arial"/>
          <w:sz w:val="20"/>
          <w:szCs w:val="20"/>
        </w:rPr>
        <w:t xml:space="preserve">The fire department shall </w:t>
      </w:r>
      <w:r w:rsidR="00A35AA8">
        <w:rPr>
          <w:rFonts w:ascii="Arial" w:hAnsi="Arial" w:cs="Arial"/>
          <w:sz w:val="20"/>
          <w:szCs w:val="20"/>
        </w:rPr>
        <w:t>e</w:t>
      </w:r>
      <w:r w:rsidRPr="007D57AF">
        <w:rPr>
          <w:rFonts w:ascii="Arial" w:hAnsi="Arial" w:cs="Arial"/>
          <w:sz w:val="20"/>
          <w:szCs w:val="20"/>
        </w:rPr>
        <w:t>nsure that cylinders used to supply breathing air to respirators m</w:t>
      </w:r>
      <w:r w:rsidR="00696489">
        <w:rPr>
          <w:rFonts w:ascii="Arial" w:hAnsi="Arial" w:cs="Arial"/>
          <w:sz w:val="20"/>
          <w:szCs w:val="20"/>
        </w:rPr>
        <w:t>eet the following requirements:</w:t>
      </w:r>
    </w:p>
    <w:p w14:paraId="4B4AF778" w14:textId="77777777" w:rsidR="007D57AF" w:rsidRPr="007D57AF" w:rsidRDefault="007D57AF" w:rsidP="00461B52">
      <w:pPr>
        <w:widowControl w:val="0"/>
        <w:numPr>
          <w:ilvl w:val="0"/>
          <w:numId w:val="115"/>
        </w:numPr>
        <w:autoSpaceDE w:val="0"/>
        <w:autoSpaceDN w:val="0"/>
        <w:adjustRightInd w:val="0"/>
        <w:rPr>
          <w:rFonts w:ascii="Arial" w:hAnsi="Arial" w:cs="Arial"/>
          <w:sz w:val="20"/>
          <w:szCs w:val="20"/>
        </w:rPr>
      </w:pPr>
      <w:r w:rsidRPr="007D57AF">
        <w:rPr>
          <w:rFonts w:ascii="Arial" w:hAnsi="Arial" w:cs="Arial"/>
          <w:sz w:val="20"/>
          <w:szCs w:val="20"/>
        </w:rPr>
        <w:t>Cylinders are tested and maintained as prescribed in the Shipping Container Specification Regulations of the Department of Transportation (49 CFR part 173 and part 178) test requirements of five years for composite cylinders supplied to MSA and five years for steel or aluminum cy</w:t>
      </w:r>
      <w:r w:rsidR="00696489">
        <w:rPr>
          <w:rFonts w:ascii="Arial" w:hAnsi="Arial" w:cs="Arial"/>
          <w:sz w:val="20"/>
          <w:szCs w:val="20"/>
        </w:rPr>
        <w:t>linders.</w:t>
      </w:r>
    </w:p>
    <w:p w14:paraId="16048379" w14:textId="77777777" w:rsidR="007D57AF" w:rsidRPr="007D57AF" w:rsidRDefault="007D57AF" w:rsidP="00461B52">
      <w:pPr>
        <w:widowControl w:val="0"/>
        <w:numPr>
          <w:ilvl w:val="0"/>
          <w:numId w:val="115"/>
        </w:numPr>
        <w:autoSpaceDE w:val="0"/>
        <w:autoSpaceDN w:val="0"/>
        <w:adjustRightInd w:val="0"/>
        <w:rPr>
          <w:rFonts w:ascii="Arial" w:hAnsi="Arial" w:cs="Arial"/>
          <w:sz w:val="20"/>
          <w:szCs w:val="20"/>
        </w:rPr>
      </w:pPr>
      <w:r w:rsidRPr="007D57AF">
        <w:rPr>
          <w:rFonts w:ascii="Arial" w:hAnsi="Arial" w:cs="Arial"/>
          <w:sz w:val="20"/>
          <w:szCs w:val="20"/>
        </w:rPr>
        <w:t xml:space="preserve">Note: composite cylinders have </w:t>
      </w:r>
      <w:r w:rsidR="00696489">
        <w:rPr>
          <w:rFonts w:ascii="Arial" w:hAnsi="Arial" w:cs="Arial"/>
          <w:sz w:val="20"/>
          <w:szCs w:val="20"/>
        </w:rPr>
        <w:t>a maximum use life of 15 years.</w:t>
      </w:r>
    </w:p>
    <w:p w14:paraId="46347A5F" w14:textId="77777777" w:rsidR="007D57AF" w:rsidRPr="007D57AF" w:rsidRDefault="007D57AF" w:rsidP="00461B52">
      <w:pPr>
        <w:widowControl w:val="0"/>
        <w:numPr>
          <w:ilvl w:val="0"/>
          <w:numId w:val="115"/>
        </w:numPr>
        <w:autoSpaceDE w:val="0"/>
        <w:autoSpaceDN w:val="0"/>
        <w:adjustRightInd w:val="0"/>
        <w:rPr>
          <w:rFonts w:ascii="Arial" w:hAnsi="Arial" w:cs="Arial"/>
          <w:sz w:val="20"/>
          <w:szCs w:val="20"/>
        </w:rPr>
      </w:pPr>
      <w:r w:rsidRPr="007D57AF">
        <w:rPr>
          <w:rFonts w:ascii="Arial" w:hAnsi="Arial" w:cs="Arial"/>
          <w:sz w:val="20"/>
          <w:szCs w:val="20"/>
        </w:rPr>
        <w:t>The moisture content in the cylinder does not exceed a dew point of -50 degrees F. (-45.6 degrees C.) at one (1) atmospheric pressure</w:t>
      </w:r>
      <w:r w:rsidR="006458F4">
        <w:rPr>
          <w:rFonts w:ascii="Arial" w:hAnsi="Arial" w:cs="Arial"/>
          <w:sz w:val="20"/>
          <w:szCs w:val="20"/>
        </w:rPr>
        <w:t>, and a water vapor level of less than 25 ppm</w:t>
      </w:r>
    </w:p>
    <w:p w14:paraId="664757F0" w14:textId="77777777" w:rsidR="007D57AF" w:rsidRPr="004D6037" w:rsidRDefault="007D57AF" w:rsidP="007D57AF">
      <w:pPr>
        <w:rPr>
          <w:rFonts w:ascii="Arial" w:hAnsi="Arial" w:cs="Arial"/>
          <w:b/>
          <w:bCs/>
          <w:sz w:val="20"/>
          <w:szCs w:val="20"/>
        </w:rPr>
      </w:pPr>
    </w:p>
    <w:p w14:paraId="5A0592B0" w14:textId="77777777" w:rsidR="007D57AF" w:rsidRPr="004D6037" w:rsidRDefault="007D57AF" w:rsidP="007D57AF">
      <w:pPr>
        <w:rPr>
          <w:rFonts w:ascii="Arial" w:hAnsi="Arial" w:cs="Arial"/>
          <w:b/>
          <w:bCs/>
          <w:sz w:val="20"/>
          <w:szCs w:val="20"/>
        </w:rPr>
      </w:pPr>
      <w:r w:rsidRPr="004D6037">
        <w:rPr>
          <w:rFonts w:ascii="Arial" w:hAnsi="Arial" w:cs="Arial"/>
          <w:b/>
          <w:bCs/>
          <w:sz w:val="20"/>
          <w:szCs w:val="20"/>
        </w:rPr>
        <w:lastRenderedPageBreak/>
        <w:t>RESPIRATORY HAZARDS AND TRAINING ON RESPIRATO</w:t>
      </w:r>
      <w:r w:rsidR="00696489" w:rsidRPr="004D6037">
        <w:rPr>
          <w:rFonts w:ascii="Arial" w:hAnsi="Arial" w:cs="Arial"/>
          <w:b/>
          <w:bCs/>
          <w:sz w:val="20"/>
          <w:szCs w:val="20"/>
        </w:rPr>
        <w:t>RY USE</w:t>
      </w:r>
    </w:p>
    <w:p w14:paraId="22D9577C" w14:textId="77777777" w:rsidR="007D57AF" w:rsidRPr="007D57AF" w:rsidRDefault="007D57AF" w:rsidP="007D57AF">
      <w:pPr>
        <w:rPr>
          <w:rFonts w:ascii="Arial" w:hAnsi="Arial" w:cs="Arial"/>
          <w:sz w:val="20"/>
          <w:szCs w:val="20"/>
        </w:rPr>
      </w:pPr>
      <w:r w:rsidRPr="007D57AF">
        <w:rPr>
          <w:rFonts w:ascii="Arial" w:hAnsi="Arial" w:cs="Arial"/>
          <w:sz w:val="20"/>
          <w:szCs w:val="20"/>
        </w:rPr>
        <w:t xml:space="preserve">The Fire Department is required to provide training to those who use respirators.  The training must be comprehensive, understandable, occur annually, </w:t>
      </w:r>
      <w:r w:rsidR="006458F4">
        <w:rPr>
          <w:rFonts w:ascii="Arial" w:hAnsi="Arial" w:cs="Arial"/>
          <w:sz w:val="20"/>
          <w:szCs w:val="20"/>
        </w:rPr>
        <w:t>or</w:t>
      </w:r>
      <w:r w:rsidR="006458F4" w:rsidRPr="007D57AF">
        <w:rPr>
          <w:rFonts w:ascii="Arial" w:hAnsi="Arial" w:cs="Arial"/>
          <w:sz w:val="20"/>
          <w:szCs w:val="20"/>
        </w:rPr>
        <w:t xml:space="preserve"> </w:t>
      </w:r>
      <w:r w:rsidRPr="007D57AF">
        <w:rPr>
          <w:rFonts w:ascii="Arial" w:hAnsi="Arial" w:cs="Arial"/>
          <w:sz w:val="20"/>
          <w:szCs w:val="20"/>
        </w:rPr>
        <w:t>more often if necessary.  Documentation of this training shall occur.</w:t>
      </w:r>
    </w:p>
    <w:p w14:paraId="06FDF8F5" w14:textId="77777777" w:rsidR="007D57AF" w:rsidRPr="007D57AF" w:rsidRDefault="007D57AF" w:rsidP="007D57AF">
      <w:pPr>
        <w:rPr>
          <w:rFonts w:ascii="Arial" w:hAnsi="Arial" w:cs="Arial"/>
          <w:sz w:val="20"/>
          <w:szCs w:val="20"/>
        </w:rPr>
      </w:pPr>
    </w:p>
    <w:p w14:paraId="5844785D" w14:textId="77777777" w:rsidR="007D57AF" w:rsidRPr="007D57AF" w:rsidRDefault="007D57AF" w:rsidP="007D57AF">
      <w:pPr>
        <w:rPr>
          <w:rFonts w:ascii="Arial" w:hAnsi="Arial" w:cs="Arial"/>
          <w:sz w:val="20"/>
          <w:szCs w:val="20"/>
        </w:rPr>
      </w:pPr>
      <w:r w:rsidRPr="007D57AF">
        <w:rPr>
          <w:rFonts w:ascii="Arial" w:hAnsi="Arial" w:cs="Arial"/>
          <w:sz w:val="20"/>
          <w:szCs w:val="20"/>
        </w:rPr>
        <w:t>The Fire Department shall ensure that each firefighter can demonstrate knowl</w:t>
      </w:r>
      <w:r w:rsidR="00696489">
        <w:rPr>
          <w:rFonts w:ascii="Arial" w:hAnsi="Arial" w:cs="Arial"/>
          <w:sz w:val="20"/>
          <w:szCs w:val="20"/>
        </w:rPr>
        <w:t>edge of at least the following:</w:t>
      </w:r>
    </w:p>
    <w:p w14:paraId="55CA6BD0"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Why the respirator is necessary and how improper fit , usage, or maintenance can compromise the prote</w:t>
      </w:r>
      <w:r w:rsidR="00696489">
        <w:rPr>
          <w:rFonts w:ascii="Arial" w:hAnsi="Arial" w:cs="Arial"/>
          <w:sz w:val="20"/>
          <w:szCs w:val="20"/>
        </w:rPr>
        <w:t>ctive effect of the respirator;</w:t>
      </w:r>
    </w:p>
    <w:p w14:paraId="5196F735"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 xml:space="preserve"> What the limitations and capabilit</w:t>
      </w:r>
      <w:r w:rsidR="00696489">
        <w:rPr>
          <w:rFonts w:ascii="Arial" w:hAnsi="Arial" w:cs="Arial"/>
          <w:sz w:val="20"/>
          <w:szCs w:val="20"/>
        </w:rPr>
        <w:t>ies of the respirator are;</w:t>
      </w:r>
    </w:p>
    <w:p w14:paraId="279694A1"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How to use the respirator effectively in emergency situations, including situations in which the respirator malfunctions;</w:t>
      </w:r>
    </w:p>
    <w:p w14:paraId="56D0BF4D" w14:textId="77777777" w:rsidR="007D57AF" w:rsidRPr="00696489"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How to inspect, put on and remove, use, and che</w:t>
      </w:r>
      <w:r w:rsidR="00696489">
        <w:rPr>
          <w:rFonts w:ascii="Arial" w:hAnsi="Arial" w:cs="Arial"/>
          <w:sz w:val="20"/>
          <w:szCs w:val="20"/>
        </w:rPr>
        <w:t>ck the seals of the resp</w:t>
      </w:r>
      <w:r w:rsidR="00AD4691">
        <w:rPr>
          <w:rFonts w:ascii="Arial" w:hAnsi="Arial" w:cs="Arial"/>
          <w:sz w:val="20"/>
          <w:szCs w:val="20"/>
        </w:rPr>
        <w:t>irator</w:t>
      </w:r>
      <w:r w:rsidR="009A1984">
        <w:rPr>
          <w:rFonts w:ascii="Arial" w:hAnsi="Arial" w:cs="Arial"/>
          <w:sz w:val="20"/>
          <w:szCs w:val="20"/>
        </w:rPr>
        <w:t>;</w:t>
      </w:r>
    </w:p>
    <w:p w14:paraId="2147CC82"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What the procedures are for maintenance</w:t>
      </w:r>
      <w:r w:rsidR="00696489">
        <w:rPr>
          <w:rFonts w:ascii="Arial" w:hAnsi="Arial" w:cs="Arial"/>
          <w:sz w:val="20"/>
          <w:szCs w:val="20"/>
        </w:rPr>
        <w:t xml:space="preserve"> and storage of the respirator;</w:t>
      </w:r>
    </w:p>
    <w:p w14:paraId="5A7D6167"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How to recognize medical signs and symptoms that may limit or prevent th</w:t>
      </w:r>
      <w:r w:rsidR="00696489">
        <w:rPr>
          <w:rFonts w:ascii="Arial" w:hAnsi="Arial" w:cs="Arial"/>
          <w:sz w:val="20"/>
          <w:szCs w:val="20"/>
        </w:rPr>
        <w:t>e effective use of respirators;</w:t>
      </w:r>
    </w:p>
    <w:p w14:paraId="170EA5E1" w14:textId="77777777" w:rsidR="007D57AF" w:rsidRPr="007D57AF" w:rsidRDefault="007D57AF" w:rsidP="00461B52">
      <w:pPr>
        <w:widowControl w:val="0"/>
        <w:numPr>
          <w:ilvl w:val="0"/>
          <w:numId w:val="116"/>
        </w:numPr>
        <w:autoSpaceDE w:val="0"/>
        <w:autoSpaceDN w:val="0"/>
        <w:adjustRightInd w:val="0"/>
        <w:rPr>
          <w:rFonts w:ascii="Arial" w:hAnsi="Arial" w:cs="Arial"/>
          <w:sz w:val="20"/>
          <w:szCs w:val="20"/>
        </w:rPr>
      </w:pPr>
      <w:r w:rsidRPr="007D57AF">
        <w:rPr>
          <w:rFonts w:ascii="Arial" w:hAnsi="Arial" w:cs="Arial"/>
          <w:sz w:val="20"/>
          <w:szCs w:val="20"/>
        </w:rPr>
        <w:t>The general requirements of this program.</w:t>
      </w:r>
    </w:p>
    <w:p w14:paraId="27FE6D13" w14:textId="77777777" w:rsidR="007D57AF" w:rsidRPr="007D57AF" w:rsidRDefault="007D57AF" w:rsidP="007D57AF">
      <w:pPr>
        <w:rPr>
          <w:rFonts w:ascii="Arial" w:hAnsi="Arial" w:cs="Arial"/>
          <w:sz w:val="20"/>
          <w:szCs w:val="20"/>
        </w:rPr>
      </w:pPr>
    </w:p>
    <w:p w14:paraId="66AB3E8D" w14:textId="77777777" w:rsidR="007D57AF" w:rsidRPr="007D57AF" w:rsidRDefault="007D57AF" w:rsidP="007D57AF">
      <w:pPr>
        <w:rPr>
          <w:rFonts w:ascii="Arial" w:hAnsi="Arial" w:cs="Arial"/>
          <w:bCs/>
          <w:sz w:val="20"/>
          <w:szCs w:val="20"/>
        </w:rPr>
      </w:pPr>
      <w:r w:rsidRPr="007D57AF">
        <w:rPr>
          <w:rFonts w:ascii="Arial" w:hAnsi="Arial" w:cs="Arial"/>
          <w:bCs/>
          <w:sz w:val="20"/>
          <w:szCs w:val="20"/>
        </w:rPr>
        <w:t>The training shall be conducted in a manner that is understandable to the firefighter.</w:t>
      </w:r>
    </w:p>
    <w:p w14:paraId="528BA075" w14:textId="77777777" w:rsidR="007D57AF" w:rsidRPr="007D57AF" w:rsidRDefault="007D57AF" w:rsidP="007D57AF">
      <w:pPr>
        <w:rPr>
          <w:rFonts w:ascii="Arial" w:hAnsi="Arial" w:cs="Arial"/>
          <w:b/>
          <w:bCs/>
          <w:sz w:val="20"/>
          <w:szCs w:val="20"/>
        </w:rPr>
      </w:pPr>
    </w:p>
    <w:p w14:paraId="51977E4C" w14:textId="77777777" w:rsidR="007D57AF" w:rsidRPr="007D57AF" w:rsidRDefault="007D57AF" w:rsidP="007D57AF">
      <w:pPr>
        <w:rPr>
          <w:rFonts w:ascii="Arial" w:hAnsi="Arial" w:cs="Arial"/>
          <w:sz w:val="20"/>
          <w:szCs w:val="20"/>
        </w:rPr>
      </w:pPr>
      <w:r w:rsidRPr="007D57AF">
        <w:rPr>
          <w:rFonts w:ascii="Arial" w:hAnsi="Arial" w:cs="Arial"/>
          <w:sz w:val="20"/>
          <w:szCs w:val="20"/>
        </w:rPr>
        <w:t xml:space="preserve">Retraining shall be administered annually, </w:t>
      </w:r>
      <w:r w:rsidRPr="007D57AF">
        <w:rPr>
          <w:rFonts w:ascii="Arial" w:hAnsi="Arial" w:cs="Arial"/>
          <w:b/>
          <w:bCs/>
          <w:sz w:val="20"/>
          <w:szCs w:val="20"/>
        </w:rPr>
        <w:t xml:space="preserve">or </w:t>
      </w:r>
      <w:r w:rsidRPr="007D57AF">
        <w:rPr>
          <w:rFonts w:ascii="Arial" w:hAnsi="Arial" w:cs="Arial"/>
          <w:sz w:val="20"/>
          <w:szCs w:val="20"/>
        </w:rPr>
        <w:t xml:space="preserve">when </w:t>
      </w:r>
      <w:r w:rsidR="00696489">
        <w:rPr>
          <w:rFonts w:ascii="Arial" w:hAnsi="Arial" w:cs="Arial"/>
          <w:sz w:val="20"/>
          <w:szCs w:val="20"/>
        </w:rPr>
        <w:t>the following situations occur:</w:t>
      </w:r>
    </w:p>
    <w:p w14:paraId="3BD502A0" w14:textId="77777777" w:rsidR="007D57AF" w:rsidRPr="007D57AF" w:rsidRDefault="007D57AF" w:rsidP="00461B52">
      <w:pPr>
        <w:widowControl w:val="0"/>
        <w:numPr>
          <w:ilvl w:val="0"/>
          <w:numId w:val="117"/>
        </w:numPr>
        <w:autoSpaceDE w:val="0"/>
        <w:autoSpaceDN w:val="0"/>
        <w:adjustRightInd w:val="0"/>
        <w:rPr>
          <w:rFonts w:ascii="Arial" w:hAnsi="Arial" w:cs="Arial"/>
          <w:sz w:val="20"/>
          <w:szCs w:val="20"/>
        </w:rPr>
      </w:pPr>
      <w:r w:rsidRPr="007D57AF">
        <w:rPr>
          <w:rFonts w:ascii="Arial" w:hAnsi="Arial" w:cs="Arial"/>
          <w:sz w:val="20"/>
          <w:szCs w:val="20"/>
        </w:rPr>
        <w:t>Changes in the workplace or the type of respirator render previous training obsolete</w:t>
      </w:r>
      <w:r w:rsidR="00696489">
        <w:rPr>
          <w:rFonts w:ascii="Arial" w:hAnsi="Arial" w:cs="Arial"/>
          <w:sz w:val="20"/>
          <w:szCs w:val="20"/>
        </w:rPr>
        <w:t>;</w:t>
      </w:r>
    </w:p>
    <w:p w14:paraId="75D285DE" w14:textId="77777777" w:rsidR="007D57AF" w:rsidRPr="007D57AF" w:rsidRDefault="007D57AF" w:rsidP="00461B52">
      <w:pPr>
        <w:widowControl w:val="0"/>
        <w:numPr>
          <w:ilvl w:val="0"/>
          <w:numId w:val="117"/>
        </w:numPr>
        <w:autoSpaceDE w:val="0"/>
        <w:autoSpaceDN w:val="0"/>
        <w:adjustRightInd w:val="0"/>
        <w:rPr>
          <w:rFonts w:ascii="Arial" w:hAnsi="Arial" w:cs="Arial"/>
          <w:sz w:val="20"/>
          <w:szCs w:val="20"/>
        </w:rPr>
      </w:pPr>
      <w:r w:rsidRPr="007D57AF">
        <w:rPr>
          <w:rFonts w:ascii="Arial" w:hAnsi="Arial" w:cs="Arial"/>
          <w:sz w:val="20"/>
          <w:szCs w:val="20"/>
        </w:rPr>
        <w:t>Inadequacies in the firefighter’s knowledge or use of the respirator indicate that the firefighter has not retained the re</w:t>
      </w:r>
      <w:r w:rsidR="00696489">
        <w:rPr>
          <w:rFonts w:ascii="Arial" w:hAnsi="Arial" w:cs="Arial"/>
          <w:sz w:val="20"/>
          <w:szCs w:val="20"/>
        </w:rPr>
        <w:t>quisite understanding or skill;</w:t>
      </w:r>
    </w:p>
    <w:p w14:paraId="28669C5F" w14:textId="77777777" w:rsidR="004D6037" w:rsidRDefault="007D57AF" w:rsidP="00461B52">
      <w:pPr>
        <w:widowControl w:val="0"/>
        <w:numPr>
          <w:ilvl w:val="0"/>
          <w:numId w:val="117"/>
        </w:numPr>
        <w:autoSpaceDE w:val="0"/>
        <w:autoSpaceDN w:val="0"/>
        <w:adjustRightInd w:val="0"/>
        <w:rPr>
          <w:rFonts w:ascii="Arial" w:hAnsi="Arial" w:cs="Arial"/>
          <w:sz w:val="20"/>
          <w:szCs w:val="20"/>
        </w:rPr>
      </w:pPr>
      <w:r w:rsidRPr="007D57AF">
        <w:rPr>
          <w:rFonts w:ascii="Arial" w:hAnsi="Arial" w:cs="Arial"/>
          <w:sz w:val="20"/>
          <w:szCs w:val="20"/>
        </w:rPr>
        <w:t>Any other situations arise in which retraining appears necessary</w:t>
      </w:r>
      <w:r w:rsidR="004931FC">
        <w:rPr>
          <w:rFonts w:ascii="Arial" w:hAnsi="Arial" w:cs="Arial"/>
          <w:sz w:val="20"/>
          <w:szCs w:val="20"/>
        </w:rPr>
        <w:t xml:space="preserve"> to ensure safe respirator use.</w:t>
      </w:r>
    </w:p>
    <w:p w14:paraId="0389B2C5" w14:textId="77777777" w:rsidR="00410ED4" w:rsidRDefault="00410ED4" w:rsidP="007D57AF">
      <w:pPr>
        <w:rPr>
          <w:rFonts w:ascii="Arial" w:hAnsi="Arial" w:cs="Arial"/>
          <w:b/>
          <w:bCs/>
          <w:sz w:val="20"/>
          <w:szCs w:val="20"/>
        </w:rPr>
      </w:pPr>
    </w:p>
    <w:p w14:paraId="549BE344" w14:textId="77777777" w:rsidR="007D57AF" w:rsidRPr="00696489" w:rsidRDefault="007D57AF" w:rsidP="007D57AF">
      <w:pPr>
        <w:rPr>
          <w:rFonts w:ascii="Arial" w:hAnsi="Arial" w:cs="Arial"/>
          <w:b/>
          <w:bCs/>
          <w:sz w:val="20"/>
          <w:szCs w:val="20"/>
          <w:u w:val="single"/>
        </w:rPr>
      </w:pPr>
      <w:r w:rsidRPr="00696489">
        <w:rPr>
          <w:rFonts w:ascii="Arial" w:hAnsi="Arial" w:cs="Arial"/>
          <w:b/>
          <w:bCs/>
          <w:sz w:val="20"/>
          <w:szCs w:val="20"/>
        </w:rPr>
        <w:t>PROCEDURES FOR EV</w:t>
      </w:r>
      <w:r w:rsidR="00696489" w:rsidRPr="00696489">
        <w:rPr>
          <w:rFonts w:ascii="Arial" w:hAnsi="Arial" w:cs="Arial"/>
          <w:b/>
          <w:bCs/>
          <w:sz w:val="20"/>
          <w:szCs w:val="20"/>
        </w:rPr>
        <w:t>ALUATING THE RESPIRATOR PROG</w:t>
      </w:r>
      <w:r w:rsidR="00696489" w:rsidRPr="004D6037">
        <w:rPr>
          <w:rFonts w:ascii="Arial" w:hAnsi="Arial" w:cs="Arial"/>
          <w:b/>
          <w:bCs/>
          <w:sz w:val="20"/>
          <w:szCs w:val="20"/>
        </w:rPr>
        <w:t>RAM</w:t>
      </w:r>
    </w:p>
    <w:p w14:paraId="7B6A8E47" w14:textId="77777777" w:rsidR="007D57AF" w:rsidRPr="007D57AF" w:rsidRDefault="007D57AF" w:rsidP="007D57AF">
      <w:pPr>
        <w:rPr>
          <w:rFonts w:ascii="Arial" w:hAnsi="Arial" w:cs="Arial"/>
          <w:sz w:val="20"/>
          <w:szCs w:val="20"/>
        </w:rPr>
      </w:pPr>
      <w:r w:rsidRPr="007D57AF">
        <w:rPr>
          <w:rFonts w:ascii="Arial" w:hAnsi="Arial" w:cs="Arial"/>
          <w:sz w:val="20"/>
          <w:szCs w:val="20"/>
        </w:rPr>
        <w:t>Each year the Program Administrator shall initiate a review of the procedures contained in this program. All employees who wear, service, or supervise employees wearing respirators shall periodically be aske</w:t>
      </w:r>
      <w:r w:rsidR="00696489">
        <w:rPr>
          <w:rFonts w:ascii="Arial" w:hAnsi="Arial" w:cs="Arial"/>
          <w:sz w:val="20"/>
          <w:szCs w:val="20"/>
        </w:rPr>
        <w:t>d to provide information on:</w:t>
      </w:r>
    </w:p>
    <w:p w14:paraId="41E12D2F" w14:textId="77777777" w:rsidR="007D57AF" w:rsidRPr="007D57AF" w:rsidRDefault="007D57AF" w:rsidP="00461B52">
      <w:pPr>
        <w:widowControl w:val="0"/>
        <w:numPr>
          <w:ilvl w:val="0"/>
          <w:numId w:val="118"/>
        </w:numPr>
        <w:autoSpaceDE w:val="0"/>
        <w:autoSpaceDN w:val="0"/>
        <w:adjustRightInd w:val="0"/>
        <w:rPr>
          <w:rFonts w:ascii="Arial" w:hAnsi="Arial" w:cs="Arial"/>
          <w:sz w:val="20"/>
          <w:szCs w:val="20"/>
        </w:rPr>
      </w:pPr>
      <w:r w:rsidRPr="007D57AF">
        <w:rPr>
          <w:rFonts w:ascii="Arial" w:hAnsi="Arial" w:cs="Arial"/>
          <w:sz w:val="20"/>
          <w:szCs w:val="20"/>
        </w:rPr>
        <w:t>Adequacy o</w:t>
      </w:r>
      <w:r w:rsidR="00696489">
        <w:rPr>
          <w:rFonts w:ascii="Arial" w:hAnsi="Arial" w:cs="Arial"/>
          <w:sz w:val="20"/>
          <w:szCs w:val="20"/>
        </w:rPr>
        <w:t>f the respirator(s) being used.</w:t>
      </w:r>
    </w:p>
    <w:p w14:paraId="768F336C" w14:textId="77777777" w:rsidR="007D57AF" w:rsidRPr="007D57AF" w:rsidRDefault="007D57AF" w:rsidP="00461B52">
      <w:pPr>
        <w:widowControl w:val="0"/>
        <w:numPr>
          <w:ilvl w:val="0"/>
          <w:numId w:val="118"/>
        </w:numPr>
        <w:autoSpaceDE w:val="0"/>
        <w:autoSpaceDN w:val="0"/>
        <w:adjustRightInd w:val="0"/>
        <w:rPr>
          <w:rFonts w:ascii="Arial" w:hAnsi="Arial" w:cs="Arial"/>
          <w:sz w:val="20"/>
          <w:szCs w:val="20"/>
        </w:rPr>
      </w:pPr>
      <w:r w:rsidRPr="007D57AF">
        <w:rPr>
          <w:rFonts w:ascii="Arial" w:hAnsi="Arial" w:cs="Arial"/>
          <w:sz w:val="20"/>
          <w:szCs w:val="20"/>
        </w:rPr>
        <w:t xml:space="preserve">Accidents or incidents in which the respirator failed </w:t>
      </w:r>
      <w:r w:rsidR="00696489">
        <w:rPr>
          <w:rFonts w:ascii="Arial" w:hAnsi="Arial" w:cs="Arial"/>
          <w:sz w:val="20"/>
          <w:szCs w:val="20"/>
        </w:rPr>
        <w:t>to provide adequate protection.</w:t>
      </w:r>
    </w:p>
    <w:p w14:paraId="6EB49DC8" w14:textId="77777777" w:rsidR="007D57AF" w:rsidRPr="007D57AF" w:rsidRDefault="007D57AF" w:rsidP="00461B52">
      <w:pPr>
        <w:widowControl w:val="0"/>
        <w:numPr>
          <w:ilvl w:val="0"/>
          <w:numId w:val="118"/>
        </w:numPr>
        <w:autoSpaceDE w:val="0"/>
        <w:autoSpaceDN w:val="0"/>
        <w:adjustRightInd w:val="0"/>
        <w:rPr>
          <w:rFonts w:ascii="Arial" w:hAnsi="Arial" w:cs="Arial"/>
          <w:sz w:val="20"/>
          <w:szCs w:val="20"/>
        </w:rPr>
      </w:pPr>
      <w:r w:rsidRPr="007D57AF">
        <w:rPr>
          <w:rFonts w:ascii="Arial" w:hAnsi="Arial" w:cs="Arial"/>
          <w:sz w:val="20"/>
          <w:szCs w:val="20"/>
        </w:rPr>
        <w:t>Adequacy of training and maintenance on respirator use.</w:t>
      </w:r>
    </w:p>
    <w:p w14:paraId="2216030F" w14:textId="77777777" w:rsidR="007D57AF" w:rsidRPr="007D57AF" w:rsidRDefault="007D57AF" w:rsidP="007D57AF">
      <w:pPr>
        <w:rPr>
          <w:rFonts w:ascii="Arial" w:hAnsi="Arial" w:cs="Arial"/>
          <w:sz w:val="20"/>
          <w:szCs w:val="20"/>
        </w:rPr>
      </w:pPr>
    </w:p>
    <w:p w14:paraId="4180249A" w14:textId="77777777" w:rsidR="007D57AF" w:rsidRPr="00C41EBF" w:rsidRDefault="007D57AF" w:rsidP="007D57AF">
      <w:pPr>
        <w:rPr>
          <w:rFonts w:ascii="Arial" w:hAnsi="Arial" w:cs="Arial"/>
          <w:sz w:val="20"/>
          <w:szCs w:val="20"/>
        </w:rPr>
      </w:pPr>
      <w:r w:rsidRPr="007D57AF">
        <w:rPr>
          <w:rFonts w:ascii="Arial" w:hAnsi="Arial" w:cs="Arial"/>
          <w:sz w:val="20"/>
          <w:szCs w:val="20"/>
        </w:rPr>
        <w:t>The Program Administrator shall recommend changes in the program and its implementa</w:t>
      </w:r>
      <w:r w:rsidR="00696489">
        <w:rPr>
          <w:rFonts w:ascii="Arial" w:hAnsi="Arial" w:cs="Arial"/>
          <w:sz w:val="20"/>
          <w:szCs w:val="20"/>
        </w:rPr>
        <w:t>tion based on this information.</w:t>
      </w:r>
    </w:p>
    <w:p w14:paraId="6C08ECBA" w14:textId="77777777" w:rsidR="004931FC" w:rsidRDefault="004931FC" w:rsidP="007D57AF">
      <w:pPr>
        <w:rPr>
          <w:rFonts w:ascii="Arial" w:hAnsi="Arial" w:cs="Arial"/>
          <w:b/>
          <w:bCs/>
          <w:sz w:val="20"/>
          <w:szCs w:val="20"/>
        </w:rPr>
      </w:pPr>
    </w:p>
    <w:p w14:paraId="2D6E9209" w14:textId="77777777" w:rsidR="007D57AF" w:rsidRPr="00696489" w:rsidRDefault="00696489" w:rsidP="007D57AF">
      <w:pPr>
        <w:rPr>
          <w:rFonts w:ascii="Arial" w:hAnsi="Arial" w:cs="Arial"/>
          <w:b/>
          <w:bCs/>
          <w:sz w:val="20"/>
          <w:szCs w:val="20"/>
        </w:rPr>
      </w:pPr>
      <w:r w:rsidRPr="00696489">
        <w:rPr>
          <w:rFonts w:ascii="Arial" w:hAnsi="Arial" w:cs="Arial"/>
          <w:b/>
          <w:bCs/>
          <w:sz w:val="20"/>
          <w:szCs w:val="20"/>
        </w:rPr>
        <w:t>RECORD KEEPING</w:t>
      </w:r>
    </w:p>
    <w:p w14:paraId="05E51D7E" w14:textId="77777777" w:rsidR="007D57AF" w:rsidRPr="007D57AF" w:rsidRDefault="007D57AF" w:rsidP="007D57AF">
      <w:pPr>
        <w:rPr>
          <w:rFonts w:ascii="Arial" w:hAnsi="Arial" w:cs="Arial"/>
          <w:sz w:val="20"/>
          <w:szCs w:val="20"/>
        </w:rPr>
      </w:pPr>
      <w:r w:rsidRPr="007D57AF">
        <w:rPr>
          <w:rFonts w:ascii="Arial" w:hAnsi="Arial" w:cs="Arial"/>
          <w:sz w:val="20"/>
          <w:szCs w:val="20"/>
        </w:rPr>
        <w:t>The Department is required to keep the following records to assure compliance with this written program:</w:t>
      </w:r>
    </w:p>
    <w:p w14:paraId="41A9236B" w14:textId="77777777" w:rsidR="007D57AF" w:rsidRPr="007D57AF" w:rsidRDefault="007D57AF" w:rsidP="00461B52">
      <w:pPr>
        <w:widowControl w:val="0"/>
        <w:numPr>
          <w:ilvl w:val="0"/>
          <w:numId w:val="119"/>
        </w:numPr>
        <w:autoSpaceDE w:val="0"/>
        <w:autoSpaceDN w:val="0"/>
        <w:adjustRightInd w:val="0"/>
        <w:rPr>
          <w:rFonts w:ascii="Arial" w:hAnsi="Arial" w:cs="Arial"/>
          <w:sz w:val="20"/>
          <w:szCs w:val="20"/>
        </w:rPr>
      </w:pPr>
      <w:r w:rsidRPr="007D57AF">
        <w:rPr>
          <w:rFonts w:ascii="Arial" w:hAnsi="Arial" w:cs="Arial"/>
          <w:sz w:val="20"/>
          <w:szCs w:val="20"/>
        </w:rPr>
        <w:t xml:space="preserve">Medical evaluation records </w:t>
      </w:r>
    </w:p>
    <w:p w14:paraId="10C0A600" w14:textId="77777777" w:rsidR="007D57AF" w:rsidRPr="007D57AF" w:rsidRDefault="007D57AF" w:rsidP="00461B52">
      <w:pPr>
        <w:widowControl w:val="0"/>
        <w:numPr>
          <w:ilvl w:val="0"/>
          <w:numId w:val="119"/>
        </w:numPr>
        <w:autoSpaceDE w:val="0"/>
        <w:autoSpaceDN w:val="0"/>
        <w:adjustRightInd w:val="0"/>
        <w:rPr>
          <w:rFonts w:ascii="Arial" w:hAnsi="Arial" w:cs="Arial"/>
          <w:sz w:val="20"/>
          <w:szCs w:val="20"/>
        </w:rPr>
      </w:pPr>
      <w:r w:rsidRPr="007D57AF">
        <w:rPr>
          <w:rFonts w:ascii="Arial" w:hAnsi="Arial" w:cs="Arial"/>
          <w:sz w:val="20"/>
          <w:szCs w:val="20"/>
        </w:rPr>
        <w:t xml:space="preserve">Fit testing records </w:t>
      </w:r>
    </w:p>
    <w:p w14:paraId="49AD1794" w14:textId="77777777" w:rsidR="007D57AF" w:rsidRPr="007D57AF" w:rsidRDefault="007D57AF" w:rsidP="007D57AF">
      <w:pPr>
        <w:ind w:left="360"/>
        <w:rPr>
          <w:rFonts w:ascii="Arial" w:hAnsi="Arial" w:cs="Arial"/>
          <w:sz w:val="20"/>
          <w:szCs w:val="20"/>
        </w:rPr>
      </w:pPr>
    </w:p>
    <w:p w14:paraId="106E70D8" w14:textId="77777777" w:rsidR="007D57AF" w:rsidRPr="007D57AF" w:rsidRDefault="007D57AF" w:rsidP="00296EA9">
      <w:pPr>
        <w:rPr>
          <w:rFonts w:ascii="Arial" w:hAnsi="Arial" w:cs="Arial"/>
          <w:sz w:val="20"/>
          <w:szCs w:val="20"/>
        </w:rPr>
      </w:pPr>
      <w:r w:rsidRPr="007D57AF">
        <w:rPr>
          <w:rFonts w:ascii="Arial" w:hAnsi="Arial" w:cs="Arial"/>
          <w:sz w:val="20"/>
          <w:szCs w:val="20"/>
        </w:rPr>
        <w:t xml:space="preserve">Medical records shall be maintained for member’s entire career plus thirty years. </w:t>
      </w:r>
    </w:p>
    <w:p w14:paraId="77EBCD68" w14:textId="77777777" w:rsidR="00296EA9" w:rsidRDefault="00296EA9" w:rsidP="00296EA9">
      <w:pPr>
        <w:rPr>
          <w:rFonts w:ascii="Arial" w:hAnsi="Arial" w:cs="Arial"/>
          <w:sz w:val="20"/>
          <w:szCs w:val="20"/>
        </w:rPr>
      </w:pPr>
    </w:p>
    <w:p w14:paraId="2C33FECD" w14:textId="77777777" w:rsidR="007D57AF" w:rsidRPr="007D57AF" w:rsidRDefault="007D57AF" w:rsidP="00296EA9">
      <w:pPr>
        <w:rPr>
          <w:rFonts w:ascii="Arial" w:hAnsi="Arial" w:cs="Arial"/>
          <w:sz w:val="20"/>
          <w:szCs w:val="20"/>
        </w:rPr>
      </w:pPr>
      <w:r w:rsidRPr="007D57AF">
        <w:rPr>
          <w:rFonts w:ascii="Arial" w:hAnsi="Arial" w:cs="Arial"/>
          <w:sz w:val="20"/>
          <w:szCs w:val="20"/>
        </w:rPr>
        <w:t xml:space="preserve">Fit test records shall be kept until the next fit test is administered.  </w:t>
      </w:r>
    </w:p>
    <w:p w14:paraId="61C2C73A" w14:textId="77777777" w:rsidR="00296EA9" w:rsidRDefault="00296EA9" w:rsidP="007D57AF">
      <w:pPr>
        <w:rPr>
          <w:rFonts w:ascii="Arial" w:hAnsi="Arial" w:cs="Arial"/>
          <w:sz w:val="20"/>
          <w:szCs w:val="20"/>
        </w:rPr>
      </w:pPr>
    </w:p>
    <w:p w14:paraId="0861E439" w14:textId="77777777" w:rsidR="00350DC3" w:rsidRPr="00410ED4" w:rsidRDefault="00296EA9" w:rsidP="00410ED4">
      <w:pPr>
        <w:rPr>
          <w:rFonts w:ascii="Arial" w:hAnsi="Arial" w:cs="Arial"/>
          <w:sz w:val="20"/>
          <w:szCs w:val="20"/>
        </w:rPr>
      </w:pPr>
      <w:r>
        <w:rPr>
          <w:rFonts w:ascii="Arial" w:hAnsi="Arial" w:cs="Arial"/>
          <w:sz w:val="20"/>
          <w:szCs w:val="20"/>
        </w:rPr>
        <w:t>The</w:t>
      </w:r>
      <w:r w:rsidR="007D57AF" w:rsidRPr="007D57AF">
        <w:rPr>
          <w:rFonts w:ascii="Arial" w:hAnsi="Arial" w:cs="Arial"/>
          <w:sz w:val="20"/>
          <w:szCs w:val="20"/>
        </w:rPr>
        <w:t xml:space="preserve"> Department will</w:t>
      </w:r>
      <w:r>
        <w:rPr>
          <w:rFonts w:ascii="Arial" w:hAnsi="Arial" w:cs="Arial"/>
          <w:sz w:val="20"/>
          <w:szCs w:val="20"/>
        </w:rPr>
        <w:t xml:space="preserve"> also</w:t>
      </w:r>
      <w:r w:rsidR="007D57AF" w:rsidRPr="007D57AF">
        <w:rPr>
          <w:rFonts w:ascii="Arial" w:hAnsi="Arial" w:cs="Arial"/>
          <w:sz w:val="20"/>
          <w:szCs w:val="20"/>
        </w:rPr>
        <w:t xml:space="preserve"> maintain records of employee training (e.g., date, attendees, trainer(s), subject matter). </w:t>
      </w:r>
    </w:p>
    <w:p w14:paraId="18CE2680" w14:textId="77777777" w:rsidR="00995323" w:rsidRDefault="00995323" w:rsidP="009F1224">
      <w:pPr>
        <w:autoSpaceDE w:val="0"/>
        <w:autoSpaceDN w:val="0"/>
        <w:adjustRightInd w:val="0"/>
        <w:jc w:val="center"/>
        <w:rPr>
          <w:rFonts w:ascii="Arial" w:hAnsi="Arial" w:cs="Arial"/>
          <w:b/>
          <w:sz w:val="32"/>
          <w:szCs w:val="32"/>
        </w:rPr>
      </w:pPr>
    </w:p>
    <w:p w14:paraId="18A65A40" w14:textId="77777777" w:rsidR="007B142C" w:rsidRDefault="007B142C" w:rsidP="009F1224">
      <w:pPr>
        <w:autoSpaceDE w:val="0"/>
        <w:autoSpaceDN w:val="0"/>
        <w:adjustRightInd w:val="0"/>
        <w:jc w:val="center"/>
        <w:rPr>
          <w:rFonts w:ascii="Arial" w:hAnsi="Arial" w:cs="Arial"/>
          <w:b/>
          <w:sz w:val="32"/>
          <w:szCs w:val="32"/>
        </w:rPr>
        <w:sectPr w:rsidR="007B142C" w:rsidSect="00C41EBF">
          <w:type w:val="continuous"/>
          <w:pgSz w:w="12240" w:h="15840"/>
          <w:pgMar w:top="1440" w:right="1800" w:bottom="1440" w:left="1800" w:header="720" w:footer="720" w:gutter="0"/>
          <w:cols w:space="720"/>
          <w:docGrid w:linePitch="360"/>
        </w:sectPr>
      </w:pPr>
    </w:p>
    <w:p w14:paraId="7B403A82" w14:textId="5D7C4B94" w:rsidR="00B73DB1" w:rsidRPr="00C85AC9" w:rsidRDefault="00B73DB1" w:rsidP="00891932">
      <w:pPr>
        <w:pStyle w:val="Heading3"/>
      </w:pPr>
      <w:bookmarkStart w:id="87" w:name="_Toc92092166"/>
      <w:bookmarkStart w:id="88" w:name="loto"/>
      <w:r w:rsidRPr="00C85AC9">
        <w:lastRenderedPageBreak/>
        <w:t>Lock Out/Tag Out</w:t>
      </w:r>
      <w:bookmarkEnd w:id="87"/>
    </w:p>
    <w:bookmarkEnd w:id="88"/>
    <w:p w14:paraId="6A1186E8" w14:textId="77777777" w:rsidR="00FD4B6B" w:rsidRPr="00FD4B6B" w:rsidRDefault="00FD4B6B" w:rsidP="00FD4B6B">
      <w:pPr>
        <w:autoSpaceDE w:val="0"/>
        <w:autoSpaceDN w:val="0"/>
        <w:adjustRightInd w:val="0"/>
        <w:rPr>
          <w:rFonts w:ascii="Arial" w:hAnsi="Arial" w:cs="Arial"/>
          <w:color w:val="000000"/>
        </w:rPr>
      </w:pPr>
    </w:p>
    <w:p w14:paraId="3D7171E2" w14:textId="77777777" w:rsidR="00FD4B6B" w:rsidRDefault="00FD4B6B" w:rsidP="00FD4B6B">
      <w:pPr>
        <w:autoSpaceDE w:val="0"/>
        <w:autoSpaceDN w:val="0"/>
        <w:adjustRightInd w:val="0"/>
        <w:rPr>
          <w:rFonts w:ascii="Arial" w:hAnsi="Arial" w:cs="Arial"/>
          <w:color w:val="000000"/>
          <w:sz w:val="20"/>
          <w:szCs w:val="20"/>
        </w:rPr>
      </w:pPr>
      <w:r>
        <w:rPr>
          <w:rFonts w:ascii="Arial" w:hAnsi="Arial" w:cs="Arial"/>
          <w:color w:val="000000"/>
          <w:sz w:val="20"/>
          <w:szCs w:val="20"/>
        </w:rPr>
        <w:t>This policy is intended to</w:t>
      </w:r>
      <w:r w:rsidRPr="00FD4B6B">
        <w:rPr>
          <w:rFonts w:ascii="Arial" w:hAnsi="Arial" w:cs="Arial"/>
          <w:color w:val="000000"/>
          <w:sz w:val="20"/>
          <w:szCs w:val="20"/>
        </w:rPr>
        <w:t xml:space="preserve"> provide specific practices and procedures to safeguard personnel from equipment becoming unexpectedly energized, the start-up of machinery and equipment, or the release of ha</w:t>
      </w:r>
      <w:r w:rsidR="00797254">
        <w:rPr>
          <w:rFonts w:ascii="Arial" w:hAnsi="Arial" w:cs="Arial"/>
          <w:color w:val="000000"/>
          <w:sz w:val="20"/>
          <w:szCs w:val="20"/>
        </w:rPr>
        <w:t xml:space="preserve">zardous energy during emergency and non-emergency </w:t>
      </w:r>
      <w:r w:rsidRPr="00FD4B6B">
        <w:rPr>
          <w:rFonts w:ascii="Arial" w:hAnsi="Arial" w:cs="Arial"/>
          <w:color w:val="000000"/>
          <w:sz w:val="20"/>
          <w:szCs w:val="20"/>
        </w:rPr>
        <w:t xml:space="preserve">operations. </w:t>
      </w:r>
    </w:p>
    <w:p w14:paraId="442AD1C1" w14:textId="77777777" w:rsidR="00FD4B6B" w:rsidRDefault="00FD4B6B" w:rsidP="00FD4B6B">
      <w:pPr>
        <w:autoSpaceDE w:val="0"/>
        <w:autoSpaceDN w:val="0"/>
        <w:adjustRightInd w:val="0"/>
        <w:rPr>
          <w:rFonts w:ascii="Arial" w:hAnsi="Arial" w:cs="Arial"/>
          <w:color w:val="000000"/>
          <w:sz w:val="20"/>
          <w:szCs w:val="20"/>
        </w:rPr>
      </w:pPr>
    </w:p>
    <w:p w14:paraId="39BDAD1C" w14:textId="77777777" w:rsidR="00B73DB1" w:rsidRDefault="00FD4B6B" w:rsidP="00FD4B6B">
      <w:pPr>
        <w:autoSpaceDE w:val="0"/>
        <w:autoSpaceDN w:val="0"/>
        <w:adjustRightInd w:val="0"/>
        <w:rPr>
          <w:rFonts w:ascii="Arial" w:hAnsi="Arial" w:cs="Arial"/>
          <w:color w:val="000000"/>
          <w:sz w:val="20"/>
          <w:szCs w:val="20"/>
        </w:rPr>
      </w:pPr>
      <w:r w:rsidRPr="00FD4B6B">
        <w:rPr>
          <w:rFonts w:ascii="Arial" w:hAnsi="Arial" w:cs="Arial"/>
          <w:color w:val="000000"/>
          <w:sz w:val="20"/>
          <w:szCs w:val="20"/>
        </w:rPr>
        <w:t>Personnel can be seriously or fatally injured if machinery or equipment they are working within becomes unexpectedly energized, starts-up or releases stored energy. The stored energy sources include electrical, mechanical, hydraulic, pneumatic, chemical, thermal, and others.</w:t>
      </w:r>
    </w:p>
    <w:p w14:paraId="3CA6D667" w14:textId="77777777" w:rsidR="006808BF" w:rsidRDefault="006808BF" w:rsidP="00FD4B6B">
      <w:pPr>
        <w:autoSpaceDE w:val="0"/>
        <w:autoSpaceDN w:val="0"/>
        <w:adjustRightInd w:val="0"/>
        <w:rPr>
          <w:rFonts w:ascii="Arial" w:hAnsi="Arial" w:cs="Arial"/>
          <w:color w:val="000000"/>
          <w:sz w:val="20"/>
          <w:szCs w:val="20"/>
        </w:rPr>
      </w:pPr>
    </w:p>
    <w:p w14:paraId="677BEEFA" w14:textId="77777777" w:rsidR="006808BF" w:rsidRPr="006808BF" w:rsidRDefault="006808BF" w:rsidP="00FD4B6B">
      <w:pPr>
        <w:autoSpaceDE w:val="0"/>
        <w:autoSpaceDN w:val="0"/>
        <w:adjustRightInd w:val="0"/>
        <w:rPr>
          <w:rFonts w:ascii="Arial" w:hAnsi="Arial" w:cs="Arial"/>
          <w:b/>
          <w:color w:val="000000"/>
          <w:sz w:val="20"/>
          <w:szCs w:val="20"/>
        </w:rPr>
      </w:pPr>
      <w:r>
        <w:rPr>
          <w:rFonts w:ascii="Arial" w:hAnsi="Arial" w:cs="Arial"/>
          <w:b/>
          <w:color w:val="000000"/>
          <w:sz w:val="20"/>
          <w:szCs w:val="20"/>
        </w:rPr>
        <w:t>Situations requiring device lock-o</w:t>
      </w:r>
      <w:r w:rsidRPr="006808BF">
        <w:rPr>
          <w:rFonts w:ascii="Arial" w:hAnsi="Arial" w:cs="Arial"/>
          <w:b/>
          <w:color w:val="000000"/>
          <w:sz w:val="20"/>
          <w:szCs w:val="20"/>
        </w:rPr>
        <w:t>ut:</w:t>
      </w:r>
    </w:p>
    <w:p w14:paraId="188BEA8D" w14:textId="77777777" w:rsidR="00F6720F" w:rsidRDefault="006808BF" w:rsidP="00461B52">
      <w:pPr>
        <w:numPr>
          <w:ilvl w:val="0"/>
          <w:numId w:val="22"/>
        </w:numPr>
        <w:autoSpaceDE w:val="0"/>
        <w:autoSpaceDN w:val="0"/>
        <w:adjustRightInd w:val="0"/>
        <w:spacing w:after="267"/>
        <w:contextualSpacing/>
        <w:rPr>
          <w:rFonts w:ascii="Arial" w:hAnsi="Arial" w:cs="Arial"/>
          <w:color w:val="000000"/>
          <w:sz w:val="20"/>
          <w:szCs w:val="20"/>
        </w:rPr>
      </w:pPr>
      <w:r w:rsidRPr="00B73DB1">
        <w:rPr>
          <w:rFonts w:ascii="Arial" w:hAnsi="Arial" w:cs="Arial"/>
          <w:color w:val="000000"/>
          <w:sz w:val="20"/>
          <w:szCs w:val="20"/>
        </w:rPr>
        <w:t xml:space="preserve">When a device or piece of equipment is not operating in its designed capacity and could injury any employee who attempts to use the device. This includes department fire and rescue apparatus that are unsafe for travel on public ways or are unable to carry passengers safely. </w:t>
      </w:r>
    </w:p>
    <w:p w14:paraId="4AB1F51E" w14:textId="77777777" w:rsidR="006808BF" w:rsidRPr="00F6720F" w:rsidRDefault="006808BF" w:rsidP="00461B52">
      <w:pPr>
        <w:numPr>
          <w:ilvl w:val="0"/>
          <w:numId w:val="22"/>
        </w:numPr>
        <w:autoSpaceDE w:val="0"/>
        <w:autoSpaceDN w:val="0"/>
        <w:adjustRightInd w:val="0"/>
        <w:spacing w:after="267"/>
        <w:contextualSpacing/>
        <w:rPr>
          <w:rFonts w:ascii="Arial" w:hAnsi="Arial" w:cs="Arial"/>
          <w:color w:val="000000"/>
          <w:sz w:val="20"/>
          <w:szCs w:val="20"/>
        </w:rPr>
      </w:pPr>
      <w:r w:rsidRPr="00F6720F">
        <w:rPr>
          <w:rFonts w:ascii="Arial" w:hAnsi="Arial" w:cs="Arial"/>
          <w:color w:val="000000"/>
          <w:sz w:val="20"/>
          <w:szCs w:val="20"/>
        </w:rPr>
        <w:t xml:space="preserve">When a device or piece of equipment is being serviced and/or the safety features have been disabled in any way. </w:t>
      </w:r>
    </w:p>
    <w:p w14:paraId="28156E32" w14:textId="77777777" w:rsidR="006808BF" w:rsidRDefault="006808BF" w:rsidP="00461B52">
      <w:pPr>
        <w:numPr>
          <w:ilvl w:val="0"/>
          <w:numId w:val="22"/>
        </w:numPr>
        <w:autoSpaceDE w:val="0"/>
        <w:autoSpaceDN w:val="0"/>
        <w:adjustRightInd w:val="0"/>
        <w:contextualSpacing/>
        <w:rPr>
          <w:rFonts w:ascii="Arial" w:hAnsi="Arial" w:cs="Arial"/>
          <w:color w:val="000000"/>
          <w:sz w:val="20"/>
          <w:szCs w:val="20"/>
        </w:rPr>
      </w:pPr>
      <w:r w:rsidRPr="00B73DB1">
        <w:rPr>
          <w:rFonts w:ascii="Arial" w:hAnsi="Arial" w:cs="Arial"/>
          <w:color w:val="000000"/>
          <w:sz w:val="20"/>
          <w:szCs w:val="20"/>
        </w:rPr>
        <w:t xml:space="preserve">When the department responds to an emergency scene where employees are required to interact with machines, devices, or utilities that are powered by electrical, chemical, thermal, hydraulic, or other energy types. </w:t>
      </w:r>
    </w:p>
    <w:p w14:paraId="59313606" w14:textId="77777777" w:rsidR="00B73DB1" w:rsidRDefault="00B73DB1" w:rsidP="00B73DB1">
      <w:pPr>
        <w:autoSpaceDE w:val="0"/>
        <w:autoSpaceDN w:val="0"/>
        <w:adjustRightInd w:val="0"/>
        <w:rPr>
          <w:rFonts w:ascii="Arial" w:hAnsi="Arial" w:cs="Arial"/>
          <w:color w:val="000000"/>
          <w:sz w:val="20"/>
          <w:szCs w:val="20"/>
        </w:rPr>
      </w:pPr>
    </w:p>
    <w:p w14:paraId="4FF2776B" w14:textId="77777777" w:rsidR="006808BF" w:rsidRPr="006808BF" w:rsidRDefault="006808BF" w:rsidP="00B73DB1">
      <w:pPr>
        <w:autoSpaceDE w:val="0"/>
        <w:autoSpaceDN w:val="0"/>
        <w:adjustRightInd w:val="0"/>
        <w:rPr>
          <w:rFonts w:ascii="Arial" w:hAnsi="Arial" w:cs="Arial"/>
          <w:b/>
          <w:color w:val="000000"/>
          <w:sz w:val="20"/>
          <w:szCs w:val="20"/>
        </w:rPr>
      </w:pPr>
      <w:r w:rsidRPr="006808BF">
        <w:rPr>
          <w:rFonts w:ascii="Arial" w:hAnsi="Arial" w:cs="Arial"/>
          <w:b/>
          <w:color w:val="000000"/>
          <w:sz w:val="20"/>
          <w:szCs w:val="20"/>
        </w:rPr>
        <w:t xml:space="preserve">Emergency Incident </w:t>
      </w:r>
      <w:r w:rsidR="00E85F29" w:rsidRPr="006808BF">
        <w:rPr>
          <w:rFonts w:ascii="Arial" w:hAnsi="Arial" w:cs="Arial"/>
          <w:b/>
          <w:color w:val="000000"/>
          <w:sz w:val="20"/>
          <w:szCs w:val="20"/>
        </w:rPr>
        <w:t>Procedure:</w:t>
      </w:r>
      <w:r w:rsidRPr="006808BF">
        <w:rPr>
          <w:rFonts w:ascii="Arial" w:hAnsi="Arial" w:cs="Arial"/>
          <w:b/>
          <w:color w:val="000000"/>
          <w:sz w:val="20"/>
          <w:szCs w:val="20"/>
        </w:rPr>
        <w:t xml:space="preserve"> </w:t>
      </w:r>
    </w:p>
    <w:p w14:paraId="23DC2BA6" w14:textId="77777777" w:rsidR="00E85F29" w:rsidRDefault="006808BF" w:rsidP="00B73DB1">
      <w:pPr>
        <w:autoSpaceDE w:val="0"/>
        <w:autoSpaceDN w:val="0"/>
        <w:adjustRightInd w:val="0"/>
        <w:rPr>
          <w:rFonts w:ascii="Arial" w:hAnsi="Arial" w:cs="Arial"/>
          <w:color w:val="000000"/>
          <w:sz w:val="20"/>
          <w:szCs w:val="20"/>
        </w:rPr>
      </w:pPr>
      <w:r w:rsidRPr="00FD4B6B">
        <w:rPr>
          <w:rFonts w:ascii="Arial" w:hAnsi="Arial" w:cs="Arial"/>
          <w:color w:val="000000"/>
          <w:sz w:val="20"/>
          <w:szCs w:val="20"/>
        </w:rPr>
        <w:t>This requires that designated fire depart</w:t>
      </w:r>
      <w:r>
        <w:rPr>
          <w:rFonts w:ascii="Arial" w:hAnsi="Arial" w:cs="Arial"/>
          <w:color w:val="000000"/>
          <w:sz w:val="20"/>
          <w:szCs w:val="20"/>
        </w:rPr>
        <w:t>ment personnel (company officers, chiefs, etc.</w:t>
      </w:r>
      <w:r w:rsidRPr="00FD4B6B">
        <w:rPr>
          <w:rFonts w:ascii="Arial" w:hAnsi="Arial" w:cs="Arial"/>
          <w:color w:val="000000"/>
          <w:sz w:val="20"/>
          <w:szCs w:val="20"/>
        </w:rPr>
        <w:t xml:space="preserve">) work with facility personnel to turn off and disconnect the machinery or equipment from its energy source(s) before working in and around the equipment. This also requires that designated fire department personnel </w:t>
      </w:r>
      <w:r w:rsidR="00D933B3">
        <w:rPr>
          <w:rFonts w:ascii="Arial" w:hAnsi="Arial" w:cs="Arial"/>
          <w:color w:val="000000"/>
          <w:sz w:val="20"/>
          <w:szCs w:val="20"/>
        </w:rPr>
        <w:t xml:space="preserve">install </w:t>
      </w:r>
      <w:r w:rsidRPr="00FD4B6B">
        <w:rPr>
          <w:rFonts w:ascii="Arial" w:hAnsi="Arial" w:cs="Arial"/>
          <w:color w:val="000000"/>
          <w:sz w:val="20"/>
          <w:szCs w:val="20"/>
        </w:rPr>
        <w:t>lock-out/tag-out the energy isolating device(s) to prevent the release of hazardous stored energy and take steps to verify that the energy has been effectively isolated.</w:t>
      </w:r>
    </w:p>
    <w:p w14:paraId="508348BC" w14:textId="77777777" w:rsidR="006808BF" w:rsidRPr="00E85F29" w:rsidRDefault="006808BF" w:rsidP="00B73DB1">
      <w:pPr>
        <w:autoSpaceDE w:val="0"/>
        <w:autoSpaceDN w:val="0"/>
        <w:adjustRightInd w:val="0"/>
        <w:rPr>
          <w:rFonts w:ascii="Arial" w:hAnsi="Arial" w:cs="Arial"/>
          <w:color w:val="000000"/>
          <w:sz w:val="20"/>
          <w:szCs w:val="20"/>
        </w:rPr>
      </w:pPr>
    </w:p>
    <w:p w14:paraId="578A2E6F" w14:textId="77777777" w:rsidR="00E85F29" w:rsidRPr="00E85F29" w:rsidRDefault="00E85F29" w:rsidP="00E85F29">
      <w:p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Upon arrival at an </w:t>
      </w:r>
      <w:r w:rsidR="00797254">
        <w:rPr>
          <w:rFonts w:ascii="Arial" w:hAnsi="Arial" w:cs="Arial"/>
          <w:color w:val="000000"/>
          <w:sz w:val="20"/>
          <w:szCs w:val="20"/>
        </w:rPr>
        <w:t xml:space="preserve">emergency </w:t>
      </w:r>
      <w:r w:rsidRPr="00E85F29">
        <w:rPr>
          <w:rFonts w:ascii="Arial" w:hAnsi="Arial" w:cs="Arial"/>
          <w:color w:val="000000"/>
          <w:sz w:val="20"/>
          <w:szCs w:val="20"/>
        </w:rPr>
        <w:t xml:space="preserve">incident involving machinery or equipment that was or is involved in fire or entrapment of victims, the company officer or crew leader shall retrieve the lock-out/tag-out equipment that is located on </w:t>
      </w:r>
      <w:bookmarkStart w:id="89" w:name="Text52"/>
      <w:r w:rsidR="004B6EB7">
        <w:rPr>
          <w:rFonts w:ascii="Arial" w:hAnsi="Arial" w:cs="Arial"/>
          <w:color w:val="000000"/>
          <w:sz w:val="20"/>
          <w:szCs w:val="20"/>
        </w:rPr>
        <w:fldChar w:fldCharType="begin">
          <w:ffData>
            <w:name w:val="Text52"/>
            <w:enabled/>
            <w:calcOnExit w:val="0"/>
            <w:textInput/>
          </w:ffData>
        </w:fldChar>
      </w:r>
      <w:r w:rsidR="004B6EB7">
        <w:rPr>
          <w:rFonts w:ascii="Arial" w:hAnsi="Arial" w:cs="Arial"/>
          <w:color w:val="000000"/>
          <w:sz w:val="20"/>
          <w:szCs w:val="20"/>
        </w:rPr>
        <w:instrText xml:space="preserve"> FORMTEXT </w:instrText>
      </w:r>
      <w:r w:rsidR="004B6EB7">
        <w:rPr>
          <w:rFonts w:ascii="Arial" w:hAnsi="Arial" w:cs="Arial"/>
          <w:color w:val="000000"/>
          <w:sz w:val="20"/>
          <w:szCs w:val="20"/>
        </w:rPr>
      </w:r>
      <w:r w:rsidR="004B6EB7">
        <w:rPr>
          <w:rFonts w:ascii="Arial" w:hAnsi="Arial" w:cs="Arial"/>
          <w:color w:val="000000"/>
          <w:sz w:val="20"/>
          <w:szCs w:val="20"/>
        </w:rPr>
        <w:fldChar w:fldCharType="separate"/>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noProof/>
          <w:color w:val="000000"/>
          <w:sz w:val="20"/>
          <w:szCs w:val="20"/>
        </w:rPr>
        <w:t> </w:t>
      </w:r>
      <w:r w:rsidR="004B6EB7">
        <w:rPr>
          <w:rFonts w:ascii="Arial" w:hAnsi="Arial" w:cs="Arial"/>
          <w:color w:val="000000"/>
          <w:sz w:val="20"/>
          <w:szCs w:val="20"/>
        </w:rPr>
        <w:fldChar w:fldCharType="end"/>
      </w:r>
      <w:bookmarkEnd w:id="89"/>
      <w:r w:rsidRPr="00E85F29">
        <w:rPr>
          <w:rFonts w:ascii="Arial" w:hAnsi="Arial" w:cs="Arial"/>
          <w:color w:val="000000"/>
          <w:sz w:val="20"/>
          <w:szCs w:val="20"/>
        </w:rPr>
        <w:t>. The</w:t>
      </w:r>
      <w:r>
        <w:rPr>
          <w:rFonts w:ascii="Arial" w:hAnsi="Arial" w:cs="Arial"/>
          <w:color w:val="000000"/>
          <w:sz w:val="20"/>
          <w:szCs w:val="20"/>
        </w:rPr>
        <w:t xml:space="preserve"> Officer in Charge</w:t>
      </w:r>
      <w:r w:rsidRPr="00E85F29">
        <w:rPr>
          <w:rFonts w:ascii="Arial" w:hAnsi="Arial" w:cs="Arial"/>
          <w:color w:val="000000"/>
          <w:sz w:val="20"/>
          <w:szCs w:val="20"/>
        </w:rPr>
        <w:t xml:space="preserve"> must work closely with facility personnel familiar with the lock-out/tag-out procedures specific to the equipment or machinery that is involved to ensure the following:</w:t>
      </w:r>
    </w:p>
    <w:p w14:paraId="6B2445DE" w14:textId="77777777" w:rsidR="00E85F29" w:rsidRPr="00E85F29" w:rsidRDefault="00E85F29" w:rsidP="00E85F29">
      <w:pPr>
        <w:autoSpaceDE w:val="0"/>
        <w:autoSpaceDN w:val="0"/>
        <w:adjustRightInd w:val="0"/>
        <w:rPr>
          <w:rFonts w:ascii="Arial" w:hAnsi="Arial" w:cs="Arial"/>
          <w:color w:val="000000"/>
          <w:sz w:val="20"/>
          <w:szCs w:val="20"/>
        </w:rPr>
      </w:pPr>
    </w:p>
    <w:p w14:paraId="699944EA" w14:textId="77777777" w:rsidR="00350DC3" w:rsidRPr="00F6720F" w:rsidRDefault="00E85F29" w:rsidP="00461B52">
      <w:pPr>
        <w:numPr>
          <w:ilvl w:val="0"/>
          <w:numId w:val="58"/>
        </w:num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All energy sources to the machinery or equipment have been de-energized. </w:t>
      </w:r>
    </w:p>
    <w:p w14:paraId="37F5BB2C" w14:textId="77777777" w:rsidR="00350DC3" w:rsidRPr="00F6720F" w:rsidRDefault="00E85F29" w:rsidP="00461B52">
      <w:pPr>
        <w:numPr>
          <w:ilvl w:val="0"/>
          <w:numId w:val="58"/>
        </w:num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The </w:t>
      </w:r>
      <w:r>
        <w:rPr>
          <w:rFonts w:ascii="Arial" w:hAnsi="Arial" w:cs="Arial"/>
          <w:color w:val="000000"/>
          <w:sz w:val="20"/>
          <w:szCs w:val="20"/>
        </w:rPr>
        <w:t>Officer in Charge</w:t>
      </w:r>
      <w:r w:rsidRPr="00E85F29">
        <w:rPr>
          <w:rFonts w:ascii="Arial" w:hAnsi="Arial" w:cs="Arial"/>
          <w:color w:val="000000"/>
          <w:sz w:val="20"/>
          <w:szCs w:val="20"/>
        </w:rPr>
        <w:t xml:space="preserve"> places fire department lock-out/tag-out equipment to secure energy sources. </w:t>
      </w:r>
    </w:p>
    <w:p w14:paraId="691A4B9E" w14:textId="77777777" w:rsidR="00350DC3" w:rsidRPr="00F6720F" w:rsidRDefault="00E85F29" w:rsidP="00461B52">
      <w:pPr>
        <w:numPr>
          <w:ilvl w:val="0"/>
          <w:numId w:val="58"/>
        </w:num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Verify that all energy sources have been secured. </w:t>
      </w:r>
    </w:p>
    <w:p w14:paraId="30D3D4ED" w14:textId="77777777" w:rsidR="00350DC3" w:rsidRPr="00F6720F" w:rsidRDefault="00E85F29" w:rsidP="00461B52">
      <w:pPr>
        <w:numPr>
          <w:ilvl w:val="0"/>
          <w:numId w:val="58"/>
        </w:num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The </w:t>
      </w:r>
      <w:r>
        <w:rPr>
          <w:rFonts w:ascii="Arial" w:hAnsi="Arial" w:cs="Arial"/>
          <w:color w:val="000000"/>
          <w:sz w:val="20"/>
          <w:szCs w:val="20"/>
        </w:rPr>
        <w:t>Officer in Charge</w:t>
      </w:r>
      <w:r w:rsidRPr="00E85F29">
        <w:rPr>
          <w:rFonts w:ascii="Arial" w:hAnsi="Arial" w:cs="Arial"/>
          <w:color w:val="000000"/>
          <w:sz w:val="20"/>
          <w:szCs w:val="20"/>
        </w:rPr>
        <w:t xml:space="preserve"> holds the keys and controls the fire department’s lock-out/tag-out equipment. </w:t>
      </w:r>
    </w:p>
    <w:p w14:paraId="499C4A7C" w14:textId="77777777" w:rsidR="00E85F29" w:rsidRDefault="00E85F29" w:rsidP="00461B52">
      <w:pPr>
        <w:numPr>
          <w:ilvl w:val="0"/>
          <w:numId w:val="58"/>
        </w:numPr>
        <w:autoSpaceDE w:val="0"/>
        <w:autoSpaceDN w:val="0"/>
        <w:adjustRightInd w:val="0"/>
        <w:rPr>
          <w:rFonts w:ascii="Arial" w:hAnsi="Arial" w:cs="Arial"/>
          <w:color w:val="000000"/>
          <w:sz w:val="20"/>
          <w:szCs w:val="20"/>
        </w:rPr>
      </w:pPr>
      <w:r w:rsidRPr="00E85F29">
        <w:rPr>
          <w:rFonts w:ascii="Arial" w:hAnsi="Arial" w:cs="Arial"/>
          <w:color w:val="000000"/>
          <w:sz w:val="20"/>
          <w:szCs w:val="20"/>
        </w:rPr>
        <w:t xml:space="preserve">Once fire department operations have been completed, remove the fire department’s lock-out/tag-out equipment and turn the machinery or equipment back over to facility personnel. </w:t>
      </w:r>
    </w:p>
    <w:p w14:paraId="0BE24E58" w14:textId="77777777" w:rsidR="006808BF" w:rsidRDefault="006808BF" w:rsidP="006808BF">
      <w:pPr>
        <w:autoSpaceDE w:val="0"/>
        <w:autoSpaceDN w:val="0"/>
        <w:adjustRightInd w:val="0"/>
        <w:rPr>
          <w:rFonts w:ascii="Arial" w:hAnsi="Arial" w:cs="Arial"/>
          <w:color w:val="000000"/>
          <w:sz w:val="20"/>
          <w:szCs w:val="20"/>
        </w:rPr>
      </w:pPr>
    </w:p>
    <w:p w14:paraId="03E42A8A" w14:textId="77777777" w:rsidR="006808BF" w:rsidRDefault="006808BF" w:rsidP="006808BF">
      <w:pPr>
        <w:autoSpaceDE w:val="0"/>
        <w:autoSpaceDN w:val="0"/>
        <w:adjustRightInd w:val="0"/>
        <w:rPr>
          <w:rFonts w:ascii="Arial" w:hAnsi="Arial" w:cs="Arial"/>
          <w:b/>
          <w:color w:val="000000"/>
          <w:sz w:val="20"/>
          <w:szCs w:val="20"/>
        </w:rPr>
      </w:pPr>
      <w:r w:rsidRPr="006808BF">
        <w:rPr>
          <w:rFonts w:ascii="Arial" w:hAnsi="Arial" w:cs="Arial"/>
          <w:b/>
          <w:color w:val="000000"/>
          <w:sz w:val="20"/>
          <w:szCs w:val="20"/>
        </w:rPr>
        <w:t>Non-Emergency/Servicing/Maintenance Procedure:</w:t>
      </w:r>
    </w:p>
    <w:p w14:paraId="634095D2" w14:textId="77777777" w:rsidR="006808BF" w:rsidRPr="00B73DB1"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Notify all affected </w:t>
      </w:r>
      <w:r>
        <w:rPr>
          <w:rFonts w:ascii="Arial" w:hAnsi="Arial" w:cs="Arial"/>
          <w:color w:val="000000"/>
          <w:sz w:val="20"/>
          <w:szCs w:val="20"/>
        </w:rPr>
        <w:t xml:space="preserve">personnel </w:t>
      </w:r>
      <w:r w:rsidRPr="00B73DB1">
        <w:rPr>
          <w:rFonts w:ascii="Arial" w:hAnsi="Arial" w:cs="Arial"/>
          <w:color w:val="000000"/>
          <w:sz w:val="20"/>
          <w:szCs w:val="20"/>
        </w:rPr>
        <w:t xml:space="preserve">that servicing or maintenance is required on a machine or equipment and that the machine or equipment must be shut down and locked out to perform the servicing or maintenance. </w:t>
      </w:r>
    </w:p>
    <w:p w14:paraId="3FC08124" w14:textId="77777777" w:rsidR="00350DC3" w:rsidRPr="007A5E4C"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The authorized </w:t>
      </w:r>
      <w:r>
        <w:rPr>
          <w:rFonts w:ascii="Arial" w:hAnsi="Arial" w:cs="Arial"/>
          <w:color w:val="000000"/>
          <w:sz w:val="20"/>
          <w:szCs w:val="20"/>
        </w:rPr>
        <w:t>person</w:t>
      </w:r>
      <w:r w:rsidRPr="00B73DB1">
        <w:rPr>
          <w:rFonts w:ascii="Arial" w:hAnsi="Arial" w:cs="Arial"/>
          <w:color w:val="000000"/>
          <w:sz w:val="20"/>
          <w:szCs w:val="20"/>
        </w:rPr>
        <w:t xml:space="preserve"> shall refer to the </w:t>
      </w:r>
      <w:r w:rsidR="005C4B67">
        <w:rPr>
          <w:rFonts w:ascii="Arial" w:hAnsi="Arial" w:cs="Arial"/>
          <w:color w:val="000000"/>
          <w:sz w:val="20"/>
          <w:szCs w:val="20"/>
        </w:rPr>
        <w:t>manufacturer’s</w:t>
      </w:r>
      <w:r w:rsidRPr="00B73DB1">
        <w:rPr>
          <w:rFonts w:ascii="Arial" w:hAnsi="Arial" w:cs="Arial"/>
          <w:color w:val="000000"/>
          <w:sz w:val="20"/>
          <w:szCs w:val="20"/>
        </w:rPr>
        <w:t xml:space="preserve"> procedure to identify the type and magnitude of the energy that the machine or equipment utilizes, shall understand the hazards of the energy, and shall know the methods to control the energy. </w:t>
      </w:r>
    </w:p>
    <w:p w14:paraId="5727127A"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If the machine or equipment is operating, shut it down by the normal stopping procedure (depress the stop button, open switch, close valve, etc.). </w:t>
      </w:r>
    </w:p>
    <w:p w14:paraId="10FCA857"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lastRenderedPageBreak/>
        <w:t xml:space="preserve">De-activate the energy isolating device(s) so that the machine or equipment is isolated from the energy source(s). </w:t>
      </w:r>
    </w:p>
    <w:p w14:paraId="47D2D929"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Lock out the energy isolating device(s) with assigned individual lock(s). </w:t>
      </w:r>
    </w:p>
    <w:p w14:paraId="7EE1E5A3"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Stored or residual energy (such as that in capacitors, springs, elevated machine members, rotating flywheels, hydraulic systems, and air, gas, steam, or water pressure, etc.) must be dissipated or restrained by methods such as grounding, repositioning, blocking, bleeding down, etc. </w:t>
      </w:r>
    </w:p>
    <w:p w14:paraId="3B33A60F"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Ensure that the equipment is disconnected from the energy source(s) by first checking that no personnel are exposed, then verify the isolation of the equipment by operating the push button or other normal operating control(s) or by testing to make certain the equipment will not operate. </w:t>
      </w:r>
    </w:p>
    <w:p w14:paraId="4776736D" w14:textId="77777777" w:rsidR="00350DC3" w:rsidRPr="00F6720F"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b/>
          <w:bCs/>
          <w:color w:val="000000"/>
          <w:sz w:val="20"/>
          <w:szCs w:val="20"/>
        </w:rPr>
        <w:t xml:space="preserve">Caution: Return operating control(s) to neutral or "off" position after verifying the isolation of the equipment. </w:t>
      </w:r>
    </w:p>
    <w:p w14:paraId="2636FE9B" w14:textId="77777777" w:rsidR="006808BF" w:rsidRPr="00B73DB1" w:rsidRDefault="006808BF" w:rsidP="00461B52">
      <w:pPr>
        <w:numPr>
          <w:ilvl w:val="0"/>
          <w:numId w:val="24"/>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The machine or equipment is now locked out. </w:t>
      </w:r>
    </w:p>
    <w:p w14:paraId="26D24A44" w14:textId="77777777" w:rsidR="006808BF" w:rsidRDefault="006808BF" w:rsidP="006808BF">
      <w:pPr>
        <w:autoSpaceDE w:val="0"/>
        <w:autoSpaceDN w:val="0"/>
        <w:adjustRightInd w:val="0"/>
        <w:rPr>
          <w:rFonts w:ascii="Arial" w:hAnsi="Arial" w:cs="Arial"/>
          <w:b/>
          <w:bCs/>
          <w:color w:val="000000"/>
          <w:sz w:val="20"/>
          <w:szCs w:val="20"/>
        </w:rPr>
      </w:pPr>
    </w:p>
    <w:p w14:paraId="6C77D0E4" w14:textId="77777777" w:rsidR="006808BF" w:rsidRPr="00B73DB1" w:rsidRDefault="006808BF" w:rsidP="006808BF">
      <w:pPr>
        <w:autoSpaceDE w:val="0"/>
        <w:autoSpaceDN w:val="0"/>
        <w:adjustRightInd w:val="0"/>
        <w:rPr>
          <w:rFonts w:ascii="Arial" w:hAnsi="Arial" w:cs="Arial"/>
          <w:color w:val="000000"/>
          <w:sz w:val="20"/>
          <w:szCs w:val="20"/>
        </w:rPr>
      </w:pPr>
      <w:r>
        <w:rPr>
          <w:rFonts w:ascii="Arial" w:hAnsi="Arial" w:cs="Arial"/>
          <w:b/>
          <w:bCs/>
          <w:color w:val="000000"/>
          <w:sz w:val="20"/>
          <w:szCs w:val="20"/>
        </w:rPr>
        <w:t>Restoring Equipment to Service:</w:t>
      </w:r>
    </w:p>
    <w:p w14:paraId="4B95B1E4" w14:textId="77777777" w:rsidR="00350DC3" w:rsidRPr="00F6720F" w:rsidRDefault="006808BF" w:rsidP="00461B52">
      <w:pPr>
        <w:numPr>
          <w:ilvl w:val="0"/>
          <w:numId w:val="23"/>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Check the machine or equipment and the immediate area around the machine to ensure that nonessential items have been removed and that the machine or equipment components are operationally intact. </w:t>
      </w:r>
    </w:p>
    <w:p w14:paraId="48D6436E" w14:textId="77777777" w:rsidR="00350DC3" w:rsidRPr="00F6720F" w:rsidRDefault="006808BF" w:rsidP="00461B52">
      <w:pPr>
        <w:numPr>
          <w:ilvl w:val="0"/>
          <w:numId w:val="23"/>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Check the work area to ensure that all </w:t>
      </w:r>
      <w:r>
        <w:rPr>
          <w:rFonts w:ascii="Arial" w:hAnsi="Arial" w:cs="Arial"/>
          <w:color w:val="000000"/>
          <w:sz w:val="20"/>
          <w:szCs w:val="20"/>
        </w:rPr>
        <w:t>personnel</w:t>
      </w:r>
      <w:r w:rsidRPr="00B73DB1">
        <w:rPr>
          <w:rFonts w:ascii="Arial" w:hAnsi="Arial" w:cs="Arial"/>
          <w:color w:val="000000"/>
          <w:sz w:val="20"/>
          <w:szCs w:val="20"/>
        </w:rPr>
        <w:t xml:space="preserve"> have been safely positioned or removed from the area. </w:t>
      </w:r>
    </w:p>
    <w:p w14:paraId="5EE5B75D" w14:textId="77777777" w:rsidR="00350DC3" w:rsidRPr="00F6720F" w:rsidRDefault="006808BF" w:rsidP="00461B52">
      <w:pPr>
        <w:numPr>
          <w:ilvl w:val="0"/>
          <w:numId w:val="23"/>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Verify that the controls are in neutral. </w:t>
      </w:r>
    </w:p>
    <w:p w14:paraId="2DB853E9" w14:textId="77777777" w:rsidR="00350DC3" w:rsidRPr="00F6720F" w:rsidRDefault="006808BF" w:rsidP="00461B52">
      <w:pPr>
        <w:numPr>
          <w:ilvl w:val="0"/>
          <w:numId w:val="23"/>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Remove the lockout devices and reene</w:t>
      </w:r>
      <w:r>
        <w:rPr>
          <w:rFonts w:ascii="Arial" w:hAnsi="Arial" w:cs="Arial"/>
          <w:color w:val="000000"/>
          <w:sz w:val="20"/>
          <w:szCs w:val="20"/>
        </w:rPr>
        <w:t>rgize the machine or equipment.</w:t>
      </w:r>
      <w:r w:rsidRPr="00B73DB1">
        <w:rPr>
          <w:rFonts w:ascii="Arial" w:hAnsi="Arial" w:cs="Arial"/>
          <w:color w:val="000000"/>
          <w:sz w:val="20"/>
          <w:szCs w:val="20"/>
        </w:rPr>
        <w:t xml:space="preserve"> The removal of some forms of blocking may require repowering of the machine before safe removal. </w:t>
      </w:r>
    </w:p>
    <w:p w14:paraId="1377E56B" w14:textId="77777777" w:rsidR="006808BF" w:rsidRDefault="006808BF" w:rsidP="00461B52">
      <w:pPr>
        <w:numPr>
          <w:ilvl w:val="0"/>
          <w:numId w:val="23"/>
        </w:num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Notify affected </w:t>
      </w:r>
      <w:r>
        <w:rPr>
          <w:rFonts w:ascii="Arial" w:hAnsi="Arial" w:cs="Arial"/>
          <w:color w:val="000000"/>
          <w:sz w:val="20"/>
          <w:szCs w:val="20"/>
        </w:rPr>
        <w:t>personnel</w:t>
      </w:r>
      <w:r w:rsidRPr="00B73DB1">
        <w:rPr>
          <w:rFonts w:ascii="Arial" w:hAnsi="Arial" w:cs="Arial"/>
          <w:color w:val="000000"/>
          <w:sz w:val="20"/>
          <w:szCs w:val="20"/>
        </w:rPr>
        <w:t xml:space="preserve"> that the operation is completed and the machine or equipment is ready for use. </w:t>
      </w:r>
    </w:p>
    <w:p w14:paraId="79A8F031" w14:textId="77777777" w:rsidR="006808BF" w:rsidRPr="00B73DB1" w:rsidRDefault="006808BF" w:rsidP="006808BF">
      <w:pPr>
        <w:autoSpaceDE w:val="0"/>
        <w:autoSpaceDN w:val="0"/>
        <w:adjustRightInd w:val="0"/>
        <w:rPr>
          <w:rFonts w:ascii="Arial" w:hAnsi="Arial" w:cs="Arial"/>
          <w:color w:val="000000"/>
          <w:sz w:val="20"/>
          <w:szCs w:val="20"/>
        </w:rPr>
      </w:pPr>
    </w:p>
    <w:p w14:paraId="61137C16" w14:textId="77777777" w:rsidR="006808BF" w:rsidRPr="00B73DB1" w:rsidRDefault="006808BF" w:rsidP="006808BF">
      <w:pPr>
        <w:autoSpaceDE w:val="0"/>
        <w:autoSpaceDN w:val="0"/>
        <w:adjustRightInd w:val="0"/>
        <w:rPr>
          <w:rFonts w:ascii="Arial" w:hAnsi="Arial" w:cs="Arial"/>
          <w:color w:val="000000"/>
          <w:sz w:val="20"/>
          <w:szCs w:val="20"/>
        </w:rPr>
      </w:pPr>
      <w:r w:rsidRPr="00B73DB1">
        <w:rPr>
          <w:rFonts w:ascii="Arial" w:hAnsi="Arial" w:cs="Arial"/>
          <w:b/>
          <w:bCs/>
          <w:color w:val="000000"/>
          <w:sz w:val="20"/>
          <w:szCs w:val="20"/>
        </w:rPr>
        <w:t>K</w:t>
      </w:r>
      <w:r w:rsidR="002F4CB3">
        <w:rPr>
          <w:rFonts w:ascii="Arial" w:hAnsi="Arial" w:cs="Arial"/>
          <w:b/>
          <w:bCs/>
          <w:color w:val="000000"/>
          <w:sz w:val="20"/>
          <w:szCs w:val="20"/>
        </w:rPr>
        <w:t>eeping Equipment Out of Service:</w:t>
      </w:r>
    </w:p>
    <w:p w14:paraId="438C5499" w14:textId="77777777" w:rsidR="006808BF" w:rsidRPr="00B73DB1" w:rsidRDefault="006808BF" w:rsidP="006808BF">
      <w:p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If equipment is deemed unsafe the equipment shall remain in the off position. The equipment shall be secured with tie wraps and a tag stating that the equipment should remain out of service until serviced by authorized personnel. </w:t>
      </w:r>
    </w:p>
    <w:p w14:paraId="79964E0A" w14:textId="77777777" w:rsidR="006808BF" w:rsidRPr="00B73DB1" w:rsidRDefault="006808BF" w:rsidP="006808BF">
      <w:pPr>
        <w:autoSpaceDE w:val="0"/>
        <w:autoSpaceDN w:val="0"/>
        <w:adjustRightInd w:val="0"/>
        <w:rPr>
          <w:rFonts w:ascii="Arial" w:hAnsi="Arial" w:cs="Arial"/>
          <w:color w:val="000000"/>
          <w:sz w:val="20"/>
          <w:szCs w:val="20"/>
        </w:rPr>
      </w:pPr>
    </w:p>
    <w:p w14:paraId="163CDB62" w14:textId="77777777" w:rsidR="006808BF" w:rsidRPr="00B73DB1" w:rsidRDefault="006808BF" w:rsidP="006808BF">
      <w:pPr>
        <w:autoSpaceDE w:val="0"/>
        <w:autoSpaceDN w:val="0"/>
        <w:adjustRightInd w:val="0"/>
        <w:rPr>
          <w:rFonts w:ascii="Arial" w:hAnsi="Arial" w:cs="Arial"/>
          <w:color w:val="000000"/>
          <w:sz w:val="20"/>
          <w:szCs w:val="20"/>
        </w:rPr>
      </w:pPr>
      <w:r w:rsidRPr="00B73DB1">
        <w:rPr>
          <w:rFonts w:ascii="Arial" w:hAnsi="Arial" w:cs="Arial"/>
          <w:b/>
          <w:bCs/>
          <w:color w:val="000000"/>
          <w:sz w:val="20"/>
          <w:szCs w:val="20"/>
        </w:rPr>
        <w:t>A</w:t>
      </w:r>
      <w:r w:rsidR="002F4CB3">
        <w:rPr>
          <w:rFonts w:ascii="Arial" w:hAnsi="Arial" w:cs="Arial"/>
          <w:b/>
          <w:bCs/>
          <w:color w:val="000000"/>
          <w:sz w:val="20"/>
          <w:szCs w:val="20"/>
        </w:rPr>
        <w:t>uthority</w:t>
      </w:r>
    </w:p>
    <w:p w14:paraId="37B8FAEB" w14:textId="77777777" w:rsidR="00350DC3" w:rsidRPr="00B73DB1" w:rsidRDefault="006808BF" w:rsidP="006808BF">
      <w:pPr>
        <w:autoSpaceDE w:val="0"/>
        <w:autoSpaceDN w:val="0"/>
        <w:adjustRightInd w:val="0"/>
        <w:rPr>
          <w:rFonts w:ascii="Arial" w:hAnsi="Arial" w:cs="Arial"/>
          <w:color w:val="000000"/>
          <w:sz w:val="20"/>
          <w:szCs w:val="20"/>
        </w:rPr>
      </w:pPr>
      <w:r w:rsidRPr="00B73DB1">
        <w:rPr>
          <w:rFonts w:ascii="Arial" w:hAnsi="Arial" w:cs="Arial"/>
          <w:color w:val="000000"/>
          <w:sz w:val="20"/>
          <w:szCs w:val="20"/>
        </w:rPr>
        <w:t xml:space="preserve">The only person that shall have the authority to remove the lock or tag from a piece of equipment or machine is the individual who originally locked out the device. In the event that this individual has left the immediate area, the </w:t>
      </w:r>
      <w:r w:rsidR="002F4CB3">
        <w:rPr>
          <w:rFonts w:ascii="Arial" w:hAnsi="Arial" w:cs="Arial"/>
          <w:color w:val="000000"/>
          <w:sz w:val="20"/>
          <w:szCs w:val="20"/>
        </w:rPr>
        <w:t>Officer in Charge</w:t>
      </w:r>
      <w:r w:rsidRPr="00B73DB1">
        <w:rPr>
          <w:rFonts w:ascii="Arial" w:hAnsi="Arial" w:cs="Arial"/>
          <w:color w:val="000000"/>
          <w:sz w:val="20"/>
          <w:szCs w:val="20"/>
        </w:rPr>
        <w:t xml:space="preserve"> may authorize the removal of the locking device or tag, however only before: </w:t>
      </w:r>
    </w:p>
    <w:p w14:paraId="4E7EEBAD" w14:textId="77777777" w:rsidR="00350DC3" w:rsidRPr="00F6720F" w:rsidRDefault="006808BF" w:rsidP="00461B52">
      <w:pPr>
        <w:numPr>
          <w:ilvl w:val="0"/>
          <w:numId w:val="59"/>
        </w:numPr>
        <w:rPr>
          <w:rFonts w:ascii="Arial" w:hAnsi="Arial" w:cs="Arial"/>
          <w:sz w:val="20"/>
          <w:szCs w:val="20"/>
        </w:rPr>
      </w:pPr>
      <w:r w:rsidRPr="002F4CB3">
        <w:rPr>
          <w:rFonts w:ascii="Arial" w:hAnsi="Arial" w:cs="Arial"/>
          <w:sz w:val="20"/>
          <w:szCs w:val="20"/>
        </w:rPr>
        <w:t xml:space="preserve">Making a valid attempt to contact the individual who originally locked out the device. </w:t>
      </w:r>
    </w:p>
    <w:p w14:paraId="762431AC" w14:textId="77777777" w:rsidR="006808BF" w:rsidRPr="002F4CB3" w:rsidRDefault="006808BF" w:rsidP="00461B52">
      <w:pPr>
        <w:numPr>
          <w:ilvl w:val="0"/>
          <w:numId w:val="59"/>
        </w:numPr>
        <w:rPr>
          <w:rFonts w:ascii="Arial" w:hAnsi="Arial" w:cs="Arial"/>
          <w:sz w:val="20"/>
          <w:szCs w:val="20"/>
        </w:rPr>
      </w:pPr>
      <w:r w:rsidRPr="002F4CB3">
        <w:rPr>
          <w:rFonts w:ascii="Arial" w:hAnsi="Arial" w:cs="Arial"/>
          <w:sz w:val="20"/>
          <w:szCs w:val="20"/>
        </w:rPr>
        <w:t xml:space="preserve">If that person cannot be reached, the </w:t>
      </w:r>
      <w:r w:rsidR="002F4CB3">
        <w:rPr>
          <w:rFonts w:ascii="Arial" w:hAnsi="Arial" w:cs="Arial"/>
          <w:sz w:val="20"/>
          <w:szCs w:val="20"/>
        </w:rPr>
        <w:t>Officer in Charge</w:t>
      </w:r>
      <w:r w:rsidRPr="002F4CB3">
        <w:rPr>
          <w:rFonts w:ascii="Arial" w:hAnsi="Arial" w:cs="Arial"/>
          <w:sz w:val="20"/>
          <w:szCs w:val="20"/>
        </w:rPr>
        <w:t xml:space="preserve"> must ensure that all tools have been removed, all guards have been replaced and all </w:t>
      </w:r>
      <w:r w:rsidR="002F4CB3">
        <w:rPr>
          <w:rFonts w:ascii="Arial" w:hAnsi="Arial" w:cs="Arial"/>
          <w:sz w:val="20"/>
          <w:szCs w:val="20"/>
        </w:rPr>
        <w:t>personnel</w:t>
      </w:r>
      <w:r w:rsidRPr="002F4CB3">
        <w:rPr>
          <w:rFonts w:ascii="Arial" w:hAnsi="Arial" w:cs="Arial"/>
          <w:sz w:val="20"/>
          <w:szCs w:val="20"/>
        </w:rPr>
        <w:t xml:space="preserve"> are free from any hazard before the lock and tag are removed and the machinery, equipment or process are returned to service. </w:t>
      </w:r>
    </w:p>
    <w:p w14:paraId="65928DEA" w14:textId="77777777" w:rsidR="006808BF" w:rsidRPr="00B73DB1" w:rsidRDefault="006808BF" w:rsidP="006808BF">
      <w:pPr>
        <w:autoSpaceDE w:val="0"/>
        <w:autoSpaceDN w:val="0"/>
        <w:adjustRightInd w:val="0"/>
        <w:rPr>
          <w:rFonts w:ascii="Arial" w:hAnsi="Arial" w:cs="Arial"/>
          <w:color w:val="000000"/>
          <w:sz w:val="20"/>
          <w:szCs w:val="20"/>
        </w:rPr>
      </w:pPr>
    </w:p>
    <w:p w14:paraId="425B42B8" w14:textId="77777777" w:rsidR="006808BF" w:rsidRDefault="006808BF" w:rsidP="006808BF">
      <w:pPr>
        <w:rPr>
          <w:rFonts w:ascii="Arial" w:hAnsi="Arial" w:cs="Arial"/>
          <w:color w:val="000000"/>
          <w:sz w:val="20"/>
          <w:szCs w:val="20"/>
        </w:rPr>
      </w:pPr>
      <w:r w:rsidRPr="00B73DB1">
        <w:rPr>
          <w:rFonts w:ascii="Arial" w:hAnsi="Arial" w:cs="Arial"/>
          <w:color w:val="000000"/>
          <w:sz w:val="20"/>
          <w:szCs w:val="20"/>
        </w:rPr>
        <w:t xml:space="preserve">In the event that a lockout, tag-out situation occurs during normal operations (not at the scene of an emergency), the Chief of the Department or Safety Officer will fill the </w:t>
      </w:r>
      <w:r w:rsidR="002F4CB3">
        <w:rPr>
          <w:rFonts w:ascii="Arial" w:hAnsi="Arial" w:cs="Arial"/>
          <w:color w:val="000000"/>
          <w:sz w:val="20"/>
          <w:szCs w:val="20"/>
        </w:rPr>
        <w:t xml:space="preserve">Officer in Charge’s </w:t>
      </w:r>
      <w:r w:rsidRPr="00B73DB1">
        <w:rPr>
          <w:rFonts w:ascii="Arial" w:hAnsi="Arial" w:cs="Arial"/>
          <w:color w:val="000000"/>
          <w:sz w:val="20"/>
          <w:szCs w:val="20"/>
        </w:rPr>
        <w:t>role described above.</w:t>
      </w:r>
    </w:p>
    <w:p w14:paraId="421B5839" w14:textId="77777777" w:rsidR="006D284E" w:rsidRDefault="006D284E" w:rsidP="006D284E">
      <w:pPr>
        <w:rPr>
          <w:rFonts w:ascii="Arial" w:hAnsi="Arial" w:cs="Arial"/>
          <w:sz w:val="20"/>
          <w:szCs w:val="20"/>
        </w:rPr>
      </w:pPr>
    </w:p>
    <w:p w14:paraId="2E145235" w14:textId="77777777" w:rsidR="006D284E" w:rsidRPr="006D284E" w:rsidRDefault="006D284E" w:rsidP="006D284E">
      <w:pPr>
        <w:rPr>
          <w:rFonts w:ascii="Arial" w:hAnsi="Arial" w:cs="Arial"/>
          <w:sz w:val="20"/>
          <w:szCs w:val="20"/>
        </w:rPr>
      </w:pPr>
      <w:r w:rsidRPr="006D284E">
        <w:rPr>
          <w:rFonts w:ascii="Arial" w:hAnsi="Arial" w:cs="Arial"/>
          <w:sz w:val="20"/>
          <w:szCs w:val="20"/>
        </w:rPr>
        <w:t>Training:</w:t>
      </w:r>
    </w:p>
    <w:p w14:paraId="5CA28A60" w14:textId="77777777" w:rsidR="006D284E" w:rsidRPr="006D284E" w:rsidRDefault="006D284E" w:rsidP="006D284E">
      <w:pPr>
        <w:rPr>
          <w:rFonts w:ascii="Arial" w:hAnsi="Arial" w:cs="Arial"/>
          <w:sz w:val="20"/>
          <w:szCs w:val="20"/>
        </w:rPr>
      </w:pPr>
      <w:r w:rsidRPr="006D284E">
        <w:rPr>
          <w:rFonts w:ascii="Arial" w:hAnsi="Arial" w:cs="Arial"/>
          <w:sz w:val="20"/>
          <w:szCs w:val="20"/>
        </w:rPr>
        <w:t>Employees not authorized to perform LOTO procedures are referred to as “affected” employees. All affected employees shall be instructed in the purpose and use of the LOTO procedure. Instruction for affected employees will also include the prohibition of:</w:t>
      </w:r>
    </w:p>
    <w:p w14:paraId="62A37DE2" w14:textId="77777777" w:rsidR="006D284E" w:rsidRPr="006D284E" w:rsidRDefault="006D284E" w:rsidP="006D284E">
      <w:pPr>
        <w:rPr>
          <w:rFonts w:ascii="Arial" w:hAnsi="Arial" w:cs="Arial"/>
          <w:sz w:val="20"/>
          <w:szCs w:val="20"/>
        </w:rPr>
      </w:pPr>
    </w:p>
    <w:p w14:paraId="35212E5B" w14:textId="77777777" w:rsidR="006D284E" w:rsidRPr="00350DC3" w:rsidRDefault="006D284E" w:rsidP="00461B52">
      <w:pPr>
        <w:pStyle w:val="ListParagraph"/>
        <w:numPr>
          <w:ilvl w:val="0"/>
          <w:numId w:val="120"/>
        </w:numPr>
        <w:rPr>
          <w:rFonts w:ascii="Arial" w:hAnsi="Arial" w:cs="Arial"/>
          <w:sz w:val="20"/>
        </w:rPr>
      </w:pPr>
      <w:r w:rsidRPr="00350DC3">
        <w:rPr>
          <w:rFonts w:ascii="Arial" w:hAnsi="Arial" w:cs="Arial"/>
          <w:sz w:val="20"/>
        </w:rPr>
        <w:t xml:space="preserve">Attempts to restart or re-energize machines or equipment that have been locked/tagged out by an authorized employee </w:t>
      </w:r>
    </w:p>
    <w:p w14:paraId="66346186" w14:textId="7DFCE41F" w:rsidR="006808BF" w:rsidRPr="007B142C" w:rsidRDefault="006D284E" w:rsidP="004A05CA">
      <w:pPr>
        <w:pStyle w:val="ListParagraph"/>
        <w:numPr>
          <w:ilvl w:val="0"/>
          <w:numId w:val="120"/>
        </w:numPr>
        <w:autoSpaceDE w:val="0"/>
        <w:autoSpaceDN w:val="0"/>
        <w:adjustRightInd w:val="0"/>
        <w:rPr>
          <w:rFonts w:ascii="Arial" w:hAnsi="Arial" w:cs="Arial"/>
          <w:b/>
          <w:color w:val="000000"/>
          <w:sz w:val="20"/>
        </w:rPr>
      </w:pPr>
      <w:r w:rsidRPr="007B142C">
        <w:rPr>
          <w:rFonts w:ascii="Arial" w:hAnsi="Arial" w:cs="Arial"/>
          <w:sz w:val="20"/>
        </w:rPr>
        <w:t>The use or removal of LOTO equipment by non-authorized employees</w:t>
      </w:r>
    </w:p>
    <w:p w14:paraId="29936071" w14:textId="77777777" w:rsidR="007B142C" w:rsidRDefault="007B142C" w:rsidP="00865A71">
      <w:pPr>
        <w:jc w:val="center"/>
        <w:rPr>
          <w:rFonts w:ascii="Arial" w:hAnsi="Arial" w:cs="Arial"/>
          <w:sz w:val="32"/>
          <w:szCs w:val="32"/>
        </w:rPr>
        <w:sectPr w:rsidR="007B142C" w:rsidSect="00350DC3">
          <w:footerReference w:type="default" r:id="rId33"/>
          <w:pgSz w:w="12240" w:h="15840"/>
          <w:pgMar w:top="1440" w:right="1800" w:bottom="1440" w:left="1800" w:header="720" w:footer="720" w:gutter="0"/>
          <w:cols w:space="720"/>
          <w:docGrid w:linePitch="360"/>
        </w:sectPr>
      </w:pPr>
    </w:p>
    <w:p w14:paraId="15873860" w14:textId="10F6791F" w:rsidR="00776879" w:rsidRPr="00776879" w:rsidRDefault="00776879" w:rsidP="00D44C78">
      <w:pPr>
        <w:pStyle w:val="Heading3"/>
        <w:spacing w:before="0"/>
      </w:pPr>
      <w:bookmarkStart w:id="90" w:name="_Toc92092167"/>
      <w:bookmarkStart w:id="91" w:name="haz"/>
      <w:r w:rsidRPr="00776879">
        <w:lastRenderedPageBreak/>
        <w:t>Hazard Communication (Right to Know)</w:t>
      </w:r>
      <w:bookmarkEnd w:id="90"/>
    </w:p>
    <w:bookmarkEnd w:id="91"/>
    <w:p w14:paraId="7F8A826E" w14:textId="77777777" w:rsidR="00776879" w:rsidRPr="00776879" w:rsidRDefault="00776879" w:rsidP="00776879">
      <w:pPr>
        <w:autoSpaceDE w:val="0"/>
        <w:autoSpaceDN w:val="0"/>
        <w:adjustRightInd w:val="0"/>
        <w:rPr>
          <w:rFonts w:ascii="Arial" w:hAnsi="Arial" w:cs="Arial"/>
          <w:sz w:val="20"/>
          <w:szCs w:val="20"/>
        </w:rPr>
      </w:pPr>
    </w:p>
    <w:p w14:paraId="7FBAA1B4"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 xml:space="preserve">The purpose of this policy is to improve the level of information provided to </w:t>
      </w:r>
      <w:r w:rsidR="00B84C90">
        <w:rPr>
          <w:rFonts w:ascii="Arial" w:hAnsi="Arial" w:cs="Arial"/>
          <w:color w:val="000000"/>
          <w:sz w:val="20"/>
          <w:szCs w:val="20"/>
        </w:rPr>
        <w:fldChar w:fldCharType="begin">
          <w:ffData>
            <w:name w:val="Text52"/>
            <w:enabled/>
            <w:calcOnExit w:val="0"/>
            <w:textInput/>
          </w:ffData>
        </w:fldChar>
      </w:r>
      <w:r w:rsidR="00B84C90">
        <w:rPr>
          <w:rFonts w:ascii="Arial" w:hAnsi="Arial" w:cs="Arial"/>
          <w:color w:val="000000"/>
          <w:sz w:val="20"/>
          <w:szCs w:val="20"/>
        </w:rPr>
        <w:instrText xml:space="preserve"> FORMTEXT </w:instrText>
      </w:r>
      <w:r w:rsidR="00B84C90">
        <w:rPr>
          <w:rFonts w:ascii="Arial" w:hAnsi="Arial" w:cs="Arial"/>
          <w:color w:val="000000"/>
          <w:sz w:val="20"/>
          <w:szCs w:val="20"/>
        </w:rPr>
      </w:r>
      <w:r w:rsidR="00B84C90">
        <w:rPr>
          <w:rFonts w:ascii="Arial" w:hAnsi="Arial" w:cs="Arial"/>
          <w:color w:val="000000"/>
          <w:sz w:val="20"/>
          <w:szCs w:val="20"/>
        </w:rPr>
        <w:fldChar w:fldCharType="separate"/>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color w:val="000000"/>
          <w:sz w:val="20"/>
          <w:szCs w:val="20"/>
        </w:rPr>
        <w:fldChar w:fldCharType="end"/>
      </w:r>
      <w:r w:rsidR="00B84C90">
        <w:rPr>
          <w:rFonts w:ascii="Arial" w:hAnsi="Arial" w:cs="Arial"/>
          <w:sz w:val="20"/>
          <w:szCs w:val="20"/>
        </w:rPr>
        <w:t xml:space="preserve"> </w:t>
      </w:r>
      <w:r w:rsidRPr="00776879">
        <w:rPr>
          <w:rFonts w:ascii="Arial" w:hAnsi="Arial" w:cs="Arial"/>
          <w:sz w:val="20"/>
          <w:szCs w:val="20"/>
        </w:rPr>
        <w:t>staff regarding the chemicals that they may encounter during the course of their</w:t>
      </w:r>
      <w:r w:rsidR="00B84C90">
        <w:rPr>
          <w:rFonts w:ascii="Arial" w:hAnsi="Arial" w:cs="Arial"/>
          <w:sz w:val="20"/>
          <w:szCs w:val="20"/>
        </w:rPr>
        <w:t xml:space="preserve"> </w:t>
      </w:r>
      <w:r w:rsidRPr="00776879">
        <w:rPr>
          <w:rFonts w:ascii="Arial" w:hAnsi="Arial" w:cs="Arial"/>
          <w:sz w:val="20"/>
          <w:szCs w:val="20"/>
        </w:rPr>
        <w:t xml:space="preserve">duties. Additionally, this written guideline will help ensure that the </w:t>
      </w:r>
      <w:r w:rsidR="00B84C90">
        <w:rPr>
          <w:rFonts w:ascii="Arial" w:hAnsi="Arial" w:cs="Arial"/>
          <w:color w:val="000000"/>
          <w:sz w:val="20"/>
          <w:szCs w:val="20"/>
        </w:rPr>
        <w:fldChar w:fldCharType="begin">
          <w:ffData>
            <w:name w:val="Text52"/>
            <w:enabled/>
            <w:calcOnExit w:val="0"/>
            <w:textInput/>
          </w:ffData>
        </w:fldChar>
      </w:r>
      <w:r w:rsidR="00B84C90">
        <w:rPr>
          <w:rFonts w:ascii="Arial" w:hAnsi="Arial" w:cs="Arial"/>
          <w:color w:val="000000"/>
          <w:sz w:val="20"/>
          <w:szCs w:val="20"/>
        </w:rPr>
        <w:instrText xml:space="preserve"> FORMTEXT </w:instrText>
      </w:r>
      <w:r w:rsidR="00B84C90">
        <w:rPr>
          <w:rFonts w:ascii="Arial" w:hAnsi="Arial" w:cs="Arial"/>
          <w:color w:val="000000"/>
          <w:sz w:val="20"/>
          <w:szCs w:val="20"/>
        </w:rPr>
      </w:r>
      <w:r w:rsidR="00B84C90">
        <w:rPr>
          <w:rFonts w:ascii="Arial" w:hAnsi="Arial" w:cs="Arial"/>
          <w:color w:val="000000"/>
          <w:sz w:val="20"/>
          <w:szCs w:val="20"/>
        </w:rPr>
        <w:fldChar w:fldCharType="separate"/>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color w:val="000000"/>
          <w:sz w:val="20"/>
          <w:szCs w:val="20"/>
        </w:rPr>
        <w:fldChar w:fldCharType="end"/>
      </w:r>
      <w:r w:rsidR="00B84C90">
        <w:rPr>
          <w:rFonts w:ascii="Arial" w:hAnsi="Arial" w:cs="Arial"/>
          <w:color w:val="000000"/>
          <w:sz w:val="20"/>
          <w:szCs w:val="20"/>
        </w:rPr>
        <w:fldChar w:fldCharType="begin">
          <w:ffData>
            <w:name w:val="Text52"/>
            <w:enabled/>
            <w:calcOnExit w:val="0"/>
            <w:textInput/>
          </w:ffData>
        </w:fldChar>
      </w:r>
      <w:r w:rsidR="00B84C90">
        <w:rPr>
          <w:rFonts w:ascii="Arial" w:hAnsi="Arial" w:cs="Arial"/>
          <w:color w:val="000000"/>
          <w:sz w:val="20"/>
          <w:szCs w:val="20"/>
        </w:rPr>
        <w:instrText xml:space="preserve"> FORMTEXT </w:instrText>
      </w:r>
      <w:r w:rsidR="00B84C90">
        <w:rPr>
          <w:rFonts w:ascii="Arial" w:hAnsi="Arial" w:cs="Arial"/>
          <w:color w:val="000000"/>
          <w:sz w:val="20"/>
          <w:szCs w:val="20"/>
        </w:rPr>
      </w:r>
      <w:r w:rsidR="00B84C90">
        <w:rPr>
          <w:rFonts w:ascii="Arial" w:hAnsi="Arial" w:cs="Arial"/>
          <w:color w:val="000000"/>
          <w:sz w:val="20"/>
          <w:szCs w:val="20"/>
        </w:rPr>
        <w:fldChar w:fldCharType="separate"/>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color w:val="000000"/>
          <w:sz w:val="20"/>
          <w:szCs w:val="20"/>
        </w:rPr>
        <w:fldChar w:fldCharType="end"/>
      </w:r>
      <w:r w:rsidR="00B84C90">
        <w:rPr>
          <w:rFonts w:ascii="Arial" w:hAnsi="Arial" w:cs="Arial"/>
          <w:color w:val="000000"/>
          <w:sz w:val="20"/>
          <w:szCs w:val="20"/>
        </w:rPr>
        <w:t xml:space="preserve"> Fire </w:t>
      </w:r>
      <w:r w:rsidRPr="00776879">
        <w:rPr>
          <w:rFonts w:ascii="Arial" w:hAnsi="Arial" w:cs="Arial"/>
          <w:sz w:val="20"/>
          <w:szCs w:val="20"/>
        </w:rPr>
        <w:t>Department is in</w:t>
      </w:r>
      <w:r w:rsidR="00B84C90">
        <w:rPr>
          <w:rFonts w:ascii="Arial" w:hAnsi="Arial" w:cs="Arial"/>
          <w:sz w:val="20"/>
          <w:szCs w:val="20"/>
        </w:rPr>
        <w:t xml:space="preserve"> </w:t>
      </w:r>
      <w:r w:rsidRPr="00776879">
        <w:rPr>
          <w:rFonts w:ascii="Arial" w:hAnsi="Arial" w:cs="Arial"/>
          <w:sz w:val="20"/>
          <w:szCs w:val="20"/>
        </w:rPr>
        <w:t xml:space="preserve">compliance with applicable laws and regulations. </w:t>
      </w:r>
    </w:p>
    <w:p w14:paraId="35DA7E63" w14:textId="77777777" w:rsidR="00350DC3" w:rsidRDefault="00350DC3" w:rsidP="00776879">
      <w:pPr>
        <w:autoSpaceDE w:val="0"/>
        <w:autoSpaceDN w:val="0"/>
        <w:adjustRightInd w:val="0"/>
        <w:rPr>
          <w:rFonts w:ascii="Arial" w:hAnsi="Arial" w:cs="Arial"/>
          <w:b/>
          <w:bCs/>
          <w:sz w:val="20"/>
          <w:szCs w:val="20"/>
        </w:rPr>
      </w:pPr>
    </w:p>
    <w:p w14:paraId="1A2F6985" w14:textId="77777777" w:rsidR="00776879" w:rsidRPr="00776879" w:rsidRDefault="00B84C90" w:rsidP="00776879">
      <w:pPr>
        <w:autoSpaceDE w:val="0"/>
        <w:autoSpaceDN w:val="0"/>
        <w:adjustRightInd w:val="0"/>
        <w:rPr>
          <w:rFonts w:ascii="Arial" w:hAnsi="Arial" w:cs="Arial"/>
          <w:b/>
          <w:bCs/>
          <w:sz w:val="20"/>
          <w:szCs w:val="20"/>
        </w:rPr>
      </w:pPr>
      <w:r>
        <w:rPr>
          <w:rFonts w:ascii="Arial" w:hAnsi="Arial" w:cs="Arial"/>
          <w:b/>
          <w:bCs/>
          <w:sz w:val="20"/>
          <w:szCs w:val="20"/>
        </w:rPr>
        <w:t>RESPONSIBILITIES</w:t>
      </w:r>
    </w:p>
    <w:p w14:paraId="27EFC6B8" w14:textId="77777777" w:rsid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The individual assigned to ensure compliance i</w:t>
      </w:r>
      <w:r w:rsidR="00B84C90">
        <w:rPr>
          <w:rFonts w:ascii="Arial" w:hAnsi="Arial" w:cs="Arial"/>
          <w:sz w:val="20"/>
          <w:szCs w:val="20"/>
        </w:rPr>
        <w:t xml:space="preserve">s </w:t>
      </w:r>
      <w:r w:rsidR="00B84C90">
        <w:rPr>
          <w:rFonts w:ascii="Arial" w:hAnsi="Arial" w:cs="Arial"/>
          <w:color w:val="000000"/>
          <w:sz w:val="20"/>
          <w:szCs w:val="20"/>
        </w:rPr>
        <w:fldChar w:fldCharType="begin">
          <w:ffData>
            <w:name w:val="Text52"/>
            <w:enabled/>
            <w:calcOnExit w:val="0"/>
            <w:textInput/>
          </w:ffData>
        </w:fldChar>
      </w:r>
      <w:r w:rsidR="00B84C90">
        <w:rPr>
          <w:rFonts w:ascii="Arial" w:hAnsi="Arial" w:cs="Arial"/>
          <w:color w:val="000000"/>
          <w:sz w:val="20"/>
          <w:szCs w:val="20"/>
        </w:rPr>
        <w:instrText xml:space="preserve"> FORMTEXT </w:instrText>
      </w:r>
      <w:r w:rsidR="00B84C90">
        <w:rPr>
          <w:rFonts w:ascii="Arial" w:hAnsi="Arial" w:cs="Arial"/>
          <w:color w:val="000000"/>
          <w:sz w:val="20"/>
          <w:szCs w:val="20"/>
        </w:rPr>
      </w:r>
      <w:r w:rsidR="00B84C90">
        <w:rPr>
          <w:rFonts w:ascii="Arial" w:hAnsi="Arial" w:cs="Arial"/>
          <w:color w:val="000000"/>
          <w:sz w:val="20"/>
          <w:szCs w:val="20"/>
        </w:rPr>
        <w:fldChar w:fldCharType="separate"/>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color w:val="000000"/>
          <w:sz w:val="20"/>
          <w:szCs w:val="20"/>
        </w:rPr>
        <w:fldChar w:fldCharType="end"/>
      </w:r>
      <w:r w:rsidR="00B84C90">
        <w:rPr>
          <w:rFonts w:ascii="Arial" w:hAnsi="Arial" w:cs="Arial"/>
          <w:color w:val="000000"/>
          <w:sz w:val="20"/>
          <w:szCs w:val="20"/>
        </w:rPr>
        <w:t>.  T</w:t>
      </w:r>
      <w:r w:rsidRPr="00776879">
        <w:rPr>
          <w:rFonts w:ascii="Arial" w:hAnsi="Arial" w:cs="Arial"/>
          <w:sz w:val="20"/>
          <w:szCs w:val="20"/>
        </w:rPr>
        <w:t>his person responsible for the program shall be known as the “Program Administrator”.</w:t>
      </w:r>
      <w:r w:rsidR="00B84C90">
        <w:rPr>
          <w:rFonts w:ascii="Arial" w:hAnsi="Arial" w:cs="Arial"/>
          <w:sz w:val="20"/>
          <w:szCs w:val="20"/>
        </w:rPr>
        <w:t xml:space="preserve"> </w:t>
      </w:r>
      <w:r w:rsidRPr="00776879">
        <w:rPr>
          <w:rFonts w:ascii="Arial" w:hAnsi="Arial" w:cs="Arial"/>
          <w:sz w:val="20"/>
          <w:szCs w:val="20"/>
        </w:rPr>
        <w:t>The Program Administrator is responsible for:</w:t>
      </w:r>
    </w:p>
    <w:p w14:paraId="34A74B8C" w14:textId="77777777" w:rsidR="00350DC3" w:rsidRPr="00776879" w:rsidRDefault="00350DC3" w:rsidP="00776879">
      <w:pPr>
        <w:autoSpaceDE w:val="0"/>
        <w:autoSpaceDN w:val="0"/>
        <w:adjustRightInd w:val="0"/>
        <w:rPr>
          <w:rFonts w:ascii="Arial" w:hAnsi="Arial" w:cs="Arial"/>
          <w:sz w:val="20"/>
          <w:szCs w:val="20"/>
        </w:rPr>
      </w:pPr>
    </w:p>
    <w:p w14:paraId="110A1760" w14:textId="77777777" w:rsidR="00776879" w:rsidRPr="00776879" w:rsidRDefault="00776879" w:rsidP="00461B52">
      <w:pPr>
        <w:numPr>
          <w:ilvl w:val="0"/>
          <w:numId w:val="121"/>
        </w:numPr>
        <w:autoSpaceDE w:val="0"/>
        <w:autoSpaceDN w:val="0"/>
        <w:adjustRightInd w:val="0"/>
        <w:rPr>
          <w:rFonts w:ascii="Arial" w:hAnsi="Arial" w:cs="Arial"/>
          <w:sz w:val="20"/>
          <w:szCs w:val="20"/>
        </w:rPr>
      </w:pPr>
      <w:r w:rsidRPr="00776879">
        <w:rPr>
          <w:rFonts w:ascii="Arial" w:hAnsi="Arial" w:cs="Arial"/>
          <w:sz w:val="20"/>
          <w:szCs w:val="20"/>
        </w:rPr>
        <w:t>Administering and managing the hazard communications program.</w:t>
      </w:r>
    </w:p>
    <w:p w14:paraId="4B2F655D" w14:textId="77777777" w:rsidR="00776879" w:rsidRPr="00776879" w:rsidRDefault="00776879" w:rsidP="00461B52">
      <w:pPr>
        <w:numPr>
          <w:ilvl w:val="0"/>
          <w:numId w:val="121"/>
        </w:numPr>
        <w:autoSpaceDE w:val="0"/>
        <w:autoSpaceDN w:val="0"/>
        <w:adjustRightInd w:val="0"/>
        <w:rPr>
          <w:rFonts w:ascii="Arial" w:hAnsi="Arial" w:cs="Arial"/>
          <w:sz w:val="20"/>
          <w:szCs w:val="20"/>
        </w:rPr>
      </w:pPr>
      <w:r w:rsidRPr="00776879">
        <w:rPr>
          <w:rFonts w:ascii="Arial" w:hAnsi="Arial" w:cs="Arial"/>
          <w:sz w:val="20"/>
          <w:szCs w:val="20"/>
        </w:rPr>
        <w:t>Assisting personnel in implementing the program</w:t>
      </w:r>
    </w:p>
    <w:p w14:paraId="7450700E" w14:textId="77777777" w:rsidR="00776879" w:rsidRPr="00776879" w:rsidRDefault="00776879" w:rsidP="00461B52">
      <w:pPr>
        <w:numPr>
          <w:ilvl w:val="0"/>
          <w:numId w:val="121"/>
        </w:numPr>
        <w:autoSpaceDE w:val="0"/>
        <w:autoSpaceDN w:val="0"/>
        <w:adjustRightInd w:val="0"/>
        <w:rPr>
          <w:rFonts w:ascii="Arial" w:hAnsi="Arial" w:cs="Arial"/>
          <w:sz w:val="20"/>
          <w:szCs w:val="20"/>
        </w:rPr>
      </w:pPr>
      <w:r w:rsidRPr="00776879">
        <w:rPr>
          <w:rFonts w:ascii="Arial" w:hAnsi="Arial" w:cs="Arial"/>
          <w:sz w:val="20"/>
          <w:szCs w:val="20"/>
        </w:rPr>
        <w:t>Maintaining the master list of SDS's</w:t>
      </w:r>
    </w:p>
    <w:p w14:paraId="4CE7D008" w14:textId="77777777" w:rsidR="00776879" w:rsidRPr="00776879" w:rsidRDefault="00776879" w:rsidP="00461B52">
      <w:pPr>
        <w:numPr>
          <w:ilvl w:val="0"/>
          <w:numId w:val="121"/>
        </w:numPr>
        <w:autoSpaceDE w:val="0"/>
        <w:autoSpaceDN w:val="0"/>
        <w:adjustRightInd w:val="0"/>
        <w:rPr>
          <w:rFonts w:ascii="Arial" w:hAnsi="Arial" w:cs="Arial"/>
          <w:sz w:val="20"/>
          <w:szCs w:val="20"/>
        </w:rPr>
      </w:pPr>
      <w:r w:rsidRPr="00776879">
        <w:rPr>
          <w:rFonts w:ascii="Arial" w:hAnsi="Arial" w:cs="Arial"/>
          <w:sz w:val="20"/>
          <w:szCs w:val="20"/>
        </w:rPr>
        <w:t>Training all personnel on the hazardous communication policy</w:t>
      </w:r>
    </w:p>
    <w:p w14:paraId="7424A1FD" w14:textId="77777777" w:rsidR="00776879" w:rsidRDefault="00776879" w:rsidP="00461B52">
      <w:pPr>
        <w:numPr>
          <w:ilvl w:val="0"/>
          <w:numId w:val="121"/>
        </w:numPr>
        <w:autoSpaceDE w:val="0"/>
        <w:autoSpaceDN w:val="0"/>
        <w:adjustRightInd w:val="0"/>
        <w:rPr>
          <w:rFonts w:ascii="Arial" w:hAnsi="Arial" w:cs="Arial"/>
          <w:sz w:val="20"/>
          <w:szCs w:val="20"/>
        </w:rPr>
      </w:pPr>
      <w:r w:rsidRPr="00776879">
        <w:rPr>
          <w:rFonts w:ascii="Arial" w:hAnsi="Arial" w:cs="Arial"/>
          <w:sz w:val="20"/>
          <w:szCs w:val="20"/>
        </w:rPr>
        <w:t>Ensuring compliance with rules and regulations.</w:t>
      </w:r>
    </w:p>
    <w:p w14:paraId="3C675402" w14:textId="77777777" w:rsidR="00B84C90" w:rsidRPr="00776879" w:rsidRDefault="00B84C90" w:rsidP="00B84C90">
      <w:pPr>
        <w:autoSpaceDE w:val="0"/>
        <w:autoSpaceDN w:val="0"/>
        <w:adjustRightInd w:val="0"/>
        <w:ind w:firstLine="720"/>
        <w:rPr>
          <w:rFonts w:ascii="Arial" w:hAnsi="Arial" w:cs="Arial"/>
          <w:sz w:val="20"/>
          <w:szCs w:val="20"/>
        </w:rPr>
      </w:pPr>
    </w:p>
    <w:p w14:paraId="630E962F" w14:textId="77777777" w:rsidR="00776879" w:rsidRPr="00776879" w:rsidRDefault="00B84C90" w:rsidP="00776879">
      <w:pPr>
        <w:autoSpaceDE w:val="0"/>
        <w:autoSpaceDN w:val="0"/>
        <w:adjustRightInd w:val="0"/>
        <w:rPr>
          <w:rFonts w:ascii="Arial" w:hAnsi="Arial" w:cs="Arial"/>
          <w:b/>
          <w:bCs/>
          <w:sz w:val="20"/>
          <w:szCs w:val="20"/>
        </w:rPr>
      </w:pPr>
      <w:r>
        <w:rPr>
          <w:rFonts w:ascii="Arial" w:hAnsi="Arial" w:cs="Arial"/>
          <w:b/>
          <w:bCs/>
          <w:sz w:val="20"/>
          <w:szCs w:val="20"/>
        </w:rPr>
        <w:t>CHEMICAL INVENTORY</w:t>
      </w:r>
    </w:p>
    <w:p w14:paraId="41A47186"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The Program Administrator will maintain a list of the hazardous chemicals known to be present</w:t>
      </w:r>
    </w:p>
    <w:p w14:paraId="5CA40376"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within the station. All personnel are responsible for reporting any new hazardous materials that</w:t>
      </w:r>
    </w:p>
    <w:p w14:paraId="1B25A148"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are accompanied by a Safety Data Sheet (SDS) to the Program Administrator. A chemical</w:t>
      </w:r>
    </w:p>
    <w:p w14:paraId="0DA911B7"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inventory log will be kept and will include the locations of all chemicals. The chemical inventory</w:t>
      </w:r>
    </w:p>
    <w:p w14:paraId="2A1942B1" w14:textId="77777777" w:rsidR="00B84C90" w:rsidRPr="00776879" w:rsidRDefault="00776879" w:rsidP="00B84C90">
      <w:pPr>
        <w:autoSpaceDE w:val="0"/>
        <w:autoSpaceDN w:val="0"/>
        <w:adjustRightInd w:val="0"/>
        <w:rPr>
          <w:rFonts w:ascii="Arial" w:hAnsi="Arial" w:cs="Arial"/>
          <w:sz w:val="20"/>
          <w:szCs w:val="20"/>
        </w:rPr>
      </w:pPr>
      <w:r w:rsidRPr="00776879">
        <w:rPr>
          <w:rFonts w:ascii="Arial" w:hAnsi="Arial" w:cs="Arial"/>
          <w:sz w:val="20"/>
          <w:szCs w:val="20"/>
        </w:rPr>
        <w:t>log and each SDS will be kept in the SDS binder located</w:t>
      </w:r>
      <w:r w:rsidR="00B84C90">
        <w:rPr>
          <w:rFonts w:ascii="Arial" w:hAnsi="Arial" w:cs="Arial"/>
          <w:sz w:val="20"/>
          <w:szCs w:val="20"/>
        </w:rPr>
        <w:t xml:space="preserve"> </w:t>
      </w:r>
      <w:r w:rsidR="00B84C90">
        <w:rPr>
          <w:rFonts w:ascii="Arial" w:hAnsi="Arial" w:cs="Arial"/>
          <w:color w:val="000000"/>
          <w:sz w:val="20"/>
          <w:szCs w:val="20"/>
        </w:rPr>
        <w:fldChar w:fldCharType="begin">
          <w:ffData>
            <w:name w:val="Text52"/>
            <w:enabled/>
            <w:calcOnExit w:val="0"/>
            <w:textInput/>
          </w:ffData>
        </w:fldChar>
      </w:r>
      <w:r w:rsidR="00B84C90">
        <w:rPr>
          <w:rFonts w:ascii="Arial" w:hAnsi="Arial" w:cs="Arial"/>
          <w:color w:val="000000"/>
          <w:sz w:val="20"/>
          <w:szCs w:val="20"/>
        </w:rPr>
        <w:instrText xml:space="preserve"> FORMTEXT </w:instrText>
      </w:r>
      <w:r w:rsidR="00B84C90">
        <w:rPr>
          <w:rFonts w:ascii="Arial" w:hAnsi="Arial" w:cs="Arial"/>
          <w:color w:val="000000"/>
          <w:sz w:val="20"/>
          <w:szCs w:val="20"/>
        </w:rPr>
      </w:r>
      <w:r w:rsidR="00B84C90">
        <w:rPr>
          <w:rFonts w:ascii="Arial" w:hAnsi="Arial" w:cs="Arial"/>
          <w:color w:val="000000"/>
          <w:sz w:val="20"/>
          <w:szCs w:val="20"/>
        </w:rPr>
        <w:fldChar w:fldCharType="separate"/>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noProof/>
          <w:color w:val="000000"/>
          <w:sz w:val="20"/>
          <w:szCs w:val="20"/>
        </w:rPr>
        <w:t> </w:t>
      </w:r>
      <w:r w:rsidR="00B84C90">
        <w:rPr>
          <w:rFonts w:ascii="Arial" w:hAnsi="Arial" w:cs="Arial"/>
          <w:color w:val="000000"/>
          <w:sz w:val="20"/>
          <w:szCs w:val="20"/>
        </w:rPr>
        <w:fldChar w:fldCharType="end"/>
      </w:r>
      <w:r w:rsidR="00B84C90">
        <w:rPr>
          <w:rFonts w:ascii="Arial" w:hAnsi="Arial" w:cs="Arial"/>
          <w:color w:val="000000"/>
          <w:sz w:val="20"/>
          <w:szCs w:val="20"/>
        </w:rPr>
        <w:t>.</w:t>
      </w:r>
    </w:p>
    <w:p w14:paraId="26205665"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w:t>
      </w:r>
    </w:p>
    <w:p w14:paraId="419F2F37" w14:textId="77777777" w:rsidR="00776879" w:rsidRPr="00776879" w:rsidRDefault="00B84C90" w:rsidP="00776879">
      <w:pPr>
        <w:autoSpaceDE w:val="0"/>
        <w:autoSpaceDN w:val="0"/>
        <w:adjustRightInd w:val="0"/>
        <w:rPr>
          <w:rFonts w:ascii="Arial" w:hAnsi="Arial" w:cs="Arial"/>
          <w:b/>
          <w:bCs/>
          <w:sz w:val="20"/>
          <w:szCs w:val="20"/>
        </w:rPr>
      </w:pPr>
      <w:r>
        <w:rPr>
          <w:rFonts w:ascii="Arial" w:hAnsi="Arial" w:cs="Arial"/>
          <w:b/>
          <w:bCs/>
          <w:sz w:val="20"/>
          <w:szCs w:val="20"/>
        </w:rPr>
        <w:t>LABELS</w:t>
      </w:r>
    </w:p>
    <w:p w14:paraId="12E3389C"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Hazardous chemical containers in the station will be labeled, tagged, or marked with the identity</w:t>
      </w:r>
    </w:p>
    <w:p w14:paraId="31FF742B"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of the hazardous chemical and the appropriate hazard warning. Primary chemical container</w:t>
      </w:r>
    </w:p>
    <w:p w14:paraId="301851A4"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b/>
          <w:bCs/>
          <w:sz w:val="20"/>
          <w:szCs w:val="20"/>
        </w:rPr>
        <w:t>labels will not be defaced or removed</w:t>
      </w:r>
      <w:r w:rsidRPr="00776879">
        <w:rPr>
          <w:rFonts w:ascii="Arial" w:hAnsi="Arial" w:cs="Arial"/>
          <w:sz w:val="20"/>
          <w:szCs w:val="20"/>
        </w:rPr>
        <w:t>. Any label that becomes illegible shall be replaced with</w:t>
      </w:r>
    </w:p>
    <w:p w14:paraId="3000C703" w14:textId="77777777" w:rsid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the information listed above. Primary containers must include the manufacturer name.</w:t>
      </w:r>
    </w:p>
    <w:p w14:paraId="28DF8E0A" w14:textId="77777777" w:rsidR="00B84C90" w:rsidRPr="00776879" w:rsidRDefault="00B84C90" w:rsidP="00776879">
      <w:pPr>
        <w:autoSpaceDE w:val="0"/>
        <w:autoSpaceDN w:val="0"/>
        <w:adjustRightInd w:val="0"/>
        <w:rPr>
          <w:rFonts w:ascii="Arial" w:hAnsi="Arial" w:cs="Arial"/>
          <w:sz w:val="20"/>
          <w:szCs w:val="20"/>
        </w:rPr>
      </w:pPr>
    </w:p>
    <w:p w14:paraId="2358E835" w14:textId="77777777" w:rsidR="00776879" w:rsidRPr="00776879" w:rsidRDefault="00B84C90" w:rsidP="00776879">
      <w:pPr>
        <w:autoSpaceDE w:val="0"/>
        <w:autoSpaceDN w:val="0"/>
        <w:adjustRightInd w:val="0"/>
        <w:rPr>
          <w:rFonts w:ascii="Arial" w:hAnsi="Arial" w:cs="Arial"/>
          <w:b/>
          <w:bCs/>
          <w:sz w:val="20"/>
          <w:szCs w:val="20"/>
        </w:rPr>
      </w:pPr>
      <w:r>
        <w:rPr>
          <w:rFonts w:ascii="Arial" w:hAnsi="Arial" w:cs="Arial"/>
          <w:b/>
          <w:bCs/>
          <w:sz w:val="20"/>
          <w:szCs w:val="20"/>
        </w:rPr>
        <w:t>SAFETY DATA SHEETS</w:t>
      </w:r>
    </w:p>
    <w:p w14:paraId="24D0F32D" w14:textId="77777777" w:rsidR="00776879" w:rsidRPr="00776879" w:rsidRDefault="00B84C90" w:rsidP="00776879">
      <w:pPr>
        <w:autoSpaceDE w:val="0"/>
        <w:autoSpaceDN w:val="0"/>
        <w:adjustRightInd w:val="0"/>
        <w:rPr>
          <w:rFonts w:ascii="Arial" w:hAnsi="Arial" w:cs="Arial"/>
          <w:sz w:val="20"/>
          <w:szCs w:val="20"/>
        </w:rPr>
      </w:pPr>
      <w:r>
        <w:rPr>
          <w:rFonts w:ascii="Arial" w:hAnsi="Arial" w:cs="Arial"/>
          <w:color w:val="000000"/>
          <w:sz w:val="20"/>
          <w:szCs w:val="20"/>
        </w:rPr>
        <w:fldChar w:fldCharType="begin">
          <w:ffData>
            <w:name w:val="Text52"/>
            <w:enabled/>
            <w:calcOnExit w:val="0"/>
            <w:textInput/>
          </w:ffData>
        </w:fldChar>
      </w:r>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r>
        <w:rPr>
          <w:rFonts w:ascii="Arial" w:hAnsi="Arial" w:cs="Arial"/>
          <w:color w:val="000000"/>
          <w:sz w:val="20"/>
          <w:szCs w:val="20"/>
        </w:rPr>
        <w:t xml:space="preserve"> </w:t>
      </w:r>
      <w:r w:rsidR="00776879" w:rsidRPr="00776879">
        <w:rPr>
          <w:rFonts w:ascii="Arial" w:hAnsi="Arial" w:cs="Arial"/>
          <w:sz w:val="20"/>
          <w:szCs w:val="20"/>
        </w:rPr>
        <w:t>Fire Department will rely on the manufacturer evaluation of their chemical</w:t>
      </w:r>
      <w:r>
        <w:rPr>
          <w:rFonts w:ascii="Arial" w:hAnsi="Arial" w:cs="Arial"/>
          <w:sz w:val="20"/>
          <w:szCs w:val="20"/>
        </w:rPr>
        <w:t xml:space="preserve"> </w:t>
      </w:r>
      <w:r w:rsidR="00776879" w:rsidRPr="00776879">
        <w:rPr>
          <w:rFonts w:ascii="Arial" w:hAnsi="Arial" w:cs="Arial"/>
          <w:sz w:val="20"/>
          <w:szCs w:val="20"/>
        </w:rPr>
        <w:t>products. Safety Data Sheets will be maintained and available for any staff member to review.</w:t>
      </w:r>
    </w:p>
    <w:p w14:paraId="7F0DC87B" w14:textId="77777777" w:rsidR="00B84C90" w:rsidRDefault="00B84C90" w:rsidP="00776879">
      <w:pPr>
        <w:autoSpaceDE w:val="0"/>
        <w:autoSpaceDN w:val="0"/>
        <w:adjustRightInd w:val="0"/>
        <w:rPr>
          <w:rFonts w:ascii="Arial" w:hAnsi="Arial" w:cs="Arial"/>
          <w:b/>
          <w:bCs/>
          <w:sz w:val="20"/>
          <w:szCs w:val="20"/>
        </w:rPr>
      </w:pPr>
    </w:p>
    <w:p w14:paraId="4ED10D4B" w14:textId="77777777" w:rsidR="00776879" w:rsidRPr="00776879" w:rsidRDefault="00776879" w:rsidP="00776879">
      <w:pPr>
        <w:autoSpaceDE w:val="0"/>
        <w:autoSpaceDN w:val="0"/>
        <w:adjustRightInd w:val="0"/>
        <w:rPr>
          <w:rFonts w:ascii="Arial" w:hAnsi="Arial" w:cs="Arial"/>
          <w:b/>
          <w:bCs/>
          <w:sz w:val="20"/>
          <w:szCs w:val="20"/>
        </w:rPr>
      </w:pPr>
      <w:r w:rsidRPr="00776879">
        <w:rPr>
          <w:rFonts w:ascii="Arial" w:hAnsi="Arial" w:cs="Arial"/>
          <w:b/>
          <w:bCs/>
          <w:sz w:val="20"/>
          <w:szCs w:val="20"/>
        </w:rPr>
        <w:t>STAFF MEMBER TRAINING:</w:t>
      </w:r>
    </w:p>
    <w:p w14:paraId="44F7E4C4" w14:textId="77777777" w:rsidR="00776879" w:rsidRPr="00776879" w:rsidRDefault="00776879" w:rsidP="00776879">
      <w:pPr>
        <w:autoSpaceDE w:val="0"/>
        <w:autoSpaceDN w:val="0"/>
        <w:adjustRightInd w:val="0"/>
        <w:rPr>
          <w:rFonts w:ascii="Arial" w:hAnsi="Arial" w:cs="Arial"/>
          <w:sz w:val="20"/>
          <w:szCs w:val="20"/>
        </w:rPr>
      </w:pPr>
      <w:r w:rsidRPr="00776879">
        <w:rPr>
          <w:rFonts w:ascii="Arial" w:hAnsi="Arial" w:cs="Arial"/>
          <w:sz w:val="20"/>
          <w:szCs w:val="20"/>
        </w:rPr>
        <w:t>Personnel will be provided with information and training on haz</w:t>
      </w:r>
      <w:r w:rsidR="00B84C90">
        <w:rPr>
          <w:rFonts w:ascii="Arial" w:hAnsi="Arial" w:cs="Arial"/>
          <w:sz w:val="20"/>
          <w:szCs w:val="20"/>
        </w:rPr>
        <w:t xml:space="preserve">ardous chemicals located in the </w:t>
      </w:r>
      <w:r w:rsidRPr="00776879">
        <w:rPr>
          <w:rFonts w:ascii="Arial" w:hAnsi="Arial" w:cs="Arial"/>
          <w:sz w:val="20"/>
          <w:szCs w:val="20"/>
        </w:rPr>
        <w:t>fire station at the time of their initial assignment and whenever a new hazard is introduced. That</w:t>
      </w:r>
      <w:r w:rsidR="00B84C90">
        <w:rPr>
          <w:rFonts w:ascii="Arial" w:hAnsi="Arial" w:cs="Arial"/>
          <w:sz w:val="20"/>
          <w:szCs w:val="20"/>
        </w:rPr>
        <w:t xml:space="preserve"> </w:t>
      </w:r>
      <w:r w:rsidRPr="00776879">
        <w:rPr>
          <w:rFonts w:ascii="Arial" w:hAnsi="Arial" w:cs="Arial"/>
          <w:sz w:val="20"/>
          <w:szCs w:val="20"/>
        </w:rPr>
        <w:t>information and training will include areas and operations where hazardous chemicals may be</w:t>
      </w:r>
      <w:r w:rsidR="00B84C90">
        <w:rPr>
          <w:rFonts w:ascii="Arial" w:hAnsi="Arial" w:cs="Arial"/>
          <w:sz w:val="20"/>
          <w:szCs w:val="20"/>
        </w:rPr>
        <w:t xml:space="preserve"> </w:t>
      </w:r>
      <w:r w:rsidRPr="00776879">
        <w:rPr>
          <w:rFonts w:ascii="Arial" w:hAnsi="Arial" w:cs="Arial"/>
          <w:sz w:val="20"/>
          <w:szCs w:val="20"/>
        </w:rPr>
        <w:t>present and the location and availability of the SDS binder.</w:t>
      </w:r>
      <w:r w:rsidR="00B84C90">
        <w:rPr>
          <w:rFonts w:ascii="Arial" w:hAnsi="Arial" w:cs="Arial"/>
          <w:sz w:val="20"/>
          <w:szCs w:val="20"/>
        </w:rPr>
        <w:t xml:space="preserve"> </w:t>
      </w:r>
      <w:r w:rsidRPr="00776879">
        <w:rPr>
          <w:rFonts w:ascii="Arial" w:hAnsi="Arial" w:cs="Arial"/>
          <w:sz w:val="20"/>
          <w:szCs w:val="20"/>
        </w:rPr>
        <w:t>Additional areas of training will include the following:</w:t>
      </w:r>
    </w:p>
    <w:p w14:paraId="751009F8" w14:textId="77777777" w:rsidR="00776879" w:rsidRDefault="00776879" w:rsidP="00461B52">
      <w:pPr>
        <w:numPr>
          <w:ilvl w:val="1"/>
          <w:numId w:val="100"/>
        </w:numPr>
        <w:autoSpaceDE w:val="0"/>
        <w:autoSpaceDN w:val="0"/>
        <w:adjustRightInd w:val="0"/>
        <w:rPr>
          <w:rFonts w:ascii="Arial" w:hAnsi="Arial" w:cs="Arial"/>
          <w:sz w:val="20"/>
          <w:szCs w:val="20"/>
        </w:rPr>
      </w:pPr>
      <w:r w:rsidRPr="00776879">
        <w:rPr>
          <w:rFonts w:ascii="Arial" w:hAnsi="Arial" w:cs="Arial"/>
          <w:sz w:val="20"/>
          <w:szCs w:val="20"/>
        </w:rPr>
        <w:t>Methods and observations that may be used to detect the presence or release of a hazardous</w:t>
      </w:r>
      <w:r w:rsidR="00B84C90">
        <w:rPr>
          <w:rFonts w:ascii="Arial" w:hAnsi="Arial" w:cs="Arial"/>
          <w:sz w:val="20"/>
          <w:szCs w:val="20"/>
        </w:rPr>
        <w:t xml:space="preserve"> </w:t>
      </w:r>
      <w:r w:rsidRPr="00B84C90">
        <w:rPr>
          <w:rFonts w:ascii="Arial" w:hAnsi="Arial" w:cs="Arial"/>
          <w:sz w:val="20"/>
          <w:szCs w:val="20"/>
        </w:rPr>
        <w:t>chemical.</w:t>
      </w:r>
    </w:p>
    <w:p w14:paraId="035B55F9" w14:textId="77777777" w:rsidR="00350DC3" w:rsidRPr="00B84C90" w:rsidRDefault="00350DC3" w:rsidP="00350DC3">
      <w:pPr>
        <w:autoSpaceDE w:val="0"/>
        <w:autoSpaceDN w:val="0"/>
        <w:adjustRightInd w:val="0"/>
        <w:ind w:left="1080"/>
        <w:rPr>
          <w:rFonts w:ascii="Arial" w:hAnsi="Arial" w:cs="Arial"/>
          <w:sz w:val="20"/>
          <w:szCs w:val="20"/>
        </w:rPr>
      </w:pPr>
    </w:p>
    <w:p w14:paraId="61FDF411" w14:textId="77777777" w:rsidR="00776879" w:rsidRDefault="00776879" w:rsidP="00461B52">
      <w:pPr>
        <w:numPr>
          <w:ilvl w:val="1"/>
          <w:numId w:val="100"/>
        </w:numPr>
        <w:autoSpaceDE w:val="0"/>
        <w:autoSpaceDN w:val="0"/>
        <w:adjustRightInd w:val="0"/>
        <w:rPr>
          <w:rFonts w:ascii="Arial" w:hAnsi="Arial" w:cs="Arial"/>
          <w:sz w:val="20"/>
          <w:szCs w:val="20"/>
        </w:rPr>
      </w:pPr>
      <w:r w:rsidRPr="00776879">
        <w:rPr>
          <w:rFonts w:ascii="Arial" w:hAnsi="Arial" w:cs="Arial"/>
          <w:sz w:val="20"/>
          <w:szCs w:val="20"/>
        </w:rPr>
        <w:t>Physical and health hazards of the chemicals on site or used at the station</w:t>
      </w:r>
    </w:p>
    <w:p w14:paraId="66891C5F" w14:textId="77777777" w:rsidR="00350DC3" w:rsidRPr="00776879" w:rsidRDefault="00350DC3" w:rsidP="00350DC3">
      <w:pPr>
        <w:autoSpaceDE w:val="0"/>
        <w:autoSpaceDN w:val="0"/>
        <w:adjustRightInd w:val="0"/>
        <w:ind w:left="1080"/>
        <w:rPr>
          <w:rFonts w:ascii="Arial" w:hAnsi="Arial" w:cs="Arial"/>
          <w:sz w:val="20"/>
          <w:szCs w:val="20"/>
        </w:rPr>
      </w:pPr>
    </w:p>
    <w:p w14:paraId="35124D71" w14:textId="77777777" w:rsidR="00776879" w:rsidRDefault="00776879" w:rsidP="00461B52">
      <w:pPr>
        <w:numPr>
          <w:ilvl w:val="1"/>
          <w:numId w:val="100"/>
        </w:numPr>
        <w:autoSpaceDE w:val="0"/>
        <w:autoSpaceDN w:val="0"/>
        <w:adjustRightInd w:val="0"/>
        <w:rPr>
          <w:rFonts w:ascii="Arial" w:hAnsi="Arial" w:cs="Arial"/>
          <w:sz w:val="20"/>
          <w:szCs w:val="20"/>
        </w:rPr>
      </w:pPr>
      <w:r w:rsidRPr="00776879">
        <w:rPr>
          <w:rFonts w:ascii="Arial" w:hAnsi="Arial" w:cs="Arial"/>
          <w:sz w:val="20"/>
          <w:szCs w:val="20"/>
        </w:rPr>
        <w:t>Measures personnel can take to protect themselves from these hazards, including specific</w:t>
      </w:r>
      <w:r w:rsidR="00B84C90">
        <w:rPr>
          <w:rFonts w:ascii="Arial" w:hAnsi="Arial" w:cs="Arial"/>
          <w:sz w:val="20"/>
          <w:szCs w:val="20"/>
        </w:rPr>
        <w:t xml:space="preserve"> </w:t>
      </w:r>
      <w:r w:rsidRPr="00B84C90">
        <w:rPr>
          <w:rFonts w:ascii="Arial" w:hAnsi="Arial" w:cs="Arial"/>
          <w:sz w:val="20"/>
          <w:szCs w:val="20"/>
        </w:rPr>
        <w:t>procedures that have been implemented to protect staff members from exposure, including work</w:t>
      </w:r>
      <w:r w:rsidR="00B84C90">
        <w:rPr>
          <w:rFonts w:ascii="Arial" w:hAnsi="Arial" w:cs="Arial"/>
          <w:sz w:val="20"/>
          <w:szCs w:val="20"/>
        </w:rPr>
        <w:t xml:space="preserve"> </w:t>
      </w:r>
      <w:r w:rsidRPr="00B84C90">
        <w:rPr>
          <w:rFonts w:ascii="Arial" w:hAnsi="Arial" w:cs="Arial"/>
          <w:sz w:val="20"/>
          <w:szCs w:val="20"/>
        </w:rPr>
        <w:t>practices, emergency procedures, and personal protective equipment</w:t>
      </w:r>
    </w:p>
    <w:p w14:paraId="1A31B53B" w14:textId="77777777" w:rsidR="00350DC3" w:rsidRPr="00B84C90" w:rsidRDefault="00350DC3" w:rsidP="00350DC3">
      <w:pPr>
        <w:autoSpaceDE w:val="0"/>
        <w:autoSpaceDN w:val="0"/>
        <w:adjustRightInd w:val="0"/>
        <w:ind w:left="1080"/>
        <w:rPr>
          <w:rFonts w:ascii="Arial" w:hAnsi="Arial" w:cs="Arial"/>
          <w:sz w:val="20"/>
          <w:szCs w:val="20"/>
        </w:rPr>
      </w:pPr>
    </w:p>
    <w:p w14:paraId="00024F5C" w14:textId="77777777" w:rsidR="00350DC3" w:rsidRDefault="00776879" w:rsidP="00461B52">
      <w:pPr>
        <w:numPr>
          <w:ilvl w:val="1"/>
          <w:numId w:val="100"/>
        </w:numPr>
        <w:autoSpaceDE w:val="0"/>
        <w:autoSpaceDN w:val="0"/>
        <w:adjustRightInd w:val="0"/>
        <w:rPr>
          <w:rFonts w:ascii="Arial" w:hAnsi="Arial" w:cs="Arial"/>
          <w:sz w:val="20"/>
          <w:szCs w:val="20"/>
        </w:rPr>
      </w:pPr>
      <w:r w:rsidRPr="00776879">
        <w:rPr>
          <w:rFonts w:ascii="Arial" w:hAnsi="Arial" w:cs="Arial"/>
          <w:sz w:val="20"/>
          <w:szCs w:val="20"/>
        </w:rPr>
        <w:t>The details of the hazard communication policy, including an explanation of the labeling system,</w:t>
      </w:r>
      <w:r w:rsidR="00B84C90">
        <w:rPr>
          <w:rFonts w:ascii="Arial" w:hAnsi="Arial" w:cs="Arial"/>
          <w:sz w:val="20"/>
          <w:szCs w:val="20"/>
        </w:rPr>
        <w:t xml:space="preserve"> </w:t>
      </w:r>
      <w:r w:rsidRPr="00776879">
        <w:rPr>
          <w:rFonts w:ascii="Arial" w:hAnsi="Arial" w:cs="Arial"/>
          <w:sz w:val="20"/>
          <w:szCs w:val="20"/>
        </w:rPr>
        <w:t>the SDS's, and how to obtain and use appropriate hazard information.</w:t>
      </w:r>
    </w:p>
    <w:p w14:paraId="6DDAA4A6" w14:textId="77777777" w:rsidR="005866D9" w:rsidRDefault="005866D9" w:rsidP="00461B52">
      <w:pPr>
        <w:numPr>
          <w:ilvl w:val="0"/>
          <w:numId w:val="100"/>
        </w:numPr>
        <w:autoSpaceDE w:val="0"/>
        <w:autoSpaceDN w:val="0"/>
        <w:adjustRightInd w:val="0"/>
        <w:rPr>
          <w:rFonts w:ascii="Arial" w:hAnsi="Arial" w:cs="Arial"/>
          <w:sz w:val="20"/>
          <w:szCs w:val="20"/>
        </w:rPr>
        <w:sectPr w:rsidR="005866D9" w:rsidSect="00350DC3">
          <w:footerReference w:type="default" r:id="rId34"/>
          <w:pgSz w:w="12240" w:h="15840"/>
          <w:pgMar w:top="1440" w:right="1800" w:bottom="1440" w:left="1800" w:header="720" w:footer="720" w:gutter="0"/>
          <w:cols w:space="720"/>
          <w:docGrid w:linePitch="360"/>
        </w:sectPr>
      </w:pPr>
    </w:p>
    <w:p w14:paraId="0A2B32CA" w14:textId="500D5BE9" w:rsidR="00622320" w:rsidRPr="00DA229B" w:rsidRDefault="00775F1C" w:rsidP="00D44C78">
      <w:pPr>
        <w:pStyle w:val="Heading3"/>
        <w:spacing w:before="0"/>
      </w:pPr>
      <w:bookmarkStart w:id="92" w:name="_Toc92092168"/>
      <w:bookmarkStart w:id="93" w:name="sf"/>
      <w:r w:rsidRPr="00775F1C">
        <w:lastRenderedPageBreak/>
        <w:t>Structure Fires</w:t>
      </w:r>
      <w:bookmarkEnd w:id="92"/>
    </w:p>
    <w:bookmarkEnd w:id="93"/>
    <w:p w14:paraId="36483657" w14:textId="77777777" w:rsidR="00622320" w:rsidRPr="00DA229B" w:rsidRDefault="00622320" w:rsidP="00F00ABC">
      <w:pPr>
        <w:rPr>
          <w:rFonts w:ascii="Arial" w:hAnsi="Arial" w:cs="Arial"/>
          <w:b/>
          <w:sz w:val="20"/>
          <w:szCs w:val="20"/>
        </w:rPr>
      </w:pPr>
    </w:p>
    <w:p w14:paraId="0B5981F9" w14:textId="77777777" w:rsidR="00F00ABC" w:rsidRPr="00DA229B" w:rsidRDefault="00F00ABC" w:rsidP="00F00ABC">
      <w:pPr>
        <w:rPr>
          <w:rFonts w:ascii="Arial" w:hAnsi="Arial" w:cs="Arial"/>
          <w:b/>
          <w:sz w:val="20"/>
          <w:szCs w:val="20"/>
        </w:rPr>
      </w:pPr>
      <w:r w:rsidRPr="00DA229B">
        <w:rPr>
          <w:rFonts w:ascii="Arial" w:hAnsi="Arial" w:cs="Arial"/>
          <w:b/>
          <w:sz w:val="20"/>
          <w:szCs w:val="20"/>
        </w:rPr>
        <w:t>Arrival On Scene</w:t>
      </w:r>
    </w:p>
    <w:p w14:paraId="03DBE32F" w14:textId="77777777" w:rsidR="00350DC3" w:rsidRPr="007A5E4C" w:rsidRDefault="00DA229B" w:rsidP="00461B52">
      <w:pPr>
        <w:numPr>
          <w:ilvl w:val="0"/>
          <w:numId w:val="70"/>
        </w:numPr>
        <w:rPr>
          <w:rFonts w:ascii="Arial" w:hAnsi="Arial" w:cs="Arial"/>
          <w:sz w:val="20"/>
          <w:szCs w:val="20"/>
        </w:rPr>
      </w:pPr>
      <w:r>
        <w:rPr>
          <w:rFonts w:ascii="Arial" w:hAnsi="Arial" w:cs="Arial"/>
          <w:sz w:val="20"/>
          <w:szCs w:val="20"/>
        </w:rPr>
        <w:t>The Officer will provide a scene size-up, assume command, and develop a fire suppression plan</w:t>
      </w:r>
    </w:p>
    <w:p w14:paraId="25A73E9E" w14:textId="77777777" w:rsidR="00350DC3" w:rsidRPr="007A5E4C" w:rsidRDefault="00DA229B" w:rsidP="00461B52">
      <w:pPr>
        <w:numPr>
          <w:ilvl w:val="0"/>
          <w:numId w:val="70"/>
        </w:numPr>
        <w:rPr>
          <w:rFonts w:ascii="Arial" w:hAnsi="Arial" w:cs="Arial"/>
          <w:sz w:val="20"/>
          <w:szCs w:val="20"/>
        </w:rPr>
      </w:pPr>
      <w:r>
        <w:rPr>
          <w:rFonts w:ascii="Arial" w:hAnsi="Arial" w:cs="Arial"/>
          <w:sz w:val="20"/>
          <w:szCs w:val="20"/>
        </w:rPr>
        <w:t>The Officer will complete a 360</w:t>
      </w:r>
      <w:r w:rsidR="005561E2" w:rsidRPr="005561E2">
        <w:rPr>
          <w:rFonts w:ascii="Arial" w:hAnsi="Arial" w:cs="Arial"/>
          <w:sz w:val="20"/>
          <w:szCs w:val="20"/>
        </w:rPr>
        <w:t xml:space="preserve"> </w:t>
      </w:r>
      <w:r w:rsidR="005561E2">
        <w:rPr>
          <w:rFonts w:ascii="Arial" w:hAnsi="Arial" w:cs="Arial"/>
          <w:sz w:val="20"/>
          <w:szCs w:val="20"/>
        </w:rPr>
        <w:t>degree viewing of the structure to</w:t>
      </w:r>
      <w:r>
        <w:rPr>
          <w:rFonts w:ascii="Arial" w:hAnsi="Arial" w:cs="Arial"/>
          <w:sz w:val="20"/>
          <w:szCs w:val="20"/>
        </w:rPr>
        <w:t xml:space="preserve"> determine number of stories, type of structure, what is showing, location of problem, exposures, what is burning, where it is going, and the need for additional resources</w:t>
      </w:r>
    </w:p>
    <w:p w14:paraId="1C1A0440" w14:textId="77777777" w:rsidR="00DA229B" w:rsidRPr="009163FF" w:rsidRDefault="00DA229B" w:rsidP="00461B52">
      <w:pPr>
        <w:numPr>
          <w:ilvl w:val="0"/>
          <w:numId w:val="70"/>
        </w:numPr>
        <w:rPr>
          <w:rFonts w:ascii="Arial" w:hAnsi="Arial" w:cs="Arial"/>
          <w:sz w:val="20"/>
          <w:szCs w:val="20"/>
        </w:rPr>
      </w:pPr>
      <w:r>
        <w:rPr>
          <w:rFonts w:ascii="Arial" w:hAnsi="Arial" w:cs="Arial"/>
          <w:sz w:val="20"/>
          <w:szCs w:val="20"/>
        </w:rPr>
        <w:t>The Officer will ensure that a proper communication system has been coordinated for fireground activities</w:t>
      </w:r>
    </w:p>
    <w:p w14:paraId="2D21BE5A" w14:textId="77777777" w:rsidR="00622320" w:rsidRPr="009163FF" w:rsidRDefault="00622320" w:rsidP="00F00ABC">
      <w:pPr>
        <w:rPr>
          <w:rFonts w:ascii="Arial" w:hAnsi="Arial" w:cs="Arial"/>
          <w:sz w:val="20"/>
          <w:szCs w:val="20"/>
        </w:rPr>
      </w:pPr>
    </w:p>
    <w:p w14:paraId="029057E5" w14:textId="77777777" w:rsidR="00DA229B" w:rsidRPr="00DA229B" w:rsidRDefault="009163FF" w:rsidP="00DA229B">
      <w:pPr>
        <w:autoSpaceDE w:val="0"/>
        <w:autoSpaceDN w:val="0"/>
        <w:adjustRightInd w:val="0"/>
        <w:rPr>
          <w:rFonts w:ascii="Arial" w:hAnsi="Arial" w:cs="Arial"/>
          <w:b/>
          <w:sz w:val="20"/>
          <w:szCs w:val="20"/>
        </w:rPr>
      </w:pPr>
      <w:r w:rsidRPr="00DA229B">
        <w:rPr>
          <w:rFonts w:ascii="Arial" w:hAnsi="Arial" w:cs="Arial"/>
          <w:b/>
          <w:sz w:val="20"/>
          <w:szCs w:val="20"/>
        </w:rPr>
        <w:t>Scene Safety</w:t>
      </w:r>
      <w:r w:rsidR="00DA229B" w:rsidRPr="00DA229B">
        <w:rPr>
          <w:rFonts w:ascii="Arial" w:hAnsi="Arial" w:cs="Arial"/>
          <w:b/>
          <w:sz w:val="20"/>
          <w:szCs w:val="20"/>
        </w:rPr>
        <w:t xml:space="preserve"> </w:t>
      </w:r>
    </w:p>
    <w:p w14:paraId="76888D75" w14:textId="77777777" w:rsidR="00350DC3" w:rsidRPr="007A5E4C" w:rsidRDefault="00DA229B" w:rsidP="00461B52">
      <w:pPr>
        <w:numPr>
          <w:ilvl w:val="0"/>
          <w:numId w:val="76"/>
        </w:numPr>
        <w:autoSpaceDE w:val="0"/>
        <w:autoSpaceDN w:val="0"/>
        <w:adjustRightInd w:val="0"/>
        <w:rPr>
          <w:rFonts w:ascii="Arial" w:hAnsi="Arial" w:cs="Arial"/>
          <w:sz w:val="20"/>
          <w:szCs w:val="20"/>
        </w:rPr>
      </w:pPr>
      <w:r>
        <w:rPr>
          <w:rFonts w:ascii="Arial" w:hAnsi="Arial" w:cs="Arial"/>
          <w:sz w:val="20"/>
          <w:szCs w:val="20"/>
        </w:rPr>
        <w:t>There shall be at least 2 personnel on any interior attack hose-line.</w:t>
      </w:r>
    </w:p>
    <w:p w14:paraId="6FA7B438" w14:textId="77777777" w:rsidR="00350DC3" w:rsidRPr="007A5E4C" w:rsidRDefault="00DA229B" w:rsidP="00461B52">
      <w:pPr>
        <w:numPr>
          <w:ilvl w:val="0"/>
          <w:numId w:val="76"/>
        </w:numPr>
        <w:autoSpaceDE w:val="0"/>
        <w:autoSpaceDN w:val="0"/>
        <w:adjustRightInd w:val="0"/>
        <w:rPr>
          <w:rFonts w:ascii="Arial" w:hAnsi="Arial" w:cs="Arial"/>
          <w:sz w:val="20"/>
          <w:szCs w:val="20"/>
        </w:rPr>
      </w:pPr>
      <w:r>
        <w:rPr>
          <w:rFonts w:ascii="Arial" w:hAnsi="Arial" w:cs="Arial"/>
          <w:sz w:val="20"/>
          <w:szCs w:val="20"/>
        </w:rPr>
        <w:t>There shall be at least 2 personnel on any interior search and rescue.</w:t>
      </w:r>
    </w:p>
    <w:p w14:paraId="0FB9BCB6" w14:textId="77777777" w:rsidR="00350DC3" w:rsidRPr="007A5E4C" w:rsidRDefault="00DA229B" w:rsidP="00461B52">
      <w:pPr>
        <w:numPr>
          <w:ilvl w:val="0"/>
          <w:numId w:val="76"/>
        </w:numPr>
        <w:autoSpaceDE w:val="0"/>
        <w:autoSpaceDN w:val="0"/>
        <w:adjustRightInd w:val="0"/>
        <w:rPr>
          <w:rFonts w:ascii="Arial" w:hAnsi="Arial" w:cs="Arial"/>
          <w:sz w:val="20"/>
          <w:szCs w:val="20"/>
        </w:rPr>
      </w:pPr>
      <w:r>
        <w:rPr>
          <w:rFonts w:ascii="Arial" w:hAnsi="Arial" w:cs="Arial"/>
          <w:sz w:val="20"/>
          <w:szCs w:val="20"/>
        </w:rPr>
        <w:t>There should be a “R.I.T.” in place on any interior operation or any situation where personnel are exposed or could be exposed to any IDLH situation.</w:t>
      </w:r>
    </w:p>
    <w:p w14:paraId="6389490A" w14:textId="77777777" w:rsidR="00DA229B" w:rsidRPr="00DA229B" w:rsidRDefault="00DA229B" w:rsidP="00461B52">
      <w:pPr>
        <w:numPr>
          <w:ilvl w:val="0"/>
          <w:numId w:val="76"/>
        </w:numPr>
        <w:autoSpaceDE w:val="0"/>
        <w:autoSpaceDN w:val="0"/>
        <w:adjustRightInd w:val="0"/>
        <w:rPr>
          <w:rFonts w:ascii="Arial" w:hAnsi="Arial" w:cs="Arial"/>
          <w:sz w:val="20"/>
          <w:szCs w:val="20"/>
        </w:rPr>
      </w:pPr>
      <w:r w:rsidRPr="00DA229B">
        <w:rPr>
          <w:rFonts w:ascii="Arial" w:hAnsi="Arial" w:cs="Arial"/>
          <w:sz w:val="20"/>
          <w:szCs w:val="20"/>
        </w:rPr>
        <w:t xml:space="preserve">Personnel must be </w:t>
      </w:r>
      <w:r w:rsidR="005561E2">
        <w:rPr>
          <w:rFonts w:ascii="Arial" w:hAnsi="Arial" w:cs="Arial"/>
          <w:sz w:val="20"/>
          <w:szCs w:val="20"/>
        </w:rPr>
        <w:t>authorized and properly trained</w:t>
      </w:r>
      <w:r w:rsidRPr="00DA229B">
        <w:rPr>
          <w:rFonts w:ascii="Arial" w:hAnsi="Arial" w:cs="Arial"/>
          <w:sz w:val="20"/>
          <w:szCs w:val="20"/>
        </w:rPr>
        <w:t xml:space="preserve"> before participating in any interior structural fire attack or search and rescue operations.</w:t>
      </w:r>
    </w:p>
    <w:p w14:paraId="24C3E3F2" w14:textId="77777777" w:rsidR="009163FF" w:rsidRPr="009163FF" w:rsidRDefault="009163FF" w:rsidP="009163FF">
      <w:pPr>
        <w:rPr>
          <w:rFonts w:ascii="Arial" w:hAnsi="Arial" w:cs="Arial"/>
          <w:sz w:val="20"/>
          <w:szCs w:val="20"/>
        </w:rPr>
      </w:pPr>
    </w:p>
    <w:p w14:paraId="0A0C7031" w14:textId="77777777" w:rsidR="009163FF" w:rsidRDefault="009163FF" w:rsidP="009163FF">
      <w:pPr>
        <w:rPr>
          <w:rFonts w:ascii="Arial" w:hAnsi="Arial" w:cs="Arial"/>
          <w:b/>
          <w:sz w:val="20"/>
          <w:szCs w:val="20"/>
        </w:rPr>
      </w:pPr>
      <w:r w:rsidRPr="00DA229B">
        <w:rPr>
          <w:rFonts w:ascii="Arial" w:hAnsi="Arial" w:cs="Arial"/>
          <w:b/>
          <w:sz w:val="20"/>
          <w:szCs w:val="20"/>
        </w:rPr>
        <w:t>Incident Actions</w:t>
      </w:r>
    </w:p>
    <w:p w14:paraId="1A38C0E6" w14:textId="77777777" w:rsidR="00D01B87" w:rsidRPr="00B15B4E" w:rsidRDefault="00D01B87" w:rsidP="009163FF">
      <w:pPr>
        <w:rPr>
          <w:rFonts w:ascii="Arial" w:hAnsi="Arial" w:cs="Arial"/>
          <w:sz w:val="20"/>
          <w:szCs w:val="20"/>
        </w:rPr>
      </w:pPr>
      <w:r w:rsidRPr="00B15B4E">
        <w:rPr>
          <w:rFonts w:ascii="Arial" w:hAnsi="Arial" w:cs="Arial"/>
          <w:sz w:val="20"/>
          <w:szCs w:val="20"/>
        </w:rPr>
        <w:t>Rescue</w:t>
      </w:r>
    </w:p>
    <w:p w14:paraId="0E4CFAC5" w14:textId="77777777" w:rsidR="00350DC3" w:rsidRPr="007A5E4C" w:rsidRDefault="00D01B87" w:rsidP="00461B52">
      <w:pPr>
        <w:numPr>
          <w:ilvl w:val="0"/>
          <w:numId w:val="77"/>
        </w:numPr>
        <w:rPr>
          <w:rFonts w:ascii="Arial" w:hAnsi="Arial" w:cs="Arial"/>
          <w:sz w:val="20"/>
          <w:szCs w:val="20"/>
        </w:rPr>
      </w:pPr>
      <w:r w:rsidRPr="00D01B87">
        <w:rPr>
          <w:rFonts w:ascii="Arial" w:hAnsi="Arial" w:cs="Arial"/>
          <w:sz w:val="20"/>
          <w:szCs w:val="20"/>
        </w:rPr>
        <w:t>Human life is the most important consideration at</w:t>
      </w:r>
      <w:r>
        <w:rPr>
          <w:rFonts w:ascii="Arial" w:hAnsi="Arial" w:cs="Arial"/>
          <w:sz w:val="20"/>
          <w:szCs w:val="20"/>
        </w:rPr>
        <w:t xml:space="preserve"> </w:t>
      </w:r>
      <w:r w:rsidRPr="00D01B87">
        <w:rPr>
          <w:rFonts w:ascii="Arial" w:hAnsi="Arial" w:cs="Arial"/>
          <w:sz w:val="20"/>
          <w:szCs w:val="20"/>
        </w:rPr>
        <w:t>a fire or other emergency.</w:t>
      </w:r>
    </w:p>
    <w:p w14:paraId="3A3D086C" w14:textId="77777777" w:rsidR="00350DC3" w:rsidRPr="007A5E4C" w:rsidRDefault="00D01B87" w:rsidP="00461B52">
      <w:pPr>
        <w:numPr>
          <w:ilvl w:val="0"/>
          <w:numId w:val="77"/>
        </w:numPr>
        <w:rPr>
          <w:rFonts w:ascii="Arial" w:hAnsi="Arial" w:cs="Arial"/>
          <w:sz w:val="20"/>
          <w:szCs w:val="20"/>
        </w:rPr>
      </w:pPr>
      <w:r w:rsidRPr="00D01B87">
        <w:rPr>
          <w:rFonts w:ascii="Arial" w:hAnsi="Arial" w:cs="Arial"/>
          <w:sz w:val="20"/>
          <w:szCs w:val="20"/>
        </w:rPr>
        <w:t>Rescue of humans override all other strategic</w:t>
      </w:r>
      <w:r>
        <w:rPr>
          <w:rFonts w:ascii="Arial" w:hAnsi="Arial" w:cs="Arial"/>
          <w:sz w:val="20"/>
          <w:szCs w:val="20"/>
        </w:rPr>
        <w:t xml:space="preserve"> </w:t>
      </w:r>
      <w:r w:rsidRPr="00D01B87">
        <w:rPr>
          <w:rFonts w:ascii="Arial" w:hAnsi="Arial" w:cs="Arial"/>
          <w:sz w:val="20"/>
          <w:szCs w:val="20"/>
        </w:rPr>
        <w:t>considerations at a fire.</w:t>
      </w:r>
    </w:p>
    <w:p w14:paraId="5278DB32" w14:textId="77777777" w:rsidR="00350DC3" w:rsidRPr="007A5E4C" w:rsidRDefault="00D01B87" w:rsidP="00461B52">
      <w:pPr>
        <w:numPr>
          <w:ilvl w:val="0"/>
          <w:numId w:val="77"/>
        </w:numPr>
        <w:rPr>
          <w:rFonts w:ascii="Arial" w:hAnsi="Arial" w:cs="Arial"/>
          <w:sz w:val="20"/>
          <w:szCs w:val="20"/>
        </w:rPr>
      </w:pPr>
      <w:r w:rsidRPr="00D01B87">
        <w:rPr>
          <w:rFonts w:ascii="Arial" w:hAnsi="Arial" w:cs="Arial"/>
          <w:sz w:val="20"/>
          <w:szCs w:val="20"/>
        </w:rPr>
        <w:t xml:space="preserve">The primary functions of an </w:t>
      </w:r>
      <w:r>
        <w:rPr>
          <w:rFonts w:ascii="Arial" w:hAnsi="Arial" w:cs="Arial"/>
          <w:sz w:val="20"/>
          <w:szCs w:val="20"/>
        </w:rPr>
        <w:t>adequately staffed truck</w:t>
      </w:r>
      <w:r w:rsidRPr="00D01B87">
        <w:rPr>
          <w:rFonts w:ascii="Arial" w:hAnsi="Arial" w:cs="Arial"/>
          <w:sz w:val="20"/>
          <w:szCs w:val="20"/>
        </w:rPr>
        <w:t xml:space="preserve"> (if available)</w:t>
      </w:r>
      <w:r>
        <w:rPr>
          <w:rFonts w:ascii="Arial" w:hAnsi="Arial" w:cs="Arial"/>
          <w:sz w:val="20"/>
          <w:szCs w:val="20"/>
        </w:rPr>
        <w:t xml:space="preserve"> </w:t>
      </w:r>
      <w:r w:rsidRPr="00D01B87">
        <w:rPr>
          <w:rFonts w:ascii="Arial" w:hAnsi="Arial" w:cs="Arial"/>
          <w:sz w:val="20"/>
          <w:szCs w:val="20"/>
        </w:rPr>
        <w:t>shall</w:t>
      </w:r>
      <w:r>
        <w:rPr>
          <w:rFonts w:ascii="Arial" w:hAnsi="Arial" w:cs="Arial"/>
          <w:sz w:val="20"/>
          <w:szCs w:val="20"/>
        </w:rPr>
        <w:t xml:space="preserve"> </w:t>
      </w:r>
      <w:r w:rsidRPr="00D01B87">
        <w:rPr>
          <w:rFonts w:ascii="Arial" w:hAnsi="Arial" w:cs="Arial"/>
          <w:sz w:val="20"/>
          <w:szCs w:val="20"/>
        </w:rPr>
        <w:t>be rescue.</w:t>
      </w:r>
    </w:p>
    <w:p w14:paraId="017DDD57" w14:textId="77777777" w:rsidR="00D01B87" w:rsidRDefault="00D01B87" w:rsidP="00461B52">
      <w:pPr>
        <w:numPr>
          <w:ilvl w:val="0"/>
          <w:numId w:val="77"/>
        </w:numPr>
        <w:rPr>
          <w:rFonts w:ascii="Arial" w:hAnsi="Arial" w:cs="Arial"/>
          <w:sz w:val="20"/>
          <w:szCs w:val="20"/>
        </w:rPr>
      </w:pPr>
      <w:r w:rsidRPr="00D01B87">
        <w:rPr>
          <w:rFonts w:ascii="Arial" w:hAnsi="Arial" w:cs="Arial"/>
          <w:sz w:val="20"/>
          <w:szCs w:val="20"/>
        </w:rPr>
        <w:t>A primary and secondary search shall be conducted</w:t>
      </w:r>
      <w:r>
        <w:rPr>
          <w:rFonts w:ascii="Arial" w:hAnsi="Arial" w:cs="Arial"/>
          <w:sz w:val="20"/>
          <w:szCs w:val="20"/>
        </w:rPr>
        <w:t xml:space="preserve"> </w:t>
      </w:r>
      <w:r w:rsidRPr="00D01B87">
        <w:rPr>
          <w:rFonts w:ascii="Arial" w:hAnsi="Arial" w:cs="Arial"/>
          <w:sz w:val="20"/>
          <w:szCs w:val="20"/>
        </w:rPr>
        <w:t>at all structure fires.</w:t>
      </w:r>
      <w:r>
        <w:rPr>
          <w:rFonts w:ascii="Arial" w:hAnsi="Arial" w:cs="Arial"/>
          <w:sz w:val="20"/>
          <w:szCs w:val="20"/>
        </w:rPr>
        <w:t xml:space="preserve"> </w:t>
      </w:r>
      <w:r w:rsidRPr="00D01B87">
        <w:rPr>
          <w:rFonts w:ascii="Arial" w:hAnsi="Arial" w:cs="Arial"/>
          <w:sz w:val="20"/>
          <w:szCs w:val="20"/>
        </w:rPr>
        <w:t xml:space="preserve"> During search all rooms should be marked by</w:t>
      </w:r>
      <w:r>
        <w:rPr>
          <w:rFonts w:ascii="Arial" w:hAnsi="Arial" w:cs="Arial"/>
          <w:sz w:val="20"/>
          <w:szCs w:val="20"/>
        </w:rPr>
        <w:t xml:space="preserve"> </w:t>
      </w:r>
      <w:r w:rsidRPr="00D01B87">
        <w:rPr>
          <w:rFonts w:ascii="Arial" w:hAnsi="Arial" w:cs="Arial"/>
          <w:sz w:val="20"/>
          <w:szCs w:val="20"/>
        </w:rPr>
        <w:t>some means to indicate that the particular</w:t>
      </w:r>
      <w:r>
        <w:rPr>
          <w:rFonts w:ascii="Arial" w:hAnsi="Arial" w:cs="Arial"/>
          <w:sz w:val="20"/>
          <w:szCs w:val="20"/>
        </w:rPr>
        <w:t xml:space="preserve"> </w:t>
      </w:r>
      <w:r w:rsidRPr="00D01B87">
        <w:rPr>
          <w:rFonts w:ascii="Arial" w:hAnsi="Arial" w:cs="Arial"/>
          <w:sz w:val="20"/>
          <w:szCs w:val="20"/>
        </w:rPr>
        <w:t>room has been searched.</w:t>
      </w:r>
    </w:p>
    <w:p w14:paraId="54A113B8" w14:textId="77777777" w:rsidR="00350DC3" w:rsidRDefault="00350DC3" w:rsidP="00350DC3">
      <w:pPr>
        <w:ind w:left="360"/>
        <w:rPr>
          <w:rFonts w:ascii="Arial" w:hAnsi="Arial" w:cs="Arial"/>
          <w:sz w:val="20"/>
          <w:szCs w:val="20"/>
        </w:rPr>
      </w:pPr>
    </w:p>
    <w:p w14:paraId="427E4DC4" w14:textId="77777777" w:rsidR="00D01B87" w:rsidRPr="00B15B4E" w:rsidRDefault="00D01B87" w:rsidP="00D01B87">
      <w:pPr>
        <w:rPr>
          <w:rFonts w:ascii="Arial" w:hAnsi="Arial" w:cs="Arial"/>
          <w:sz w:val="20"/>
          <w:szCs w:val="20"/>
        </w:rPr>
      </w:pPr>
      <w:r w:rsidRPr="00B15B4E">
        <w:rPr>
          <w:rFonts w:ascii="Arial" w:hAnsi="Arial" w:cs="Arial"/>
          <w:sz w:val="20"/>
          <w:szCs w:val="20"/>
        </w:rPr>
        <w:t>Exposure Protection</w:t>
      </w:r>
    </w:p>
    <w:p w14:paraId="027A27EE" w14:textId="77777777" w:rsidR="00350DC3" w:rsidRPr="007A5E4C" w:rsidRDefault="00D01B87" w:rsidP="00461B52">
      <w:pPr>
        <w:numPr>
          <w:ilvl w:val="0"/>
          <w:numId w:val="78"/>
        </w:numPr>
        <w:rPr>
          <w:rFonts w:ascii="Arial" w:hAnsi="Arial" w:cs="Arial"/>
          <w:sz w:val="20"/>
          <w:szCs w:val="20"/>
        </w:rPr>
      </w:pPr>
      <w:r w:rsidRPr="00D01B87">
        <w:rPr>
          <w:rFonts w:ascii="Arial" w:hAnsi="Arial" w:cs="Arial"/>
          <w:sz w:val="20"/>
          <w:szCs w:val="20"/>
        </w:rPr>
        <w:t>Exposure protection is the strategy of preventing</w:t>
      </w:r>
      <w:r>
        <w:rPr>
          <w:rFonts w:ascii="Arial" w:hAnsi="Arial" w:cs="Arial"/>
          <w:sz w:val="20"/>
          <w:szCs w:val="20"/>
        </w:rPr>
        <w:t xml:space="preserve"> </w:t>
      </w:r>
      <w:r w:rsidRPr="00D01B87">
        <w:rPr>
          <w:rFonts w:ascii="Arial" w:hAnsi="Arial" w:cs="Arial"/>
          <w:sz w:val="20"/>
          <w:szCs w:val="20"/>
        </w:rPr>
        <w:t>a fire from spreading to the uninvolved</w:t>
      </w:r>
      <w:r>
        <w:rPr>
          <w:rFonts w:ascii="Arial" w:hAnsi="Arial" w:cs="Arial"/>
          <w:sz w:val="20"/>
          <w:szCs w:val="20"/>
        </w:rPr>
        <w:t xml:space="preserve"> </w:t>
      </w:r>
      <w:r w:rsidRPr="00D01B87">
        <w:rPr>
          <w:rFonts w:ascii="Arial" w:hAnsi="Arial" w:cs="Arial"/>
          <w:sz w:val="20"/>
          <w:szCs w:val="20"/>
        </w:rPr>
        <w:t>building(s) or in involved parts of the fire</w:t>
      </w:r>
      <w:r>
        <w:rPr>
          <w:rFonts w:ascii="Arial" w:hAnsi="Arial" w:cs="Arial"/>
          <w:sz w:val="20"/>
          <w:szCs w:val="20"/>
        </w:rPr>
        <w:t xml:space="preserve"> </w:t>
      </w:r>
      <w:r w:rsidRPr="00D01B87">
        <w:rPr>
          <w:rFonts w:ascii="Arial" w:hAnsi="Arial" w:cs="Arial"/>
          <w:sz w:val="20"/>
          <w:szCs w:val="20"/>
        </w:rPr>
        <w:t>building.</w:t>
      </w:r>
    </w:p>
    <w:p w14:paraId="235A9321" w14:textId="77777777" w:rsidR="00350DC3" w:rsidRDefault="00D01B87" w:rsidP="00461B52">
      <w:pPr>
        <w:numPr>
          <w:ilvl w:val="0"/>
          <w:numId w:val="78"/>
        </w:numPr>
        <w:rPr>
          <w:rFonts w:ascii="Arial" w:hAnsi="Arial" w:cs="Arial"/>
          <w:sz w:val="20"/>
          <w:szCs w:val="20"/>
        </w:rPr>
      </w:pPr>
      <w:r>
        <w:rPr>
          <w:rFonts w:ascii="Arial" w:hAnsi="Arial" w:cs="Arial"/>
          <w:sz w:val="20"/>
          <w:szCs w:val="20"/>
        </w:rPr>
        <w:t xml:space="preserve">The </w:t>
      </w:r>
      <w:r w:rsidRPr="00D01B87">
        <w:rPr>
          <w:rFonts w:ascii="Arial" w:hAnsi="Arial" w:cs="Arial"/>
          <w:sz w:val="20"/>
          <w:szCs w:val="20"/>
        </w:rPr>
        <w:t>Incident Commander shall be</w:t>
      </w:r>
      <w:r>
        <w:rPr>
          <w:rFonts w:ascii="Arial" w:hAnsi="Arial" w:cs="Arial"/>
          <w:sz w:val="20"/>
          <w:szCs w:val="20"/>
        </w:rPr>
        <w:t xml:space="preserve"> </w:t>
      </w:r>
      <w:r w:rsidR="005561E2">
        <w:rPr>
          <w:rFonts w:ascii="Arial" w:hAnsi="Arial" w:cs="Arial"/>
          <w:sz w:val="20"/>
          <w:szCs w:val="20"/>
        </w:rPr>
        <w:t xml:space="preserve">responsible for </w:t>
      </w:r>
      <w:r>
        <w:rPr>
          <w:rFonts w:ascii="Arial" w:hAnsi="Arial" w:cs="Arial"/>
          <w:sz w:val="20"/>
          <w:szCs w:val="20"/>
        </w:rPr>
        <w:t>ensuring the</w:t>
      </w:r>
      <w:r w:rsidRPr="00D01B87">
        <w:rPr>
          <w:rFonts w:ascii="Arial" w:hAnsi="Arial" w:cs="Arial"/>
          <w:sz w:val="20"/>
          <w:szCs w:val="20"/>
        </w:rPr>
        <w:t xml:space="preserve"> initial protection of</w:t>
      </w:r>
      <w:r>
        <w:rPr>
          <w:rFonts w:ascii="Arial" w:hAnsi="Arial" w:cs="Arial"/>
          <w:sz w:val="20"/>
          <w:szCs w:val="20"/>
        </w:rPr>
        <w:t xml:space="preserve"> </w:t>
      </w:r>
      <w:r w:rsidRPr="00D01B87">
        <w:rPr>
          <w:rFonts w:ascii="Arial" w:hAnsi="Arial" w:cs="Arial"/>
          <w:sz w:val="20"/>
          <w:szCs w:val="20"/>
        </w:rPr>
        <w:t>exposures</w:t>
      </w:r>
      <w:r>
        <w:rPr>
          <w:rFonts w:ascii="Arial" w:hAnsi="Arial" w:cs="Arial"/>
          <w:sz w:val="20"/>
          <w:szCs w:val="20"/>
        </w:rPr>
        <w:t xml:space="preserve"> and assigning teams appropriately</w:t>
      </w:r>
      <w:r w:rsidRPr="00D01B87">
        <w:rPr>
          <w:rFonts w:ascii="Arial" w:hAnsi="Arial" w:cs="Arial"/>
          <w:sz w:val="20"/>
          <w:szCs w:val="20"/>
        </w:rPr>
        <w:t>.</w:t>
      </w:r>
    </w:p>
    <w:p w14:paraId="64CB1F45" w14:textId="77777777" w:rsidR="007A5E4C" w:rsidRPr="007A5E4C" w:rsidRDefault="007A5E4C" w:rsidP="007A5E4C">
      <w:pPr>
        <w:ind w:left="720"/>
        <w:rPr>
          <w:rFonts w:ascii="Arial" w:hAnsi="Arial" w:cs="Arial"/>
          <w:sz w:val="20"/>
          <w:szCs w:val="20"/>
        </w:rPr>
      </w:pPr>
    </w:p>
    <w:p w14:paraId="5F7B9971" w14:textId="77777777" w:rsidR="00FC49E8" w:rsidRPr="00B15B4E" w:rsidRDefault="00D01B87" w:rsidP="00FC49E8">
      <w:pPr>
        <w:rPr>
          <w:rFonts w:ascii="Arial" w:hAnsi="Arial" w:cs="Arial"/>
          <w:sz w:val="20"/>
          <w:szCs w:val="20"/>
        </w:rPr>
      </w:pPr>
      <w:r w:rsidRPr="00B15B4E">
        <w:rPr>
          <w:rFonts w:ascii="Arial" w:hAnsi="Arial" w:cs="Arial"/>
          <w:sz w:val="20"/>
          <w:szCs w:val="20"/>
        </w:rPr>
        <w:t>Confinement</w:t>
      </w:r>
    </w:p>
    <w:p w14:paraId="23BA7C2A" w14:textId="77777777" w:rsidR="00A149A2" w:rsidRPr="007A5E4C" w:rsidRDefault="00D01B87" w:rsidP="00461B52">
      <w:pPr>
        <w:numPr>
          <w:ilvl w:val="0"/>
          <w:numId w:val="79"/>
        </w:numPr>
        <w:rPr>
          <w:rFonts w:ascii="Arial" w:hAnsi="Arial" w:cs="Arial"/>
          <w:b/>
          <w:sz w:val="20"/>
          <w:szCs w:val="20"/>
        </w:rPr>
      </w:pPr>
      <w:r w:rsidRPr="00B15B4E">
        <w:rPr>
          <w:rFonts w:ascii="Arial" w:hAnsi="Arial" w:cs="Arial"/>
          <w:sz w:val="20"/>
          <w:szCs w:val="20"/>
        </w:rPr>
        <w:t>The strategy of confinement means preventing the</w:t>
      </w:r>
      <w:r w:rsidR="00FC49E8" w:rsidRPr="00B15B4E">
        <w:rPr>
          <w:rFonts w:ascii="Arial" w:hAnsi="Arial" w:cs="Arial"/>
          <w:b/>
          <w:sz w:val="20"/>
          <w:szCs w:val="20"/>
        </w:rPr>
        <w:t xml:space="preserve"> </w:t>
      </w:r>
      <w:r w:rsidRPr="00B15B4E">
        <w:rPr>
          <w:rFonts w:ascii="Arial" w:hAnsi="Arial" w:cs="Arial"/>
          <w:sz w:val="20"/>
          <w:szCs w:val="20"/>
        </w:rPr>
        <w:t>fire from extending to uninvolved sections of the</w:t>
      </w:r>
      <w:r w:rsidR="00FC49E8" w:rsidRPr="00B15B4E">
        <w:rPr>
          <w:rFonts w:ascii="Arial" w:hAnsi="Arial" w:cs="Arial"/>
          <w:b/>
          <w:sz w:val="20"/>
          <w:szCs w:val="20"/>
        </w:rPr>
        <w:t xml:space="preserve"> </w:t>
      </w:r>
      <w:r w:rsidRPr="00B15B4E">
        <w:rPr>
          <w:rFonts w:ascii="Arial" w:hAnsi="Arial" w:cs="Arial"/>
          <w:sz w:val="20"/>
          <w:szCs w:val="20"/>
        </w:rPr>
        <w:t>building.</w:t>
      </w:r>
    </w:p>
    <w:p w14:paraId="443A1141" w14:textId="77777777" w:rsidR="00A149A2" w:rsidRPr="007A5E4C" w:rsidRDefault="00D01B87" w:rsidP="00461B52">
      <w:pPr>
        <w:numPr>
          <w:ilvl w:val="0"/>
          <w:numId w:val="79"/>
        </w:numPr>
        <w:autoSpaceDE w:val="0"/>
        <w:autoSpaceDN w:val="0"/>
        <w:adjustRightInd w:val="0"/>
        <w:rPr>
          <w:rFonts w:ascii="Arial" w:hAnsi="Arial" w:cs="Arial"/>
          <w:sz w:val="20"/>
          <w:szCs w:val="20"/>
        </w:rPr>
      </w:pPr>
      <w:r w:rsidRPr="00B15B4E">
        <w:rPr>
          <w:rFonts w:ascii="Arial" w:hAnsi="Arial" w:cs="Arial"/>
          <w:sz w:val="20"/>
          <w:szCs w:val="20"/>
        </w:rPr>
        <w:t>Whenever possibl</w:t>
      </w:r>
      <w:r w:rsidR="00FC49E8" w:rsidRPr="00B15B4E">
        <w:rPr>
          <w:rFonts w:ascii="Arial" w:hAnsi="Arial" w:cs="Arial"/>
          <w:sz w:val="20"/>
          <w:szCs w:val="20"/>
        </w:rPr>
        <w:t xml:space="preserve">e, the most effective method of </w:t>
      </w:r>
      <w:r w:rsidRPr="00B15B4E">
        <w:rPr>
          <w:rFonts w:ascii="Arial" w:hAnsi="Arial" w:cs="Arial"/>
          <w:sz w:val="20"/>
          <w:szCs w:val="20"/>
        </w:rPr>
        <w:t>confining fire spread is a direct attack on the</w:t>
      </w:r>
      <w:r w:rsidR="00B15B4E">
        <w:rPr>
          <w:rFonts w:ascii="Arial" w:hAnsi="Arial" w:cs="Arial"/>
          <w:sz w:val="20"/>
          <w:szCs w:val="20"/>
        </w:rPr>
        <w:t xml:space="preserve"> f</w:t>
      </w:r>
      <w:r w:rsidRPr="00B15B4E">
        <w:rPr>
          <w:rFonts w:ascii="Arial" w:hAnsi="Arial" w:cs="Arial"/>
          <w:sz w:val="20"/>
          <w:szCs w:val="20"/>
        </w:rPr>
        <w:t>ire.</w:t>
      </w:r>
    </w:p>
    <w:p w14:paraId="02B4B4B9" w14:textId="77777777" w:rsidR="00D01B87" w:rsidRPr="00B15B4E" w:rsidRDefault="00D01B87" w:rsidP="00461B52">
      <w:pPr>
        <w:numPr>
          <w:ilvl w:val="0"/>
          <w:numId w:val="79"/>
        </w:numPr>
        <w:autoSpaceDE w:val="0"/>
        <w:autoSpaceDN w:val="0"/>
        <w:adjustRightInd w:val="0"/>
        <w:rPr>
          <w:rFonts w:ascii="Arial" w:hAnsi="Arial" w:cs="Arial"/>
          <w:sz w:val="20"/>
          <w:szCs w:val="20"/>
        </w:rPr>
      </w:pPr>
      <w:r w:rsidRPr="00B15B4E">
        <w:rPr>
          <w:rFonts w:ascii="Arial" w:hAnsi="Arial" w:cs="Arial"/>
          <w:sz w:val="20"/>
          <w:szCs w:val="20"/>
        </w:rPr>
        <w:t>The Incident Co</w:t>
      </w:r>
      <w:r w:rsidR="00FC49E8" w:rsidRPr="00B15B4E">
        <w:rPr>
          <w:rFonts w:ascii="Arial" w:hAnsi="Arial" w:cs="Arial"/>
          <w:sz w:val="20"/>
          <w:szCs w:val="20"/>
        </w:rPr>
        <w:t xml:space="preserve">mmander shall decide whether to </w:t>
      </w:r>
      <w:r w:rsidR="00B15B4E">
        <w:rPr>
          <w:rFonts w:ascii="Arial" w:hAnsi="Arial" w:cs="Arial"/>
          <w:sz w:val="20"/>
          <w:szCs w:val="20"/>
        </w:rPr>
        <w:t xml:space="preserve">make an offensive approach, </w:t>
      </w:r>
      <w:r w:rsidRPr="00B15B4E">
        <w:rPr>
          <w:rFonts w:ascii="Arial" w:hAnsi="Arial" w:cs="Arial"/>
          <w:sz w:val="20"/>
          <w:szCs w:val="20"/>
        </w:rPr>
        <w:t>aggressive interior</w:t>
      </w:r>
      <w:r w:rsidR="00B15B4E">
        <w:rPr>
          <w:rFonts w:ascii="Arial" w:hAnsi="Arial" w:cs="Arial"/>
          <w:sz w:val="20"/>
          <w:szCs w:val="20"/>
        </w:rPr>
        <w:t xml:space="preserve"> </w:t>
      </w:r>
      <w:r w:rsidRPr="00B15B4E">
        <w:rPr>
          <w:rFonts w:ascii="Arial" w:hAnsi="Arial" w:cs="Arial"/>
          <w:sz w:val="20"/>
          <w:szCs w:val="20"/>
        </w:rPr>
        <w:t>attack, or a de</w:t>
      </w:r>
      <w:r w:rsidR="00FC49E8" w:rsidRPr="00B15B4E">
        <w:rPr>
          <w:rFonts w:ascii="Arial" w:hAnsi="Arial" w:cs="Arial"/>
          <w:sz w:val="20"/>
          <w:szCs w:val="20"/>
        </w:rPr>
        <w:t xml:space="preserve">fensive approach, attacking the </w:t>
      </w:r>
      <w:r w:rsidRPr="00B15B4E">
        <w:rPr>
          <w:rFonts w:ascii="Arial" w:hAnsi="Arial" w:cs="Arial"/>
          <w:sz w:val="20"/>
          <w:szCs w:val="20"/>
        </w:rPr>
        <w:t xml:space="preserve">fire from the outside. There </w:t>
      </w:r>
      <w:proofErr w:type="spellStart"/>
      <w:r w:rsidRPr="00B15B4E">
        <w:rPr>
          <w:rFonts w:ascii="Arial" w:hAnsi="Arial" w:cs="Arial"/>
          <w:sz w:val="20"/>
          <w:szCs w:val="20"/>
        </w:rPr>
        <w:t>may</w:t>
      </w:r>
      <w:r w:rsidR="00FC49E8" w:rsidRPr="00B15B4E">
        <w:rPr>
          <w:rFonts w:ascii="Arial" w:hAnsi="Arial" w:cs="Arial"/>
          <w:sz w:val="20"/>
          <w:szCs w:val="20"/>
        </w:rPr>
        <w:t>be</w:t>
      </w:r>
      <w:proofErr w:type="spellEnd"/>
      <w:r w:rsidRPr="00B15B4E">
        <w:rPr>
          <w:rFonts w:ascii="Arial" w:hAnsi="Arial" w:cs="Arial"/>
          <w:sz w:val="20"/>
          <w:szCs w:val="20"/>
        </w:rPr>
        <w:t xml:space="preserve"> situations when</w:t>
      </w:r>
      <w:r w:rsidR="00B15B4E">
        <w:rPr>
          <w:rFonts w:ascii="Arial" w:hAnsi="Arial" w:cs="Arial"/>
          <w:sz w:val="20"/>
          <w:szCs w:val="20"/>
        </w:rPr>
        <w:t xml:space="preserve"> </w:t>
      </w:r>
      <w:r w:rsidRPr="00B15B4E">
        <w:rPr>
          <w:rFonts w:ascii="Arial" w:hAnsi="Arial" w:cs="Arial"/>
          <w:sz w:val="20"/>
          <w:szCs w:val="20"/>
        </w:rPr>
        <w:t>both approaches could be used, but a defensive attack sh</w:t>
      </w:r>
      <w:r w:rsidR="00FC49E8" w:rsidRPr="00B15B4E">
        <w:rPr>
          <w:rFonts w:ascii="Arial" w:hAnsi="Arial" w:cs="Arial"/>
          <w:sz w:val="20"/>
          <w:szCs w:val="20"/>
        </w:rPr>
        <w:t xml:space="preserve">ould not be used when crews are </w:t>
      </w:r>
      <w:r w:rsidRPr="00B15B4E">
        <w:rPr>
          <w:rFonts w:ascii="Arial" w:hAnsi="Arial" w:cs="Arial"/>
          <w:sz w:val="20"/>
          <w:szCs w:val="20"/>
        </w:rPr>
        <w:t>operating on the interior.</w:t>
      </w:r>
    </w:p>
    <w:p w14:paraId="6985C2F8" w14:textId="77777777" w:rsidR="00A149A2" w:rsidRPr="007A5E4C" w:rsidRDefault="00D01B87" w:rsidP="00461B52">
      <w:pPr>
        <w:numPr>
          <w:ilvl w:val="0"/>
          <w:numId w:val="79"/>
        </w:numPr>
        <w:autoSpaceDE w:val="0"/>
        <w:autoSpaceDN w:val="0"/>
        <w:adjustRightInd w:val="0"/>
        <w:rPr>
          <w:rFonts w:ascii="Arial" w:hAnsi="Arial" w:cs="Arial"/>
          <w:sz w:val="20"/>
          <w:szCs w:val="20"/>
        </w:rPr>
      </w:pPr>
      <w:r w:rsidRPr="00B15B4E">
        <w:rPr>
          <w:rFonts w:ascii="Arial" w:hAnsi="Arial" w:cs="Arial"/>
          <w:sz w:val="20"/>
          <w:szCs w:val="20"/>
        </w:rPr>
        <w:t>All avenues of</w:t>
      </w:r>
      <w:r w:rsidR="00FC49E8" w:rsidRPr="00B15B4E">
        <w:rPr>
          <w:rFonts w:ascii="Arial" w:hAnsi="Arial" w:cs="Arial"/>
          <w:sz w:val="20"/>
          <w:szCs w:val="20"/>
        </w:rPr>
        <w:t xml:space="preserve"> fire spread must be considered </w:t>
      </w:r>
      <w:r w:rsidRPr="00B15B4E">
        <w:rPr>
          <w:rFonts w:ascii="Arial" w:hAnsi="Arial" w:cs="Arial"/>
          <w:sz w:val="20"/>
          <w:szCs w:val="20"/>
        </w:rPr>
        <w:t>example</w:t>
      </w:r>
      <w:r w:rsidR="005561E2">
        <w:rPr>
          <w:rFonts w:ascii="Arial" w:hAnsi="Arial" w:cs="Arial"/>
          <w:sz w:val="20"/>
          <w:szCs w:val="20"/>
        </w:rPr>
        <w:t>s</w:t>
      </w:r>
      <w:r w:rsidRPr="00B15B4E">
        <w:rPr>
          <w:rFonts w:ascii="Arial" w:hAnsi="Arial" w:cs="Arial"/>
          <w:sz w:val="20"/>
          <w:szCs w:val="20"/>
        </w:rPr>
        <w:t>: shaf</w:t>
      </w:r>
      <w:r w:rsidR="00FC49E8" w:rsidRPr="00B15B4E">
        <w:rPr>
          <w:rFonts w:ascii="Arial" w:hAnsi="Arial" w:cs="Arial"/>
          <w:sz w:val="20"/>
          <w:szCs w:val="20"/>
        </w:rPr>
        <w:t xml:space="preserve">ts, openings, utility raceways, </w:t>
      </w:r>
      <w:r w:rsidRPr="00B15B4E">
        <w:rPr>
          <w:rFonts w:ascii="Arial" w:hAnsi="Arial" w:cs="Arial"/>
          <w:sz w:val="20"/>
          <w:szCs w:val="20"/>
        </w:rPr>
        <w:t>ducts etc.</w:t>
      </w:r>
    </w:p>
    <w:p w14:paraId="4B9592EA" w14:textId="77777777" w:rsidR="007A5E4C" w:rsidRPr="00D44C78" w:rsidRDefault="00D01B87" w:rsidP="00461B52">
      <w:pPr>
        <w:numPr>
          <w:ilvl w:val="0"/>
          <w:numId w:val="79"/>
        </w:numPr>
        <w:autoSpaceDE w:val="0"/>
        <w:autoSpaceDN w:val="0"/>
        <w:adjustRightInd w:val="0"/>
        <w:rPr>
          <w:rFonts w:ascii="Arial" w:hAnsi="Arial" w:cs="Arial"/>
          <w:sz w:val="20"/>
          <w:szCs w:val="20"/>
        </w:rPr>
      </w:pPr>
      <w:r w:rsidRPr="00B15B4E">
        <w:rPr>
          <w:rFonts w:ascii="Arial" w:hAnsi="Arial" w:cs="Arial"/>
          <w:sz w:val="20"/>
          <w:szCs w:val="20"/>
        </w:rPr>
        <w:t>Where fires i</w:t>
      </w:r>
      <w:r w:rsidR="00FC49E8" w:rsidRPr="00B15B4E">
        <w:rPr>
          <w:rFonts w:ascii="Arial" w:hAnsi="Arial" w:cs="Arial"/>
          <w:sz w:val="20"/>
          <w:szCs w:val="20"/>
        </w:rPr>
        <w:t xml:space="preserve">nvolve concealed spaces (attic, </w:t>
      </w:r>
      <w:r w:rsidRPr="00B15B4E">
        <w:rPr>
          <w:rFonts w:ascii="Arial" w:hAnsi="Arial" w:cs="Arial"/>
          <w:sz w:val="20"/>
          <w:szCs w:val="20"/>
        </w:rPr>
        <w:t>ceilings, const</w:t>
      </w:r>
      <w:r w:rsidR="00FC49E8" w:rsidRPr="00B15B4E">
        <w:rPr>
          <w:rFonts w:ascii="Arial" w:hAnsi="Arial" w:cs="Arial"/>
          <w:sz w:val="20"/>
          <w:szCs w:val="20"/>
        </w:rPr>
        <w:t xml:space="preserve">ruction voids, etc.) it becomes </w:t>
      </w:r>
      <w:r w:rsidRPr="00B15B4E">
        <w:rPr>
          <w:rFonts w:ascii="Arial" w:hAnsi="Arial" w:cs="Arial"/>
          <w:sz w:val="20"/>
          <w:szCs w:val="20"/>
        </w:rPr>
        <w:t>very import</w:t>
      </w:r>
      <w:r w:rsidR="00FC49E8" w:rsidRPr="00B15B4E">
        <w:rPr>
          <w:rFonts w:ascii="Arial" w:hAnsi="Arial" w:cs="Arial"/>
          <w:sz w:val="20"/>
          <w:szCs w:val="20"/>
        </w:rPr>
        <w:t xml:space="preserve">ant that the vent crews open up </w:t>
      </w:r>
      <w:r w:rsidRPr="00B15B4E">
        <w:rPr>
          <w:rFonts w:ascii="Arial" w:hAnsi="Arial" w:cs="Arial"/>
          <w:sz w:val="20"/>
          <w:szCs w:val="20"/>
        </w:rPr>
        <w:t>and fire a</w:t>
      </w:r>
      <w:r w:rsidR="00FC49E8" w:rsidRPr="00B15B4E">
        <w:rPr>
          <w:rFonts w:ascii="Arial" w:hAnsi="Arial" w:cs="Arial"/>
          <w:sz w:val="20"/>
          <w:szCs w:val="20"/>
        </w:rPr>
        <w:t>ttack</w:t>
      </w:r>
      <w:r w:rsidR="005561E2">
        <w:rPr>
          <w:rFonts w:ascii="Arial" w:hAnsi="Arial" w:cs="Arial"/>
          <w:sz w:val="20"/>
          <w:szCs w:val="20"/>
        </w:rPr>
        <w:t>s</w:t>
      </w:r>
      <w:r w:rsidR="00FC49E8" w:rsidRPr="00B15B4E">
        <w:rPr>
          <w:rFonts w:ascii="Arial" w:hAnsi="Arial" w:cs="Arial"/>
          <w:sz w:val="20"/>
          <w:szCs w:val="20"/>
        </w:rPr>
        <w:t xml:space="preserve"> operate fire streams into </w:t>
      </w:r>
      <w:r w:rsidRPr="00B15B4E">
        <w:rPr>
          <w:rFonts w:ascii="Arial" w:hAnsi="Arial" w:cs="Arial"/>
          <w:sz w:val="20"/>
          <w:szCs w:val="20"/>
        </w:rPr>
        <w:t>such areas.</w:t>
      </w:r>
    </w:p>
    <w:p w14:paraId="4431FE4A" w14:textId="77777777" w:rsidR="007A5E4C" w:rsidRPr="00B15B4E" w:rsidRDefault="007A5E4C" w:rsidP="00350DC3">
      <w:pPr>
        <w:autoSpaceDE w:val="0"/>
        <w:autoSpaceDN w:val="0"/>
        <w:adjustRightInd w:val="0"/>
        <w:ind w:left="360"/>
        <w:rPr>
          <w:rFonts w:ascii="Arial" w:hAnsi="Arial" w:cs="Arial"/>
          <w:sz w:val="20"/>
          <w:szCs w:val="20"/>
        </w:rPr>
      </w:pPr>
    </w:p>
    <w:p w14:paraId="4CF52A35" w14:textId="77777777" w:rsidR="00D01B87" w:rsidRPr="00B15B4E" w:rsidRDefault="00D01B87" w:rsidP="00D01B87">
      <w:pPr>
        <w:autoSpaceDE w:val="0"/>
        <w:autoSpaceDN w:val="0"/>
        <w:adjustRightInd w:val="0"/>
        <w:rPr>
          <w:rFonts w:ascii="Arial" w:hAnsi="Arial" w:cs="Arial"/>
          <w:sz w:val="20"/>
          <w:szCs w:val="20"/>
        </w:rPr>
      </w:pPr>
      <w:r w:rsidRPr="00B15B4E">
        <w:rPr>
          <w:rFonts w:ascii="Arial" w:hAnsi="Arial" w:cs="Arial"/>
          <w:sz w:val="20"/>
          <w:szCs w:val="20"/>
        </w:rPr>
        <w:t>Extinguishment</w:t>
      </w:r>
    </w:p>
    <w:p w14:paraId="74611E79" w14:textId="77777777" w:rsidR="00A149A2" w:rsidRPr="007A5E4C" w:rsidRDefault="00D01B87" w:rsidP="00461B52">
      <w:pPr>
        <w:numPr>
          <w:ilvl w:val="0"/>
          <w:numId w:val="80"/>
        </w:numPr>
        <w:autoSpaceDE w:val="0"/>
        <w:autoSpaceDN w:val="0"/>
        <w:adjustRightInd w:val="0"/>
        <w:rPr>
          <w:rFonts w:ascii="Arial" w:hAnsi="Arial" w:cs="Arial"/>
          <w:sz w:val="20"/>
          <w:szCs w:val="20"/>
        </w:rPr>
      </w:pPr>
      <w:r w:rsidRPr="00B15B4E">
        <w:rPr>
          <w:rFonts w:ascii="Arial" w:hAnsi="Arial" w:cs="Arial"/>
          <w:sz w:val="20"/>
          <w:szCs w:val="20"/>
        </w:rPr>
        <w:t>In most fire si</w:t>
      </w:r>
      <w:r w:rsidR="00FC49E8" w:rsidRPr="00B15B4E">
        <w:rPr>
          <w:rFonts w:ascii="Arial" w:hAnsi="Arial" w:cs="Arial"/>
          <w:sz w:val="20"/>
          <w:szCs w:val="20"/>
        </w:rPr>
        <w:t xml:space="preserve">tuations a quick and aggressive </w:t>
      </w:r>
      <w:r w:rsidRPr="00B15B4E">
        <w:rPr>
          <w:rFonts w:ascii="Arial" w:hAnsi="Arial" w:cs="Arial"/>
          <w:sz w:val="20"/>
          <w:szCs w:val="20"/>
        </w:rPr>
        <w:t>attack on the sea</w:t>
      </w:r>
      <w:r w:rsidR="00FC49E8" w:rsidRPr="00B15B4E">
        <w:rPr>
          <w:rFonts w:ascii="Arial" w:hAnsi="Arial" w:cs="Arial"/>
          <w:sz w:val="20"/>
          <w:szCs w:val="20"/>
        </w:rPr>
        <w:t xml:space="preserve">t of the fire will take care of rescue, </w:t>
      </w:r>
      <w:r w:rsidRPr="00B15B4E">
        <w:rPr>
          <w:rFonts w:ascii="Arial" w:hAnsi="Arial" w:cs="Arial"/>
          <w:sz w:val="20"/>
          <w:szCs w:val="20"/>
        </w:rPr>
        <w:t>exposur</w:t>
      </w:r>
      <w:r w:rsidR="00FC49E8" w:rsidRPr="00B15B4E">
        <w:rPr>
          <w:rFonts w:ascii="Arial" w:hAnsi="Arial" w:cs="Arial"/>
          <w:sz w:val="20"/>
          <w:szCs w:val="20"/>
        </w:rPr>
        <w:t>es, and confinement at the same time.</w:t>
      </w:r>
    </w:p>
    <w:p w14:paraId="4CDB0563" w14:textId="77777777" w:rsidR="00D01B87" w:rsidRPr="00B15B4E" w:rsidRDefault="00D01B87" w:rsidP="00461B52">
      <w:pPr>
        <w:numPr>
          <w:ilvl w:val="0"/>
          <w:numId w:val="80"/>
        </w:numPr>
        <w:autoSpaceDE w:val="0"/>
        <w:autoSpaceDN w:val="0"/>
        <w:adjustRightInd w:val="0"/>
        <w:rPr>
          <w:rFonts w:ascii="Arial" w:hAnsi="Arial" w:cs="Arial"/>
          <w:sz w:val="20"/>
          <w:szCs w:val="20"/>
        </w:rPr>
      </w:pPr>
      <w:r w:rsidRPr="00B15B4E">
        <w:rPr>
          <w:rFonts w:ascii="Arial" w:hAnsi="Arial" w:cs="Arial"/>
          <w:sz w:val="20"/>
          <w:szCs w:val="20"/>
        </w:rPr>
        <w:t>The size-up</w:t>
      </w:r>
      <w:r w:rsidR="00FC49E8" w:rsidRPr="00B15B4E">
        <w:rPr>
          <w:rFonts w:ascii="Arial" w:hAnsi="Arial" w:cs="Arial"/>
          <w:sz w:val="20"/>
          <w:szCs w:val="20"/>
        </w:rPr>
        <w:t xml:space="preserve"> will provide information as to </w:t>
      </w:r>
      <w:r w:rsidRPr="00B15B4E">
        <w:rPr>
          <w:rFonts w:ascii="Arial" w:hAnsi="Arial" w:cs="Arial"/>
          <w:sz w:val="20"/>
          <w:szCs w:val="20"/>
        </w:rPr>
        <w:t xml:space="preserve">techniques, </w:t>
      </w:r>
      <w:r w:rsidR="00FC49E8" w:rsidRPr="00B15B4E">
        <w:rPr>
          <w:rFonts w:ascii="Arial" w:hAnsi="Arial" w:cs="Arial"/>
          <w:sz w:val="20"/>
          <w:szCs w:val="20"/>
        </w:rPr>
        <w:t xml:space="preserve">equipment and manpower needs to </w:t>
      </w:r>
      <w:r w:rsidRPr="00B15B4E">
        <w:rPr>
          <w:rFonts w:ascii="Arial" w:hAnsi="Arial" w:cs="Arial"/>
          <w:sz w:val="20"/>
          <w:szCs w:val="20"/>
        </w:rPr>
        <w:t>overcome the fire.</w:t>
      </w:r>
    </w:p>
    <w:p w14:paraId="096A8381" w14:textId="77777777" w:rsidR="00A149A2" w:rsidRDefault="00A149A2" w:rsidP="00D01B87">
      <w:pPr>
        <w:autoSpaceDE w:val="0"/>
        <w:autoSpaceDN w:val="0"/>
        <w:adjustRightInd w:val="0"/>
        <w:rPr>
          <w:rFonts w:ascii="Arial" w:hAnsi="Arial" w:cs="Arial"/>
          <w:sz w:val="20"/>
          <w:szCs w:val="20"/>
        </w:rPr>
      </w:pPr>
    </w:p>
    <w:p w14:paraId="5643ABDA" w14:textId="77777777" w:rsidR="00D01B87" w:rsidRPr="00B15B4E" w:rsidRDefault="00D01B87" w:rsidP="00D01B87">
      <w:pPr>
        <w:autoSpaceDE w:val="0"/>
        <w:autoSpaceDN w:val="0"/>
        <w:adjustRightInd w:val="0"/>
        <w:rPr>
          <w:rFonts w:ascii="Arial" w:hAnsi="Arial" w:cs="Arial"/>
          <w:sz w:val="20"/>
          <w:szCs w:val="20"/>
        </w:rPr>
      </w:pPr>
      <w:r w:rsidRPr="00B15B4E">
        <w:rPr>
          <w:rFonts w:ascii="Arial" w:hAnsi="Arial" w:cs="Arial"/>
          <w:sz w:val="20"/>
          <w:szCs w:val="20"/>
        </w:rPr>
        <w:lastRenderedPageBreak/>
        <w:t>Overhaul</w:t>
      </w:r>
    </w:p>
    <w:p w14:paraId="7D24A8AD"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The purpose of ov</w:t>
      </w:r>
      <w:r w:rsidR="00FC49E8" w:rsidRPr="00B15B4E">
        <w:rPr>
          <w:rFonts w:ascii="Arial" w:hAnsi="Arial" w:cs="Arial"/>
          <w:sz w:val="20"/>
          <w:szCs w:val="20"/>
        </w:rPr>
        <w:t xml:space="preserve">erhaul is to make sure the fire </w:t>
      </w:r>
      <w:r w:rsidRPr="00B15B4E">
        <w:rPr>
          <w:rFonts w:ascii="Arial" w:hAnsi="Arial" w:cs="Arial"/>
          <w:sz w:val="20"/>
          <w:szCs w:val="20"/>
        </w:rPr>
        <w:t>is completely out.</w:t>
      </w:r>
    </w:p>
    <w:p w14:paraId="0267F6ED"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Overhaul operatio</w:t>
      </w:r>
      <w:r w:rsidR="00FC49E8" w:rsidRPr="00B15B4E">
        <w:rPr>
          <w:rFonts w:ascii="Arial" w:hAnsi="Arial" w:cs="Arial"/>
          <w:sz w:val="20"/>
          <w:szCs w:val="20"/>
        </w:rPr>
        <w:t xml:space="preserve">ns must be properly coordinated </w:t>
      </w:r>
      <w:r w:rsidRPr="00B15B4E">
        <w:rPr>
          <w:rFonts w:ascii="Arial" w:hAnsi="Arial" w:cs="Arial"/>
          <w:sz w:val="20"/>
          <w:szCs w:val="20"/>
        </w:rPr>
        <w:t>with fire investigation efforts.</w:t>
      </w:r>
    </w:p>
    <w:p w14:paraId="6978A229"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Unsafe condition</w:t>
      </w:r>
      <w:r w:rsidR="00FC49E8" w:rsidRPr="00B15B4E">
        <w:rPr>
          <w:rFonts w:ascii="Arial" w:hAnsi="Arial" w:cs="Arial"/>
          <w:sz w:val="20"/>
          <w:szCs w:val="20"/>
        </w:rPr>
        <w:t xml:space="preserve">s should be identified early in </w:t>
      </w:r>
      <w:r w:rsidRPr="00B15B4E">
        <w:rPr>
          <w:rFonts w:ascii="Arial" w:hAnsi="Arial" w:cs="Arial"/>
          <w:sz w:val="20"/>
          <w:szCs w:val="20"/>
        </w:rPr>
        <w:t>the overhaul process and definit</w:t>
      </w:r>
      <w:r w:rsidR="00FC49E8" w:rsidRPr="00B15B4E">
        <w:rPr>
          <w:rFonts w:ascii="Arial" w:hAnsi="Arial" w:cs="Arial"/>
          <w:sz w:val="20"/>
          <w:szCs w:val="20"/>
        </w:rPr>
        <w:t xml:space="preserve">e efforts made to </w:t>
      </w:r>
      <w:r w:rsidRPr="00B15B4E">
        <w:rPr>
          <w:rFonts w:ascii="Arial" w:hAnsi="Arial" w:cs="Arial"/>
          <w:sz w:val="20"/>
          <w:szCs w:val="20"/>
        </w:rPr>
        <w:t>avoid the possib</w:t>
      </w:r>
      <w:r w:rsidR="00FC49E8" w:rsidRPr="00B15B4E">
        <w:rPr>
          <w:rFonts w:ascii="Arial" w:hAnsi="Arial" w:cs="Arial"/>
          <w:sz w:val="20"/>
          <w:szCs w:val="20"/>
        </w:rPr>
        <w:t>le problems associated with the same.</w:t>
      </w:r>
    </w:p>
    <w:p w14:paraId="53F1E459"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During overhaul most fire fighters are more</w:t>
      </w:r>
      <w:r w:rsidR="00FC49E8" w:rsidRPr="00B15B4E">
        <w:rPr>
          <w:rFonts w:ascii="Arial" w:hAnsi="Arial" w:cs="Arial"/>
          <w:sz w:val="20"/>
          <w:szCs w:val="20"/>
        </w:rPr>
        <w:t xml:space="preserve"> </w:t>
      </w:r>
      <w:r w:rsidRPr="00B15B4E">
        <w:rPr>
          <w:rFonts w:ascii="Arial" w:hAnsi="Arial" w:cs="Arial"/>
          <w:sz w:val="20"/>
          <w:szCs w:val="20"/>
        </w:rPr>
        <w:t>relaxed, tired, perhaps less alert and thus more</w:t>
      </w:r>
      <w:r w:rsidR="00FC49E8" w:rsidRPr="00B15B4E">
        <w:rPr>
          <w:rFonts w:ascii="Arial" w:hAnsi="Arial" w:cs="Arial"/>
          <w:sz w:val="20"/>
          <w:szCs w:val="20"/>
        </w:rPr>
        <w:t xml:space="preserve"> apt to get injured.</w:t>
      </w:r>
    </w:p>
    <w:p w14:paraId="01D218EE"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Personnel sh</w:t>
      </w:r>
      <w:r w:rsidR="00FC49E8" w:rsidRPr="00B15B4E">
        <w:rPr>
          <w:rFonts w:ascii="Arial" w:hAnsi="Arial" w:cs="Arial"/>
          <w:sz w:val="20"/>
          <w:szCs w:val="20"/>
        </w:rPr>
        <w:t xml:space="preserve">ould not remove their breathing </w:t>
      </w:r>
      <w:r w:rsidRPr="00B15B4E">
        <w:rPr>
          <w:rFonts w:ascii="Arial" w:hAnsi="Arial" w:cs="Arial"/>
          <w:sz w:val="20"/>
          <w:szCs w:val="20"/>
        </w:rPr>
        <w:t>apparatus until the a</w:t>
      </w:r>
      <w:r w:rsidR="00FC49E8" w:rsidRPr="00B15B4E">
        <w:rPr>
          <w:rFonts w:ascii="Arial" w:hAnsi="Arial" w:cs="Arial"/>
          <w:sz w:val="20"/>
          <w:szCs w:val="20"/>
        </w:rPr>
        <w:t xml:space="preserve">rea is completely cleared of </w:t>
      </w:r>
      <w:r w:rsidRPr="00B15B4E">
        <w:rPr>
          <w:rFonts w:ascii="Arial" w:hAnsi="Arial" w:cs="Arial"/>
          <w:sz w:val="20"/>
          <w:szCs w:val="20"/>
        </w:rPr>
        <w:t>toxic gases.</w:t>
      </w:r>
    </w:p>
    <w:p w14:paraId="741319D5"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When availab</w:t>
      </w:r>
      <w:r w:rsidR="00FC49E8" w:rsidRPr="00B15B4E">
        <w:rPr>
          <w:rFonts w:ascii="Arial" w:hAnsi="Arial" w:cs="Arial"/>
          <w:sz w:val="20"/>
          <w:szCs w:val="20"/>
        </w:rPr>
        <w:t xml:space="preserve">le, a fresh crew should perform </w:t>
      </w:r>
      <w:r w:rsidRPr="00B15B4E">
        <w:rPr>
          <w:rFonts w:ascii="Arial" w:hAnsi="Arial" w:cs="Arial"/>
          <w:sz w:val="20"/>
          <w:szCs w:val="20"/>
        </w:rPr>
        <w:t>overhaul.</w:t>
      </w:r>
    </w:p>
    <w:p w14:paraId="1BD2E324" w14:textId="77777777" w:rsidR="00A149A2" w:rsidRPr="007A5E4C"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Particular atte</w:t>
      </w:r>
      <w:r w:rsidR="00FC49E8" w:rsidRPr="00B15B4E">
        <w:rPr>
          <w:rFonts w:ascii="Arial" w:hAnsi="Arial" w:cs="Arial"/>
          <w:sz w:val="20"/>
          <w:szCs w:val="20"/>
        </w:rPr>
        <w:t xml:space="preserve">ntion should be given to hidden </w:t>
      </w:r>
      <w:r w:rsidRPr="00B15B4E">
        <w:rPr>
          <w:rFonts w:ascii="Arial" w:hAnsi="Arial" w:cs="Arial"/>
          <w:sz w:val="20"/>
          <w:szCs w:val="20"/>
        </w:rPr>
        <w:t>areas during overhaul.</w:t>
      </w:r>
    </w:p>
    <w:p w14:paraId="04608FB5" w14:textId="77777777" w:rsidR="00D01B87" w:rsidRPr="00B15B4E" w:rsidRDefault="00D01B87" w:rsidP="00461B52">
      <w:pPr>
        <w:numPr>
          <w:ilvl w:val="0"/>
          <w:numId w:val="81"/>
        </w:numPr>
        <w:autoSpaceDE w:val="0"/>
        <w:autoSpaceDN w:val="0"/>
        <w:adjustRightInd w:val="0"/>
        <w:rPr>
          <w:rFonts w:ascii="Arial" w:hAnsi="Arial" w:cs="Arial"/>
          <w:sz w:val="20"/>
          <w:szCs w:val="20"/>
        </w:rPr>
      </w:pPr>
      <w:r w:rsidRPr="00B15B4E">
        <w:rPr>
          <w:rFonts w:ascii="Arial" w:hAnsi="Arial" w:cs="Arial"/>
          <w:sz w:val="20"/>
          <w:szCs w:val="20"/>
        </w:rPr>
        <w:t xml:space="preserve">During overhaul </w:t>
      </w:r>
      <w:r w:rsidR="00FC49E8" w:rsidRPr="00B15B4E">
        <w:rPr>
          <w:rFonts w:ascii="Arial" w:hAnsi="Arial" w:cs="Arial"/>
          <w:sz w:val="20"/>
          <w:szCs w:val="20"/>
        </w:rPr>
        <w:t xml:space="preserve">care should be given to protect </w:t>
      </w:r>
      <w:r w:rsidRPr="00B15B4E">
        <w:rPr>
          <w:rFonts w:ascii="Arial" w:hAnsi="Arial" w:cs="Arial"/>
          <w:sz w:val="20"/>
          <w:szCs w:val="20"/>
        </w:rPr>
        <w:t xml:space="preserve">personnel from </w:t>
      </w:r>
      <w:r w:rsidR="00FC49E8" w:rsidRPr="00B15B4E">
        <w:rPr>
          <w:rFonts w:ascii="Arial" w:hAnsi="Arial" w:cs="Arial"/>
          <w:sz w:val="20"/>
          <w:szCs w:val="20"/>
        </w:rPr>
        <w:t xml:space="preserve">exposure to carbon monoxide and </w:t>
      </w:r>
      <w:r w:rsidRPr="00B15B4E">
        <w:rPr>
          <w:rFonts w:ascii="Arial" w:hAnsi="Arial" w:cs="Arial"/>
          <w:sz w:val="20"/>
          <w:szCs w:val="20"/>
        </w:rPr>
        <w:t>other by products of combustion.</w:t>
      </w:r>
    </w:p>
    <w:p w14:paraId="0775CC01" w14:textId="77777777" w:rsidR="00A149A2" w:rsidRDefault="00A149A2" w:rsidP="00D01B87">
      <w:pPr>
        <w:autoSpaceDE w:val="0"/>
        <w:autoSpaceDN w:val="0"/>
        <w:adjustRightInd w:val="0"/>
        <w:rPr>
          <w:rFonts w:ascii="Arial" w:hAnsi="Arial" w:cs="Arial"/>
          <w:sz w:val="20"/>
          <w:szCs w:val="20"/>
        </w:rPr>
      </w:pPr>
    </w:p>
    <w:p w14:paraId="4D1FED26" w14:textId="77777777" w:rsidR="00D01B87" w:rsidRPr="00B15B4E" w:rsidRDefault="00D01B87" w:rsidP="00D01B87">
      <w:pPr>
        <w:autoSpaceDE w:val="0"/>
        <w:autoSpaceDN w:val="0"/>
        <w:adjustRightInd w:val="0"/>
        <w:rPr>
          <w:rFonts w:ascii="Arial" w:hAnsi="Arial" w:cs="Arial"/>
          <w:sz w:val="20"/>
          <w:szCs w:val="20"/>
        </w:rPr>
      </w:pPr>
      <w:r w:rsidRPr="00B15B4E">
        <w:rPr>
          <w:rFonts w:ascii="Arial" w:hAnsi="Arial" w:cs="Arial"/>
          <w:sz w:val="20"/>
          <w:szCs w:val="20"/>
        </w:rPr>
        <w:t>Ventilation</w:t>
      </w:r>
    </w:p>
    <w:p w14:paraId="5CD999C7" w14:textId="77777777" w:rsidR="00A149A2" w:rsidRPr="007A5E4C" w:rsidRDefault="00D01B87" w:rsidP="00461B52">
      <w:pPr>
        <w:numPr>
          <w:ilvl w:val="0"/>
          <w:numId w:val="82"/>
        </w:numPr>
        <w:autoSpaceDE w:val="0"/>
        <w:autoSpaceDN w:val="0"/>
        <w:adjustRightInd w:val="0"/>
        <w:rPr>
          <w:rFonts w:ascii="Arial" w:hAnsi="Arial" w:cs="Arial"/>
          <w:sz w:val="20"/>
          <w:szCs w:val="20"/>
        </w:rPr>
      </w:pPr>
      <w:r w:rsidRPr="00B15B4E">
        <w:rPr>
          <w:rFonts w:ascii="Arial" w:hAnsi="Arial" w:cs="Arial"/>
          <w:sz w:val="20"/>
          <w:szCs w:val="20"/>
        </w:rPr>
        <w:t>Based upon the sit</w:t>
      </w:r>
      <w:r w:rsidR="00FC49E8" w:rsidRPr="00B15B4E">
        <w:rPr>
          <w:rFonts w:ascii="Arial" w:hAnsi="Arial" w:cs="Arial"/>
          <w:sz w:val="20"/>
          <w:szCs w:val="20"/>
        </w:rPr>
        <w:t xml:space="preserve">uation, ventilation may need to </w:t>
      </w:r>
      <w:r w:rsidRPr="00B15B4E">
        <w:rPr>
          <w:rFonts w:ascii="Arial" w:hAnsi="Arial" w:cs="Arial"/>
          <w:sz w:val="20"/>
          <w:szCs w:val="20"/>
        </w:rPr>
        <w:t>occur anytime during the operation.</w:t>
      </w:r>
    </w:p>
    <w:p w14:paraId="22ED525E" w14:textId="77777777" w:rsidR="00D01B87" w:rsidRPr="00B15B4E" w:rsidRDefault="00D01B87" w:rsidP="00461B52">
      <w:pPr>
        <w:numPr>
          <w:ilvl w:val="0"/>
          <w:numId w:val="82"/>
        </w:numPr>
        <w:autoSpaceDE w:val="0"/>
        <w:autoSpaceDN w:val="0"/>
        <w:adjustRightInd w:val="0"/>
        <w:rPr>
          <w:rFonts w:ascii="Arial" w:hAnsi="Arial" w:cs="Arial"/>
          <w:sz w:val="20"/>
          <w:szCs w:val="20"/>
        </w:rPr>
      </w:pPr>
      <w:r w:rsidRPr="00B15B4E">
        <w:rPr>
          <w:rFonts w:ascii="Arial" w:hAnsi="Arial" w:cs="Arial"/>
          <w:sz w:val="20"/>
          <w:szCs w:val="20"/>
        </w:rPr>
        <w:t>Ventilation shall be employed to:</w:t>
      </w:r>
    </w:p>
    <w:p w14:paraId="057DA948" w14:textId="77777777" w:rsidR="00D01B87" w:rsidRPr="00B15B4E" w:rsidRDefault="00D01B87" w:rsidP="00461B52">
      <w:pPr>
        <w:numPr>
          <w:ilvl w:val="1"/>
          <w:numId w:val="82"/>
        </w:numPr>
        <w:autoSpaceDE w:val="0"/>
        <w:autoSpaceDN w:val="0"/>
        <w:adjustRightInd w:val="0"/>
        <w:rPr>
          <w:rFonts w:ascii="Arial" w:hAnsi="Arial" w:cs="Arial"/>
          <w:sz w:val="20"/>
          <w:szCs w:val="20"/>
        </w:rPr>
      </w:pPr>
      <w:r w:rsidRPr="00B15B4E">
        <w:rPr>
          <w:rFonts w:ascii="Arial" w:hAnsi="Arial" w:cs="Arial"/>
          <w:sz w:val="20"/>
          <w:szCs w:val="20"/>
        </w:rPr>
        <w:t>Channel heat, smoke and flames f</w:t>
      </w:r>
      <w:r w:rsidR="00FC49E8" w:rsidRPr="00B15B4E">
        <w:rPr>
          <w:rFonts w:ascii="Arial" w:hAnsi="Arial" w:cs="Arial"/>
          <w:sz w:val="20"/>
          <w:szCs w:val="20"/>
        </w:rPr>
        <w:t xml:space="preserve">rom potential </w:t>
      </w:r>
      <w:r w:rsidRPr="00B15B4E">
        <w:rPr>
          <w:rFonts w:ascii="Arial" w:hAnsi="Arial" w:cs="Arial"/>
          <w:sz w:val="20"/>
          <w:szCs w:val="20"/>
        </w:rPr>
        <w:t>victims.</w:t>
      </w:r>
    </w:p>
    <w:p w14:paraId="40D3ED6C" w14:textId="77777777" w:rsidR="00D01B87" w:rsidRPr="00B15B4E" w:rsidRDefault="00D01B87" w:rsidP="00461B52">
      <w:pPr>
        <w:numPr>
          <w:ilvl w:val="1"/>
          <w:numId w:val="82"/>
        </w:numPr>
        <w:autoSpaceDE w:val="0"/>
        <w:autoSpaceDN w:val="0"/>
        <w:adjustRightInd w:val="0"/>
        <w:rPr>
          <w:rFonts w:ascii="Arial" w:hAnsi="Arial" w:cs="Arial"/>
          <w:sz w:val="20"/>
          <w:szCs w:val="20"/>
        </w:rPr>
      </w:pPr>
      <w:r w:rsidRPr="00B15B4E">
        <w:rPr>
          <w:rFonts w:ascii="Arial" w:hAnsi="Arial" w:cs="Arial"/>
          <w:sz w:val="20"/>
          <w:szCs w:val="20"/>
        </w:rPr>
        <w:t>To prevent backdraft and flashover.</w:t>
      </w:r>
    </w:p>
    <w:p w14:paraId="1D481FE7" w14:textId="77777777" w:rsidR="00D01B87" w:rsidRPr="00B15B4E" w:rsidRDefault="00D01B87" w:rsidP="00461B52">
      <w:pPr>
        <w:numPr>
          <w:ilvl w:val="1"/>
          <w:numId w:val="82"/>
        </w:numPr>
        <w:autoSpaceDE w:val="0"/>
        <w:autoSpaceDN w:val="0"/>
        <w:adjustRightInd w:val="0"/>
        <w:rPr>
          <w:rFonts w:ascii="Arial" w:hAnsi="Arial" w:cs="Arial"/>
          <w:sz w:val="20"/>
          <w:szCs w:val="20"/>
        </w:rPr>
      </w:pPr>
      <w:r w:rsidRPr="00B15B4E">
        <w:rPr>
          <w:rFonts w:ascii="Arial" w:hAnsi="Arial" w:cs="Arial"/>
          <w:sz w:val="20"/>
          <w:szCs w:val="20"/>
        </w:rPr>
        <w:t>To remove heat</w:t>
      </w:r>
      <w:r w:rsidR="00FC49E8" w:rsidRPr="00B15B4E">
        <w:rPr>
          <w:rFonts w:ascii="Arial" w:hAnsi="Arial" w:cs="Arial"/>
          <w:sz w:val="20"/>
          <w:szCs w:val="20"/>
        </w:rPr>
        <w:t xml:space="preserve"> and smoke from the building so </w:t>
      </w:r>
      <w:r w:rsidRPr="00B15B4E">
        <w:rPr>
          <w:rFonts w:ascii="Arial" w:hAnsi="Arial" w:cs="Arial"/>
          <w:sz w:val="20"/>
          <w:szCs w:val="20"/>
        </w:rPr>
        <w:t>to reduce property damage.</w:t>
      </w:r>
    </w:p>
    <w:p w14:paraId="72FCA852" w14:textId="77777777" w:rsidR="00D01B87" w:rsidRPr="00B15B4E" w:rsidRDefault="00D01B87" w:rsidP="00461B52">
      <w:pPr>
        <w:numPr>
          <w:ilvl w:val="1"/>
          <w:numId w:val="82"/>
        </w:numPr>
        <w:autoSpaceDE w:val="0"/>
        <w:autoSpaceDN w:val="0"/>
        <w:adjustRightInd w:val="0"/>
        <w:rPr>
          <w:rFonts w:ascii="Arial" w:hAnsi="Arial" w:cs="Arial"/>
          <w:sz w:val="20"/>
          <w:szCs w:val="20"/>
        </w:rPr>
      </w:pPr>
      <w:r w:rsidRPr="00B15B4E">
        <w:rPr>
          <w:rFonts w:ascii="Arial" w:hAnsi="Arial" w:cs="Arial"/>
          <w:sz w:val="20"/>
          <w:szCs w:val="20"/>
        </w:rPr>
        <w:t xml:space="preserve">To allow the </w:t>
      </w:r>
      <w:r w:rsidR="00FC49E8" w:rsidRPr="00B15B4E">
        <w:rPr>
          <w:rFonts w:ascii="Arial" w:hAnsi="Arial" w:cs="Arial"/>
          <w:sz w:val="20"/>
          <w:szCs w:val="20"/>
        </w:rPr>
        <w:t xml:space="preserve">interior of the structure to be </w:t>
      </w:r>
      <w:r w:rsidRPr="00B15B4E">
        <w:rPr>
          <w:rFonts w:ascii="Arial" w:hAnsi="Arial" w:cs="Arial"/>
          <w:sz w:val="20"/>
          <w:szCs w:val="20"/>
        </w:rPr>
        <w:t>more tena</w:t>
      </w:r>
      <w:r w:rsidR="00FC49E8" w:rsidRPr="00B15B4E">
        <w:rPr>
          <w:rFonts w:ascii="Arial" w:hAnsi="Arial" w:cs="Arial"/>
          <w:sz w:val="20"/>
          <w:szCs w:val="20"/>
        </w:rPr>
        <w:t xml:space="preserve">ble and safer for </w:t>
      </w:r>
      <w:proofErr w:type="spellStart"/>
      <w:r w:rsidR="00FC49E8" w:rsidRPr="00B15B4E">
        <w:rPr>
          <w:rFonts w:ascii="Arial" w:hAnsi="Arial" w:cs="Arial"/>
          <w:sz w:val="20"/>
          <w:szCs w:val="20"/>
        </w:rPr>
        <w:t>fire fighting</w:t>
      </w:r>
      <w:proofErr w:type="spellEnd"/>
      <w:r w:rsidR="00FC49E8" w:rsidRPr="00B15B4E">
        <w:rPr>
          <w:rFonts w:ascii="Arial" w:hAnsi="Arial" w:cs="Arial"/>
          <w:sz w:val="20"/>
          <w:szCs w:val="20"/>
        </w:rPr>
        <w:t xml:space="preserve"> </w:t>
      </w:r>
      <w:r w:rsidRPr="00B15B4E">
        <w:rPr>
          <w:rFonts w:ascii="Arial" w:hAnsi="Arial" w:cs="Arial"/>
          <w:sz w:val="20"/>
          <w:szCs w:val="20"/>
        </w:rPr>
        <w:t>operations.</w:t>
      </w:r>
    </w:p>
    <w:p w14:paraId="61D255F6" w14:textId="77777777" w:rsidR="00D01B87" w:rsidRPr="00B15B4E" w:rsidRDefault="00D01B87" w:rsidP="00D01B87">
      <w:pPr>
        <w:autoSpaceDE w:val="0"/>
        <w:autoSpaceDN w:val="0"/>
        <w:adjustRightInd w:val="0"/>
        <w:rPr>
          <w:rFonts w:ascii="Arial" w:hAnsi="Arial" w:cs="Arial"/>
          <w:sz w:val="20"/>
          <w:szCs w:val="20"/>
        </w:rPr>
      </w:pPr>
      <w:r w:rsidRPr="00B15B4E">
        <w:rPr>
          <w:rFonts w:ascii="Arial" w:hAnsi="Arial" w:cs="Arial"/>
          <w:sz w:val="20"/>
          <w:szCs w:val="20"/>
        </w:rPr>
        <w:t>Salvage</w:t>
      </w:r>
    </w:p>
    <w:p w14:paraId="5D38A817" w14:textId="77777777" w:rsidR="00A149A2" w:rsidRPr="007A5E4C" w:rsidRDefault="00D01B87" w:rsidP="00461B52">
      <w:pPr>
        <w:numPr>
          <w:ilvl w:val="2"/>
          <w:numId w:val="82"/>
        </w:numPr>
        <w:autoSpaceDE w:val="0"/>
        <w:autoSpaceDN w:val="0"/>
        <w:adjustRightInd w:val="0"/>
        <w:rPr>
          <w:rFonts w:ascii="Arial" w:hAnsi="Arial" w:cs="Arial"/>
          <w:sz w:val="20"/>
          <w:szCs w:val="20"/>
        </w:rPr>
      </w:pPr>
      <w:r w:rsidRPr="00B15B4E">
        <w:rPr>
          <w:rFonts w:ascii="Arial" w:hAnsi="Arial" w:cs="Arial"/>
          <w:sz w:val="20"/>
          <w:szCs w:val="20"/>
        </w:rPr>
        <w:t>Salvage may need to</w:t>
      </w:r>
      <w:r w:rsidR="00FC49E8" w:rsidRPr="00B15B4E">
        <w:rPr>
          <w:rFonts w:ascii="Arial" w:hAnsi="Arial" w:cs="Arial"/>
          <w:sz w:val="20"/>
          <w:szCs w:val="20"/>
        </w:rPr>
        <w:t xml:space="preserve"> begin at various points during </w:t>
      </w:r>
      <w:r w:rsidRPr="00B15B4E">
        <w:rPr>
          <w:rFonts w:ascii="Arial" w:hAnsi="Arial" w:cs="Arial"/>
          <w:sz w:val="20"/>
          <w:szCs w:val="20"/>
        </w:rPr>
        <w:t>a fire operation.</w:t>
      </w:r>
    </w:p>
    <w:p w14:paraId="61955F82" w14:textId="77777777" w:rsidR="00A149A2" w:rsidRPr="007A5E4C" w:rsidRDefault="00D01B87" w:rsidP="00461B52">
      <w:pPr>
        <w:numPr>
          <w:ilvl w:val="2"/>
          <w:numId w:val="82"/>
        </w:numPr>
        <w:autoSpaceDE w:val="0"/>
        <w:autoSpaceDN w:val="0"/>
        <w:adjustRightInd w:val="0"/>
        <w:rPr>
          <w:rFonts w:ascii="Arial" w:hAnsi="Arial" w:cs="Arial"/>
          <w:sz w:val="20"/>
          <w:szCs w:val="20"/>
        </w:rPr>
      </w:pPr>
      <w:r w:rsidRPr="00B15B4E">
        <w:rPr>
          <w:rFonts w:ascii="Arial" w:hAnsi="Arial" w:cs="Arial"/>
          <w:sz w:val="20"/>
          <w:szCs w:val="20"/>
        </w:rPr>
        <w:t>Salvage is those op</w:t>
      </w:r>
      <w:r w:rsidR="00FC49E8" w:rsidRPr="00B15B4E">
        <w:rPr>
          <w:rFonts w:ascii="Arial" w:hAnsi="Arial" w:cs="Arial"/>
          <w:sz w:val="20"/>
          <w:szCs w:val="20"/>
        </w:rPr>
        <w:t xml:space="preserve">erations required to safe guard </w:t>
      </w:r>
      <w:r w:rsidRPr="00B15B4E">
        <w:rPr>
          <w:rFonts w:ascii="Arial" w:hAnsi="Arial" w:cs="Arial"/>
          <w:sz w:val="20"/>
          <w:szCs w:val="20"/>
        </w:rPr>
        <w:t xml:space="preserve">personal property, </w:t>
      </w:r>
      <w:r w:rsidR="00FC49E8" w:rsidRPr="00B15B4E">
        <w:rPr>
          <w:rFonts w:ascii="Arial" w:hAnsi="Arial" w:cs="Arial"/>
          <w:sz w:val="20"/>
          <w:szCs w:val="20"/>
        </w:rPr>
        <w:t xml:space="preserve">furnishings, and the unaffected </w:t>
      </w:r>
      <w:r w:rsidRPr="00B15B4E">
        <w:rPr>
          <w:rFonts w:ascii="Arial" w:hAnsi="Arial" w:cs="Arial"/>
          <w:sz w:val="20"/>
          <w:szCs w:val="20"/>
        </w:rPr>
        <w:t>portions of a stru</w:t>
      </w:r>
      <w:r w:rsidR="00FC49E8" w:rsidRPr="00B15B4E">
        <w:rPr>
          <w:rFonts w:ascii="Arial" w:hAnsi="Arial" w:cs="Arial"/>
          <w:sz w:val="20"/>
          <w:szCs w:val="20"/>
        </w:rPr>
        <w:t xml:space="preserve">cture from the effects of heat, </w:t>
      </w:r>
      <w:r w:rsidRPr="00B15B4E">
        <w:rPr>
          <w:rFonts w:ascii="Arial" w:hAnsi="Arial" w:cs="Arial"/>
          <w:sz w:val="20"/>
          <w:szCs w:val="20"/>
        </w:rPr>
        <w:t>smoke, fire and the weather.</w:t>
      </w:r>
    </w:p>
    <w:p w14:paraId="3A7DE04F" w14:textId="77777777" w:rsidR="00D01B87" w:rsidRPr="00B15B4E" w:rsidRDefault="00D01B87" w:rsidP="00461B52">
      <w:pPr>
        <w:numPr>
          <w:ilvl w:val="2"/>
          <w:numId w:val="82"/>
        </w:numPr>
        <w:autoSpaceDE w:val="0"/>
        <w:autoSpaceDN w:val="0"/>
        <w:adjustRightInd w:val="0"/>
        <w:rPr>
          <w:rFonts w:ascii="Arial" w:hAnsi="Arial" w:cs="Arial"/>
          <w:sz w:val="20"/>
          <w:szCs w:val="20"/>
        </w:rPr>
      </w:pPr>
      <w:r w:rsidRPr="00B15B4E">
        <w:rPr>
          <w:rFonts w:ascii="Arial" w:hAnsi="Arial" w:cs="Arial"/>
          <w:sz w:val="20"/>
          <w:szCs w:val="20"/>
        </w:rPr>
        <w:t>Salvage should include:</w:t>
      </w:r>
    </w:p>
    <w:p w14:paraId="0A1307A0" w14:textId="77777777" w:rsidR="00D01B87" w:rsidRPr="00B15B4E"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The use of salvage covers.</w:t>
      </w:r>
    </w:p>
    <w:p w14:paraId="17183F32" w14:textId="77777777" w:rsidR="00D01B87" w:rsidRPr="00B15B4E"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Removing water from the structure.</w:t>
      </w:r>
    </w:p>
    <w:p w14:paraId="183D323D" w14:textId="77777777" w:rsidR="00D01B87" w:rsidRPr="00B15B4E"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Removing furni</w:t>
      </w:r>
      <w:r w:rsidR="00B15B4E" w:rsidRPr="00B15B4E">
        <w:rPr>
          <w:rFonts w:ascii="Arial" w:hAnsi="Arial" w:cs="Arial"/>
          <w:sz w:val="20"/>
          <w:szCs w:val="20"/>
        </w:rPr>
        <w:t xml:space="preserve">ture and personal belongings to </w:t>
      </w:r>
      <w:r w:rsidRPr="00B15B4E">
        <w:rPr>
          <w:rFonts w:ascii="Arial" w:hAnsi="Arial" w:cs="Arial"/>
          <w:sz w:val="20"/>
          <w:szCs w:val="20"/>
        </w:rPr>
        <w:t>a safe location.</w:t>
      </w:r>
    </w:p>
    <w:p w14:paraId="7EBD162A" w14:textId="77777777" w:rsidR="00D01B87" w:rsidRPr="00B15B4E"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Debris removal.</w:t>
      </w:r>
    </w:p>
    <w:p w14:paraId="37083874" w14:textId="77777777" w:rsidR="00D01B87" w:rsidRPr="00B15B4E"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Removal of valuables from debris.</w:t>
      </w:r>
    </w:p>
    <w:p w14:paraId="516A82E5" w14:textId="77777777" w:rsidR="00A149A2" w:rsidRPr="007A5E4C" w:rsidRDefault="00D01B87" w:rsidP="00461B52">
      <w:pPr>
        <w:numPr>
          <w:ilvl w:val="3"/>
          <w:numId w:val="82"/>
        </w:numPr>
        <w:autoSpaceDE w:val="0"/>
        <w:autoSpaceDN w:val="0"/>
        <w:adjustRightInd w:val="0"/>
        <w:rPr>
          <w:rFonts w:ascii="Arial" w:hAnsi="Arial" w:cs="Arial"/>
          <w:sz w:val="20"/>
          <w:szCs w:val="20"/>
        </w:rPr>
      </w:pPr>
      <w:r w:rsidRPr="00B15B4E">
        <w:rPr>
          <w:rFonts w:ascii="Arial" w:hAnsi="Arial" w:cs="Arial"/>
          <w:sz w:val="20"/>
          <w:szCs w:val="20"/>
        </w:rPr>
        <w:t>Covering open</w:t>
      </w:r>
      <w:r w:rsidR="00B15B4E">
        <w:rPr>
          <w:rFonts w:ascii="Arial" w:hAnsi="Arial" w:cs="Arial"/>
          <w:sz w:val="20"/>
          <w:szCs w:val="20"/>
        </w:rPr>
        <w:t xml:space="preserve">ings to keep weather out and to </w:t>
      </w:r>
      <w:r w:rsidRPr="00B15B4E">
        <w:rPr>
          <w:rFonts w:ascii="Arial" w:hAnsi="Arial" w:cs="Arial"/>
          <w:sz w:val="20"/>
          <w:szCs w:val="20"/>
        </w:rPr>
        <w:t>secure the building.</w:t>
      </w:r>
    </w:p>
    <w:p w14:paraId="7E2C7357" w14:textId="77777777" w:rsidR="00D01B87" w:rsidRPr="00B15B4E" w:rsidRDefault="00D01B87" w:rsidP="00461B52">
      <w:pPr>
        <w:numPr>
          <w:ilvl w:val="2"/>
          <w:numId w:val="82"/>
        </w:numPr>
        <w:autoSpaceDE w:val="0"/>
        <w:autoSpaceDN w:val="0"/>
        <w:adjustRightInd w:val="0"/>
        <w:rPr>
          <w:rFonts w:ascii="Arial" w:hAnsi="Arial" w:cs="Arial"/>
          <w:sz w:val="20"/>
          <w:szCs w:val="20"/>
        </w:rPr>
      </w:pPr>
      <w:r w:rsidRPr="00B15B4E">
        <w:rPr>
          <w:rFonts w:ascii="Arial" w:hAnsi="Arial" w:cs="Arial"/>
          <w:sz w:val="20"/>
          <w:szCs w:val="20"/>
        </w:rPr>
        <w:t xml:space="preserve">All members are </w:t>
      </w:r>
      <w:r w:rsidR="00B15B4E" w:rsidRPr="00B15B4E">
        <w:rPr>
          <w:rFonts w:ascii="Arial" w:hAnsi="Arial" w:cs="Arial"/>
          <w:sz w:val="20"/>
          <w:szCs w:val="20"/>
        </w:rPr>
        <w:t xml:space="preserve">expected to perform in a manner </w:t>
      </w:r>
      <w:r w:rsidRPr="00B15B4E">
        <w:rPr>
          <w:rFonts w:ascii="Arial" w:hAnsi="Arial" w:cs="Arial"/>
          <w:sz w:val="20"/>
          <w:szCs w:val="20"/>
        </w:rPr>
        <w:t>that conti</w:t>
      </w:r>
      <w:r w:rsidR="00B15B4E" w:rsidRPr="00B15B4E">
        <w:rPr>
          <w:rFonts w:ascii="Arial" w:hAnsi="Arial" w:cs="Arial"/>
          <w:sz w:val="20"/>
          <w:szCs w:val="20"/>
        </w:rPr>
        <w:t xml:space="preserve">nually reduces loss during fire </w:t>
      </w:r>
      <w:r w:rsidRPr="00B15B4E">
        <w:rPr>
          <w:rFonts w:ascii="Arial" w:hAnsi="Arial" w:cs="Arial"/>
          <w:sz w:val="20"/>
          <w:szCs w:val="20"/>
        </w:rPr>
        <w:t>operations.</w:t>
      </w:r>
    </w:p>
    <w:p w14:paraId="0A51BCE1" w14:textId="77777777" w:rsidR="00A149A2" w:rsidRDefault="00A149A2" w:rsidP="00B15B4E">
      <w:pPr>
        <w:autoSpaceDE w:val="0"/>
        <w:autoSpaceDN w:val="0"/>
        <w:adjustRightInd w:val="0"/>
        <w:rPr>
          <w:rFonts w:ascii="Arial" w:hAnsi="Arial" w:cs="Arial"/>
          <w:sz w:val="20"/>
          <w:szCs w:val="20"/>
        </w:rPr>
      </w:pPr>
    </w:p>
    <w:p w14:paraId="7CC7C958" w14:textId="77777777" w:rsidR="00B15B4E" w:rsidRPr="00B15B4E" w:rsidRDefault="00B15B4E" w:rsidP="00B15B4E">
      <w:pPr>
        <w:autoSpaceDE w:val="0"/>
        <w:autoSpaceDN w:val="0"/>
        <w:adjustRightInd w:val="0"/>
        <w:rPr>
          <w:rFonts w:ascii="Arial" w:hAnsi="Arial" w:cs="Arial"/>
          <w:sz w:val="20"/>
          <w:szCs w:val="20"/>
        </w:rPr>
      </w:pPr>
      <w:r w:rsidRPr="00B15B4E">
        <w:rPr>
          <w:rFonts w:ascii="Arial" w:hAnsi="Arial" w:cs="Arial"/>
          <w:sz w:val="20"/>
          <w:szCs w:val="20"/>
        </w:rPr>
        <w:t>U</w:t>
      </w:r>
      <w:r w:rsidR="00CC4DC4">
        <w:rPr>
          <w:rFonts w:ascii="Arial" w:hAnsi="Arial" w:cs="Arial"/>
          <w:sz w:val="20"/>
          <w:szCs w:val="20"/>
        </w:rPr>
        <w:t>tility Control</w:t>
      </w:r>
    </w:p>
    <w:p w14:paraId="17842B5C" w14:textId="77777777" w:rsidR="00A149A2" w:rsidRPr="007A5E4C" w:rsidRDefault="00B15B4E" w:rsidP="00461B52">
      <w:pPr>
        <w:numPr>
          <w:ilvl w:val="0"/>
          <w:numId w:val="83"/>
        </w:numPr>
        <w:autoSpaceDE w:val="0"/>
        <w:autoSpaceDN w:val="0"/>
        <w:adjustRightInd w:val="0"/>
        <w:rPr>
          <w:rFonts w:ascii="Arial" w:hAnsi="Arial" w:cs="Arial"/>
          <w:sz w:val="20"/>
          <w:szCs w:val="20"/>
        </w:rPr>
      </w:pPr>
      <w:r w:rsidRPr="00B15B4E">
        <w:rPr>
          <w:rFonts w:ascii="Arial" w:hAnsi="Arial" w:cs="Arial"/>
          <w:sz w:val="20"/>
          <w:szCs w:val="20"/>
        </w:rPr>
        <w:t>Utilities should</w:t>
      </w:r>
      <w:r>
        <w:rPr>
          <w:rFonts w:ascii="Arial" w:hAnsi="Arial" w:cs="Arial"/>
          <w:sz w:val="20"/>
          <w:szCs w:val="20"/>
        </w:rPr>
        <w:t xml:space="preserve"> be shut down and brought under </w:t>
      </w:r>
      <w:r w:rsidRPr="00B15B4E">
        <w:rPr>
          <w:rFonts w:ascii="Arial" w:hAnsi="Arial" w:cs="Arial"/>
          <w:sz w:val="20"/>
          <w:szCs w:val="20"/>
        </w:rPr>
        <w:t xml:space="preserve">control to </w:t>
      </w:r>
      <w:r w:rsidR="00A35AA8">
        <w:rPr>
          <w:rFonts w:ascii="Arial" w:hAnsi="Arial" w:cs="Arial"/>
          <w:sz w:val="20"/>
          <w:szCs w:val="20"/>
        </w:rPr>
        <w:t>e</w:t>
      </w:r>
      <w:r w:rsidRPr="00B15B4E">
        <w:rPr>
          <w:rFonts w:ascii="Arial" w:hAnsi="Arial" w:cs="Arial"/>
          <w:sz w:val="20"/>
          <w:szCs w:val="20"/>
        </w:rPr>
        <w:t>nsure t</w:t>
      </w:r>
      <w:r>
        <w:rPr>
          <w:rFonts w:ascii="Arial" w:hAnsi="Arial" w:cs="Arial"/>
          <w:sz w:val="20"/>
          <w:szCs w:val="20"/>
        </w:rPr>
        <w:t xml:space="preserve">hat they will not contribute to </w:t>
      </w:r>
      <w:r w:rsidRPr="00B15B4E">
        <w:rPr>
          <w:rFonts w:ascii="Arial" w:hAnsi="Arial" w:cs="Arial"/>
          <w:sz w:val="20"/>
          <w:szCs w:val="20"/>
        </w:rPr>
        <w:t>the fires sprea</w:t>
      </w:r>
      <w:r>
        <w:rPr>
          <w:rFonts w:ascii="Arial" w:hAnsi="Arial" w:cs="Arial"/>
          <w:sz w:val="20"/>
          <w:szCs w:val="20"/>
        </w:rPr>
        <w:t xml:space="preserve">d, overall damage or create any </w:t>
      </w:r>
      <w:r w:rsidRPr="00B15B4E">
        <w:rPr>
          <w:rFonts w:ascii="Arial" w:hAnsi="Arial" w:cs="Arial"/>
          <w:sz w:val="20"/>
          <w:szCs w:val="20"/>
        </w:rPr>
        <w:t>type of safety hazard.</w:t>
      </w:r>
    </w:p>
    <w:p w14:paraId="44801B99" w14:textId="77777777" w:rsidR="00A149A2" w:rsidRPr="007A5E4C" w:rsidRDefault="00B15B4E" w:rsidP="00461B52">
      <w:pPr>
        <w:numPr>
          <w:ilvl w:val="0"/>
          <w:numId w:val="83"/>
        </w:numPr>
        <w:autoSpaceDE w:val="0"/>
        <w:autoSpaceDN w:val="0"/>
        <w:adjustRightInd w:val="0"/>
        <w:rPr>
          <w:rFonts w:ascii="Arial" w:hAnsi="Arial" w:cs="Arial"/>
          <w:sz w:val="20"/>
          <w:szCs w:val="20"/>
        </w:rPr>
      </w:pPr>
      <w:r w:rsidRPr="00B15B4E">
        <w:rPr>
          <w:rFonts w:ascii="Arial" w:hAnsi="Arial" w:cs="Arial"/>
          <w:sz w:val="20"/>
          <w:szCs w:val="20"/>
        </w:rPr>
        <w:t xml:space="preserve">At structure fires </w:t>
      </w:r>
      <w:r>
        <w:rPr>
          <w:rFonts w:ascii="Arial" w:hAnsi="Arial" w:cs="Arial"/>
          <w:sz w:val="20"/>
          <w:szCs w:val="20"/>
        </w:rPr>
        <w:t xml:space="preserve">where electrical involvement or </w:t>
      </w:r>
      <w:r w:rsidRPr="00B15B4E">
        <w:rPr>
          <w:rFonts w:ascii="Arial" w:hAnsi="Arial" w:cs="Arial"/>
          <w:sz w:val="20"/>
          <w:szCs w:val="20"/>
        </w:rPr>
        <w:t xml:space="preserve">damage has </w:t>
      </w:r>
      <w:r>
        <w:rPr>
          <w:rFonts w:ascii="Arial" w:hAnsi="Arial" w:cs="Arial"/>
          <w:sz w:val="20"/>
          <w:szCs w:val="20"/>
        </w:rPr>
        <w:t xml:space="preserve">occurred, request via radio the </w:t>
      </w:r>
      <w:r w:rsidRPr="00B15B4E">
        <w:rPr>
          <w:rFonts w:ascii="Arial" w:hAnsi="Arial" w:cs="Arial"/>
          <w:sz w:val="20"/>
          <w:szCs w:val="20"/>
        </w:rPr>
        <w:t>response of the proper electric company.</w:t>
      </w:r>
    </w:p>
    <w:p w14:paraId="01AF98BF" w14:textId="77777777" w:rsidR="00A149A2" w:rsidRPr="007A5E4C" w:rsidRDefault="00B15B4E" w:rsidP="00461B52">
      <w:pPr>
        <w:numPr>
          <w:ilvl w:val="0"/>
          <w:numId w:val="83"/>
        </w:numPr>
        <w:autoSpaceDE w:val="0"/>
        <w:autoSpaceDN w:val="0"/>
        <w:adjustRightInd w:val="0"/>
        <w:rPr>
          <w:rFonts w:ascii="Arial" w:hAnsi="Arial" w:cs="Arial"/>
          <w:sz w:val="20"/>
          <w:szCs w:val="20"/>
        </w:rPr>
      </w:pPr>
      <w:r w:rsidRPr="00B15B4E">
        <w:rPr>
          <w:rFonts w:ascii="Arial" w:hAnsi="Arial" w:cs="Arial"/>
          <w:sz w:val="20"/>
          <w:szCs w:val="20"/>
        </w:rPr>
        <w:t>If the electric co</w:t>
      </w:r>
      <w:r>
        <w:rPr>
          <w:rFonts w:ascii="Arial" w:hAnsi="Arial" w:cs="Arial"/>
          <w:sz w:val="20"/>
          <w:szCs w:val="20"/>
        </w:rPr>
        <w:t xml:space="preserve">mpany is not available in time, </w:t>
      </w:r>
      <w:r w:rsidRPr="00B15B4E">
        <w:rPr>
          <w:rFonts w:ascii="Arial" w:hAnsi="Arial" w:cs="Arial"/>
          <w:sz w:val="20"/>
          <w:szCs w:val="20"/>
        </w:rPr>
        <w:t>fire perso</w:t>
      </w:r>
      <w:r w:rsidR="00CC4DC4">
        <w:rPr>
          <w:rFonts w:ascii="Arial" w:hAnsi="Arial" w:cs="Arial"/>
          <w:sz w:val="20"/>
          <w:szCs w:val="20"/>
        </w:rPr>
        <w:t xml:space="preserve">nnel may shutdown the power via </w:t>
      </w:r>
      <w:r w:rsidRPr="00B15B4E">
        <w:rPr>
          <w:rFonts w:ascii="Arial" w:hAnsi="Arial" w:cs="Arial"/>
          <w:sz w:val="20"/>
          <w:szCs w:val="20"/>
        </w:rPr>
        <w:t>circuit breakers.</w:t>
      </w:r>
    </w:p>
    <w:p w14:paraId="48839AE6" w14:textId="77777777" w:rsidR="00A149A2" w:rsidRPr="007A5E4C" w:rsidRDefault="00B15B4E" w:rsidP="00461B52">
      <w:pPr>
        <w:numPr>
          <w:ilvl w:val="0"/>
          <w:numId w:val="83"/>
        </w:numPr>
        <w:autoSpaceDE w:val="0"/>
        <w:autoSpaceDN w:val="0"/>
        <w:adjustRightInd w:val="0"/>
        <w:rPr>
          <w:rFonts w:ascii="Arial" w:hAnsi="Arial" w:cs="Arial"/>
          <w:sz w:val="20"/>
          <w:szCs w:val="20"/>
        </w:rPr>
      </w:pPr>
      <w:r w:rsidRPr="00B15B4E">
        <w:rPr>
          <w:rFonts w:ascii="Arial" w:hAnsi="Arial" w:cs="Arial"/>
          <w:sz w:val="20"/>
          <w:szCs w:val="20"/>
        </w:rPr>
        <w:t xml:space="preserve">If necessary, shut </w:t>
      </w:r>
      <w:r w:rsidR="00CC4DC4">
        <w:rPr>
          <w:rFonts w:ascii="Arial" w:hAnsi="Arial" w:cs="Arial"/>
          <w:sz w:val="20"/>
          <w:szCs w:val="20"/>
        </w:rPr>
        <w:t xml:space="preserve">down gas lines at the meter and </w:t>
      </w:r>
      <w:r w:rsidRPr="00B15B4E">
        <w:rPr>
          <w:rFonts w:ascii="Arial" w:hAnsi="Arial" w:cs="Arial"/>
          <w:sz w:val="20"/>
          <w:szCs w:val="20"/>
        </w:rPr>
        <w:t>have the Gas D</w:t>
      </w:r>
      <w:r w:rsidR="00CC4DC4">
        <w:rPr>
          <w:rFonts w:ascii="Arial" w:hAnsi="Arial" w:cs="Arial"/>
          <w:sz w:val="20"/>
          <w:szCs w:val="20"/>
        </w:rPr>
        <w:t xml:space="preserve">epartment notified. Meters that have </w:t>
      </w:r>
      <w:r w:rsidRPr="00B15B4E">
        <w:rPr>
          <w:rFonts w:ascii="Arial" w:hAnsi="Arial" w:cs="Arial"/>
          <w:sz w:val="20"/>
          <w:szCs w:val="20"/>
        </w:rPr>
        <w:t>been shut off by f</w:t>
      </w:r>
      <w:r w:rsidR="00CC4DC4">
        <w:rPr>
          <w:rFonts w:ascii="Arial" w:hAnsi="Arial" w:cs="Arial"/>
          <w:sz w:val="20"/>
          <w:szCs w:val="20"/>
        </w:rPr>
        <w:t xml:space="preserve">ire department personnel should be properly </w:t>
      </w:r>
      <w:r w:rsidRPr="00B15B4E">
        <w:rPr>
          <w:rFonts w:ascii="Arial" w:hAnsi="Arial" w:cs="Arial"/>
          <w:sz w:val="20"/>
          <w:szCs w:val="20"/>
        </w:rPr>
        <w:t>locked.</w:t>
      </w:r>
    </w:p>
    <w:p w14:paraId="7BDA3648" w14:textId="77777777" w:rsidR="0055758D" w:rsidRPr="00410ED4" w:rsidRDefault="00B15B4E" w:rsidP="00461B52">
      <w:pPr>
        <w:numPr>
          <w:ilvl w:val="0"/>
          <w:numId w:val="83"/>
        </w:numPr>
        <w:autoSpaceDE w:val="0"/>
        <w:autoSpaceDN w:val="0"/>
        <w:adjustRightInd w:val="0"/>
        <w:rPr>
          <w:rFonts w:ascii="Arial" w:hAnsi="Arial" w:cs="Arial"/>
          <w:sz w:val="20"/>
          <w:szCs w:val="20"/>
        </w:rPr>
      </w:pPr>
      <w:r w:rsidRPr="00B15B4E">
        <w:rPr>
          <w:rFonts w:ascii="Arial" w:hAnsi="Arial" w:cs="Arial"/>
          <w:sz w:val="20"/>
          <w:szCs w:val="20"/>
        </w:rPr>
        <w:t xml:space="preserve">If necessary, </w:t>
      </w:r>
      <w:r w:rsidR="00CC4DC4">
        <w:rPr>
          <w:rFonts w:ascii="Arial" w:hAnsi="Arial" w:cs="Arial"/>
          <w:sz w:val="20"/>
          <w:szCs w:val="20"/>
        </w:rPr>
        <w:t xml:space="preserve">shut down water supplies to the </w:t>
      </w:r>
      <w:r w:rsidRPr="00B15B4E">
        <w:rPr>
          <w:rFonts w:ascii="Arial" w:hAnsi="Arial" w:cs="Arial"/>
          <w:sz w:val="20"/>
          <w:szCs w:val="20"/>
        </w:rPr>
        <w:t>structure at th</w:t>
      </w:r>
      <w:r w:rsidR="00CC4DC4">
        <w:rPr>
          <w:rFonts w:ascii="Arial" w:hAnsi="Arial" w:cs="Arial"/>
          <w:sz w:val="20"/>
          <w:szCs w:val="20"/>
        </w:rPr>
        <w:t xml:space="preserve">e valve closest to the point of </w:t>
      </w:r>
      <w:r w:rsidRPr="00B15B4E">
        <w:rPr>
          <w:rFonts w:ascii="Arial" w:hAnsi="Arial" w:cs="Arial"/>
          <w:sz w:val="20"/>
          <w:szCs w:val="20"/>
        </w:rPr>
        <w:t>usage.</w:t>
      </w:r>
    </w:p>
    <w:p w14:paraId="7D6158FF" w14:textId="77777777" w:rsidR="00D44C78" w:rsidRDefault="00D44C78" w:rsidP="00D44C78">
      <w:pPr>
        <w:pStyle w:val="Heading3"/>
        <w:jc w:val="left"/>
      </w:pPr>
    </w:p>
    <w:p w14:paraId="1AA01DC2" w14:textId="77777777" w:rsidR="00D44C78" w:rsidRDefault="00D44C78" w:rsidP="00D44C78"/>
    <w:p w14:paraId="11A2F499" w14:textId="77777777" w:rsidR="005866D9" w:rsidRDefault="005866D9" w:rsidP="00D44C78">
      <w:pPr>
        <w:sectPr w:rsidR="005866D9" w:rsidSect="00350DC3">
          <w:footerReference w:type="default" r:id="rId35"/>
          <w:pgSz w:w="12240" w:h="15840"/>
          <w:pgMar w:top="1440" w:right="1800" w:bottom="1440" w:left="1800" w:header="720" w:footer="720" w:gutter="0"/>
          <w:cols w:space="720"/>
          <w:docGrid w:linePitch="360"/>
        </w:sectPr>
      </w:pPr>
    </w:p>
    <w:p w14:paraId="2D6A1976" w14:textId="6B07F330" w:rsidR="00DA0AF1" w:rsidRPr="00775F1C" w:rsidRDefault="00DA0AF1" w:rsidP="00D44C78">
      <w:pPr>
        <w:pStyle w:val="Heading3"/>
        <w:spacing w:before="0"/>
      </w:pPr>
      <w:bookmarkStart w:id="94" w:name="_Toc92092169"/>
      <w:bookmarkStart w:id="95" w:name="vf"/>
      <w:r w:rsidRPr="00775F1C">
        <w:lastRenderedPageBreak/>
        <w:t>Vehicle Fires</w:t>
      </w:r>
      <w:bookmarkEnd w:id="94"/>
    </w:p>
    <w:bookmarkEnd w:id="95"/>
    <w:p w14:paraId="5A5F8D5F" w14:textId="77777777" w:rsidR="00F57096" w:rsidRPr="00F57096" w:rsidRDefault="00F57096" w:rsidP="009163FF">
      <w:pPr>
        <w:rPr>
          <w:rFonts w:ascii="Arial" w:hAnsi="Arial" w:cs="Arial"/>
          <w:b/>
          <w:sz w:val="20"/>
          <w:szCs w:val="20"/>
        </w:rPr>
      </w:pPr>
    </w:p>
    <w:p w14:paraId="1EBF569F" w14:textId="77777777" w:rsidR="009163FF" w:rsidRPr="00F57096" w:rsidRDefault="009163FF" w:rsidP="009163FF">
      <w:pPr>
        <w:rPr>
          <w:rFonts w:ascii="Arial" w:hAnsi="Arial" w:cs="Arial"/>
          <w:b/>
          <w:sz w:val="20"/>
          <w:szCs w:val="20"/>
        </w:rPr>
      </w:pPr>
      <w:r w:rsidRPr="00F57096">
        <w:rPr>
          <w:rFonts w:ascii="Arial" w:hAnsi="Arial" w:cs="Arial"/>
          <w:b/>
          <w:sz w:val="20"/>
          <w:szCs w:val="20"/>
        </w:rPr>
        <w:t>Arrival on Scene</w:t>
      </w:r>
    </w:p>
    <w:p w14:paraId="2D6AD4D3" w14:textId="77777777" w:rsidR="00A149A2" w:rsidRPr="007A5E4C" w:rsidRDefault="00E9122E" w:rsidP="00461B52">
      <w:pPr>
        <w:numPr>
          <w:ilvl w:val="0"/>
          <w:numId w:val="89"/>
        </w:numPr>
        <w:rPr>
          <w:rFonts w:ascii="Arial" w:hAnsi="Arial" w:cs="Arial"/>
          <w:sz w:val="20"/>
          <w:szCs w:val="20"/>
        </w:rPr>
      </w:pPr>
      <w:r>
        <w:rPr>
          <w:rFonts w:ascii="Arial" w:hAnsi="Arial" w:cs="Arial"/>
          <w:sz w:val="20"/>
          <w:szCs w:val="20"/>
        </w:rPr>
        <w:t xml:space="preserve">The Driver Operator will </w:t>
      </w:r>
      <w:r w:rsidR="00F57096">
        <w:rPr>
          <w:rFonts w:ascii="Arial" w:hAnsi="Arial" w:cs="Arial"/>
          <w:sz w:val="20"/>
          <w:szCs w:val="20"/>
        </w:rPr>
        <w:t>p</w:t>
      </w:r>
      <w:r>
        <w:rPr>
          <w:rFonts w:ascii="Arial" w:hAnsi="Arial" w:cs="Arial"/>
          <w:sz w:val="20"/>
          <w:szCs w:val="20"/>
        </w:rPr>
        <w:t>osition the apparatus in a way that will provide the best protection for the crew during fire suppression activities</w:t>
      </w:r>
    </w:p>
    <w:p w14:paraId="76736BEE" w14:textId="77777777" w:rsidR="00A149A2" w:rsidRPr="007A5E4C" w:rsidRDefault="00E9122E" w:rsidP="00461B52">
      <w:pPr>
        <w:numPr>
          <w:ilvl w:val="0"/>
          <w:numId w:val="89"/>
        </w:numPr>
        <w:rPr>
          <w:rFonts w:ascii="Arial" w:hAnsi="Arial" w:cs="Arial"/>
          <w:sz w:val="20"/>
          <w:szCs w:val="20"/>
        </w:rPr>
      </w:pPr>
      <w:r>
        <w:rPr>
          <w:rFonts w:ascii="Arial" w:hAnsi="Arial" w:cs="Arial"/>
          <w:sz w:val="20"/>
          <w:szCs w:val="20"/>
        </w:rPr>
        <w:t>The driver operator will engage the pump and stand by the pump panel for further instructions</w:t>
      </w:r>
    </w:p>
    <w:p w14:paraId="45007C07" w14:textId="77777777" w:rsidR="00E9122E" w:rsidRPr="009163FF" w:rsidRDefault="00E9122E" w:rsidP="00461B52">
      <w:pPr>
        <w:numPr>
          <w:ilvl w:val="0"/>
          <w:numId w:val="89"/>
        </w:numPr>
        <w:rPr>
          <w:rFonts w:ascii="Arial" w:hAnsi="Arial" w:cs="Arial"/>
          <w:sz w:val="20"/>
          <w:szCs w:val="20"/>
        </w:rPr>
      </w:pPr>
      <w:r>
        <w:rPr>
          <w:rFonts w:ascii="Arial" w:hAnsi="Arial" w:cs="Arial"/>
          <w:sz w:val="20"/>
          <w:szCs w:val="20"/>
        </w:rPr>
        <w:t>The Officer will provide a scene size-up, assume command, and develop a fire suppression plan</w:t>
      </w:r>
    </w:p>
    <w:p w14:paraId="3EA2E80B" w14:textId="77777777" w:rsidR="00F00ABC" w:rsidRDefault="00F00ABC" w:rsidP="00F00ABC">
      <w:pPr>
        <w:rPr>
          <w:rFonts w:ascii="Arial" w:hAnsi="Arial" w:cs="Arial"/>
          <w:b/>
          <w:sz w:val="20"/>
          <w:szCs w:val="20"/>
        </w:rPr>
      </w:pPr>
    </w:p>
    <w:p w14:paraId="0AACBD20" w14:textId="77777777" w:rsidR="00F00ABC" w:rsidRPr="000C4CDC" w:rsidRDefault="00F00ABC" w:rsidP="00F00ABC">
      <w:pPr>
        <w:rPr>
          <w:rFonts w:ascii="Arial" w:hAnsi="Arial" w:cs="Arial"/>
          <w:b/>
          <w:sz w:val="20"/>
          <w:szCs w:val="20"/>
        </w:rPr>
      </w:pPr>
      <w:r w:rsidRPr="000C4CDC">
        <w:rPr>
          <w:rFonts w:ascii="Arial" w:hAnsi="Arial" w:cs="Arial"/>
          <w:b/>
          <w:sz w:val="20"/>
          <w:szCs w:val="20"/>
        </w:rPr>
        <w:t>Scene Safety</w:t>
      </w:r>
    </w:p>
    <w:p w14:paraId="1FE020E9" w14:textId="77777777" w:rsidR="00A149A2" w:rsidRPr="007A5E4C" w:rsidRDefault="00F00ABC" w:rsidP="00461B52">
      <w:pPr>
        <w:pStyle w:val="Default"/>
        <w:numPr>
          <w:ilvl w:val="0"/>
          <w:numId w:val="43"/>
        </w:numPr>
        <w:spacing w:after="16"/>
        <w:rPr>
          <w:rFonts w:ascii="Arial" w:hAnsi="Arial" w:cs="Arial"/>
          <w:color w:val="auto"/>
          <w:sz w:val="20"/>
          <w:szCs w:val="20"/>
        </w:rPr>
      </w:pPr>
      <w:r w:rsidRPr="00266EC0">
        <w:rPr>
          <w:rFonts w:ascii="Arial" w:hAnsi="Arial" w:cs="Arial"/>
          <w:color w:val="auto"/>
          <w:sz w:val="20"/>
          <w:szCs w:val="20"/>
        </w:rPr>
        <w:t xml:space="preserve">Ensure that unauthorized/untrained personnel do not enter the </w:t>
      </w:r>
      <w:r>
        <w:rPr>
          <w:rFonts w:ascii="Arial" w:hAnsi="Arial" w:cs="Arial"/>
          <w:color w:val="auto"/>
          <w:sz w:val="20"/>
          <w:szCs w:val="20"/>
        </w:rPr>
        <w:t>hazardous area</w:t>
      </w:r>
      <w:r w:rsidRPr="00266EC0">
        <w:rPr>
          <w:rFonts w:ascii="Arial" w:hAnsi="Arial" w:cs="Arial"/>
          <w:color w:val="auto"/>
          <w:sz w:val="20"/>
          <w:szCs w:val="20"/>
        </w:rPr>
        <w:t xml:space="preserve"> </w:t>
      </w:r>
    </w:p>
    <w:p w14:paraId="745B4B88" w14:textId="77777777" w:rsidR="00A149A2" w:rsidRPr="007A5E4C" w:rsidRDefault="00F00ABC" w:rsidP="00461B52">
      <w:pPr>
        <w:pStyle w:val="Default"/>
        <w:numPr>
          <w:ilvl w:val="0"/>
          <w:numId w:val="43"/>
        </w:numPr>
        <w:spacing w:after="16"/>
        <w:rPr>
          <w:rFonts w:ascii="Arial" w:hAnsi="Arial" w:cs="Arial"/>
          <w:color w:val="auto"/>
          <w:sz w:val="20"/>
          <w:szCs w:val="20"/>
        </w:rPr>
      </w:pPr>
      <w:r>
        <w:rPr>
          <w:rFonts w:ascii="Arial" w:hAnsi="Arial" w:cs="Arial"/>
          <w:color w:val="auto"/>
          <w:sz w:val="20"/>
          <w:szCs w:val="20"/>
        </w:rPr>
        <w:t>See HAZMAT procedures for vehicle fires involving Hazardous Materials</w:t>
      </w:r>
    </w:p>
    <w:p w14:paraId="6D6D85C8" w14:textId="77777777" w:rsidR="00F00ABC" w:rsidRPr="00266EC0" w:rsidRDefault="00F00ABC" w:rsidP="00461B52">
      <w:pPr>
        <w:pStyle w:val="Default"/>
        <w:numPr>
          <w:ilvl w:val="0"/>
          <w:numId w:val="43"/>
        </w:numPr>
        <w:spacing w:after="16"/>
        <w:rPr>
          <w:rFonts w:ascii="Arial" w:hAnsi="Arial" w:cs="Arial"/>
          <w:color w:val="auto"/>
          <w:sz w:val="20"/>
          <w:szCs w:val="20"/>
        </w:rPr>
      </w:pPr>
      <w:r>
        <w:rPr>
          <w:rFonts w:ascii="Arial" w:hAnsi="Arial" w:cs="Arial"/>
          <w:color w:val="auto"/>
          <w:sz w:val="20"/>
          <w:szCs w:val="20"/>
        </w:rPr>
        <w:t>Traffic Hazards</w:t>
      </w:r>
    </w:p>
    <w:p w14:paraId="1DB240B8" w14:textId="77777777" w:rsidR="00F57096" w:rsidRDefault="00F57096" w:rsidP="009163FF">
      <w:pPr>
        <w:rPr>
          <w:rFonts w:ascii="Arial" w:hAnsi="Arial" w:cs="Arial"/>
          <w:b/>
          <w:sz w:val="20"/>
          <w:szCs w:val="20"/>
        </w:rPr>
      </w:pPr>
    </w:p>
    <w:p w14:paraId="5A699E72" w14:textId="77777777" w:rsidR="009163FF" w:rsidRPr="00F57096" w:rsidRDefault="009163FF" w:rsidP="009163FF">
      <w:pPr>
        <w:rPr>
          <w:rFonts w:ascii="Arial" w:hAnsi="Arial" w:cs="Arial"/>
          <w:b/>
          <w:sz w:val="20"/>
          <w:szCs w:val="20"/>
        </w:rPr>
      </w:pPr>
      <w:r w:rsidRPr="00F57096">
        <w:rPr>
          <w:rFonts w:ascii="Arial" w:hAnsi="Arial" w:cs="Arial"/>
          <w:b/>
          <w:sz w:val="20"/>
          <w:szCs w:val="20"/>
        </w:rPr>
        <w:t>Incident Actions</w:t>
      </w:r>
    </w:p>
    <w:p w14:paraId="20F05FD2" w14:textId="77777777" w:rsidR="00A149A2" w:rsidRPr="007A5E4C" w:rsidRDefault="00E9122E" w:rsidP="00461B52">
      <w:pPr>
        <w:numPr>
          <w:ilvl w:val="0"/>
          <w:numId w:val="69"/>
        </w:numPr>
        <w:rPr>
          <w:rFonts w:ascii="Arial" w:hAnsi="Arial" w:cs="Arial"/>
          <w:sz w:val="20"/>
          <w:szCs w:val="20"/>
        </w:rPr>
      </w:pPr>
      <w:r>
        <w:rPr>
          <w:rFonts w:ascii="Arial" w:hAnsi="Arial" w:cs="Arial"/>
          <w:sz w:val="20"/>
          <w:szCs w:val="20"/>
        </w:rPr>
        <w:t>The attack team will pull the hose line instructed by the Officer</w:t>
      </w:r>
    </w:p>
    <w:p w14:paraId="4098BE0D" w14:textId="77777777" w:rsidR="00A149A2" w:rsidRPr="007A5E4C" w:rsidRDefault="00E9122E" w:rsidP="00461B52">
      <w:pPr>
        <w:numPr>
          <w:ilvl w:val="0"/>
          <w:numId w:val="69"/>
        </w:numPr>
        <w:rPr>
          <w:rFonts w:ascii="Arial" w:hAnsi="Arial" w:cs="Arial"/>
          <w:sz w:val="20"/>
          <w:szCs w:val="20"/>
        </w:rPr>
      </w:pPr>
      <w:r>
        <w:rPr>
          <w:rFonts w:ascii="Arial" w:hAnsi="Arial" w:cs="Arial"/>
          <w:sz w:val="20"/>
          <w:szCs w:val="20"/>
        </w:rPr>
        <w:t>Additional firefighters will do as instructed by the officer</w:t>
      </w:r>
    </w:p>
    <w:p w14:paraId="3EBFCC7E" w14:textId="77777777" w:rsidR="00A149A2" w:rsidRPr="007A5E4C" w:rsidRDefault="00F57096" w:rsidP="00461B52">
      <w:pPr>
        <w:numPr>
          <w:ilvl w:val="0"/>
          <w:numId w:val="69"/>
        </w:numPr>
        <w:rPr>
          <w:rFonts w:ascii="Arial" w:hAnsi="Arial" w:cs="Arial"/>
          <w:sz w:val="20"/>
          <w:szCs w:val="20"/>
        </w:rPr>
      </w:pPr>
      <w:r>
        <w:rPr>
          <w:rFonts w:ascii="Arial" w:hAnsi="Arial" w:cs="Arial"/>
          <w:sz w:val="20"/>
          <w:szCs w:val="20"/>
        </w:rPr>
        <w:t>The driver/operator will charge the hose line when directed and continue to monitor the pump operations</w:t>
      </w:r>
    </w:p>
    <w:p w14:paraId="5F14DA75" w14:textId="77777777" w:rsidR="00F57096" w:rsidRDefault="00F57096" w:rsidP="00461B52">
      <w:pPr>
        <w:numPr>
          <w:ilvl w:val="0"/>
          <w:numId w:val="69"/>
        </w:numPr>
        <w:rPr>
          <w:rFonts w:ascii="Arial" w:hAnsi="Arial" w:cs="Arial"/>
          <w:sz w:val="20"/>
          <w:szCs w:val="20"/>
        </w:rPr>
      </w:pPr>
      <w:r>
        <w:rPr>
          <w:rFonts w:ascii="Arial" w:hAnsi="Arial" w:cs="Arial"/>
          <w:sz w:val="20"/>
          <w:szCs w:val="20"/>
        </w:rPr>
        <w:t>The attack team will approach the vehicle slowly from the side extinguishing the fire as they approach. Caution should be taken as the team approached for exploding bumpers, fuel tanks, tires, etc.</w:t>
      </w:r>
    </w:p>
    <w:p w14:paraId="3E0DAECB" w14:textId="77777777" w:rsidR="00F57096" w:rsidRDefault="00F57096" w:rsidP="00461B52">
      <w:pPr>
        <w:numPr>
          <w:ilvl w:val="0"/>
          <w:numId w:val="69"/>
        </w:numPr>
        <w:rPr>
          <w:rFonts w:ascii="Arial" w:hAnsi="Arial" w:cs="Arial"/>
          <w:sz w:val="20"/>
          <w:szCs w:val="20"/>
        </w:rPr>
      </w:pPr>
      <w:r>
        <w:rPr>
          <w:rFonts w:ascii="Arial" w:hAnsi="Arial" w:cs="Arial"/>
          <w:sz w:val="20"/>
          <w:szCs w:val="20"/>
        </w:rPr>
        <w:t>When the fire is under control the engine compartment and trunk of the vehicle on fire will be opened and cooled.  The vehicles battery cables should be disconnected or cut when possible.</w:t>
      </w:r>
    </w:p>
    <w:p w14:paraId="2DF777FD" w14:textId="77777777" w:rsidR="00E9122E" w:rsidRPr="009163FF" w:rsidRDefault="00E9122E" w:rsidP="009163FF">
      <w:pPr>
        <w:rPr>
          <w:rFonts w:ascii="Arial" w:hAnsi="Arial" w:cs="Arial"/>
          <w:sz w:val="20"/>
          <w:szCs w:val="20"/>
        </w:rPr>
      </w:pPr>
    </w:p>
    <w:p w14:paraId="09C30160" w14:textId="3DD39FBE" w:rsidR="0055758D" w:rsidRDefault="0055758D" w:rsidP="00316B38">
      <w:pPr>
        <w:rPr>
          <w:rFonts w:ascii="Arial" w:hAnsi="Arial" w:cs="Arial"/>
          <w:sz w:val="32"/>
          <w:szCs w:val="32"/>
        </w:rPr>
      </w:pPr>
    </w:p>
    <w:p w14:paraId="7AA41C27" w14:textId="04D90619" w:rsidR="003B464C" w:rsidRDefault="003B464C" w:rsidP="00316B38">
      <w:pPr>
        <w:rPr>
          <w:rFonts w:ascii="Arial" w:hAnsi="Arial" w:cs="Arial"/>
          <w:sz w:val="32"/>
          <w:szCs w:val="32"/>
        </w:rPr>
      </w:pPr>
    </w:p>
    <w:p w14:paraId="14CB9F5D" w14:textId="28AF1327" w:rsidR="003B464C" w:rsidRDefault="003B464C" w:rsidP="00316B38">
      <w:pPr>
        <w:rPr>
          <w:rFonts w:ascii="Arial" w:hAnsi="Arial" w:cs="Arial"/>
          <w:sz w:val="32"/>
          <w:szCs w:val="32"/>
        </w:rPr>
      </w:pPr>
    </w:p>
    <w:p w14:paraId="5F7E768A" w14:textId="62B5AB5D" w:rsidR="003B464C" w:rsidRDefault="003B464C" w:rsidP="00316B38">
      <w:pPr>
        <w:rPr>
          <w:rFonts w:ascii="Arial" w:hAnsi="Arial" w:cs="Arial"/>
          <w:sz w:val="32"/>
          <w:szCs w:val="32"/>
        </w:rPr>
      </w:pPr>
    </w:p>
    <w:p w14:paraId="6E7C0997" w14:textId="33655FAF" w:rsidR="003B464C" w:rsidRDefault="003B464C" w:rsidP="00316B38">
      <w:pPr>
        <w:rPr>
          <w:rFonts w:ascii="Arial" w:hAnsi="Arial" w:cs="Arial"/>
          <w:sz w:val="32"/>
          <w:szCs w:val="32"/>
        </w:rPr>
      </w:pPr>
    </w:p>
    <w:p w14:paraId="53149776" w14:textId="2AA15E83" w:rsidR="003B464C" w:rsidRDefault="003B464C" w:rsidP="00316B38">
      <w:pPr>
        <w:rPr>
          <w:rFonts w:ascii="Arial" w:hAnsi="Arial" w:cs="Arial"/>
          <w:sz w:val="32"/>
          <w:szCs w:val="32"/>
        </w:rPr>
      </w:pPr>
    </w:p>
    <w:p w14:paraId="0BB38868" w14:textId="4EE6AF06" w:rsidR="003B464C" w:rsidRDefault="003B464C" w:rsidP="00316B38">
      <w:pPr>
        <w:rPr>
          <w:rFonts w:ascii="Arial" w:hAnsi="Arial" w:cs="Arial"/>
          <w:sz w:val="32"/>
          <w:szCs w:val="32"/>
        </w:rPr>
      </w:pPr>
    </w:p>
    <w:p w14:paraId="02D569BA" w14:textId="1DA5C724" w:rsidR="003B464C" w:rsidRDefault="003B464C" w:rsidP="00316B38">
      <w:pPr>
        <w:rPr>
          <w:rFonts w:ascii="Arial" w:hAnsi="Arial" w:cs="Arial"/>
          <w:sz w:val="32"/>
          <w:szCs w:val="32"/>
        </w:rPr>
      </w:pPr>
    </w:p>
    <w:p w14:paraId="7BD579E1" w14:textId="03FE79CD" w:rsidR="003B464C" w:rsidRDefault="003B464C" w:rsidP="00316B38">
      <w:pPr>
        <w:rPr>
          <w:rFonts w:ascii="Arial" w:hAnsi="Arial" w:cs="Arial"/>
          <w:sz w:val="32"/>
          <w:szCs w:val="32"/>
        </w:rPr>
      </w:pPr>
    </w:p>
    <w:p w14:paraId="54936B96" w14:textId="41697524" w:rsidR="003B464C" w:rsidRDefault="003B464C" w:rsidP="00316B38">
      <w:pPr>
        <w:rPr>
          <w:rFonts w:ascii="Arial" w:hAnsi="Arial" w:cs="Arial"/>
          <w:sz w:val="32"/>
          <w:szCs w:val="32"/>
        </w:rPr>
      </w:pPr>
    </w:p>
    <w:p w14:paraId="05BFB07C" w14:textId="4C24096B" w:rsidR="003B464C" w:rsidRDefault="003B464C" w:rsidP="00316B38">
      <w:pPr>
        <w:rPr>
          <w:rFonts w:ascii="Arial" w:hAnsi="Arial" w:cs="Arial"/>
          <w:sz w:val="32"/>
          <w:szCs w:val="32"/>
        </w:rPr>
      </w:pPr>
    </w:p>
    <w:p w14:paraId="1D8A3CB1" w14:textId="375FEAEE" w:rsidR="003B464C" w:rsidRDefault="003B464C" w:rsidP="00316B38">
      <w:pPr>
        <w:rPr>
          <w:rFonts w:ascii="Arial" w:hAnsi="Arial" w:cs="Arial"/>
          <w:sz w:val="32"/>
          <w:szCs w:val="32"/>
        </w:rPr>
      </w:pPr>
    </w:p>
    <w:p w14:paraId="75C48399" w14:textId="02B17B8D" w:rsidR="003B464C" w:rsidRDefault="003B464C" w:rsidP="00316B38">
      <w:pPr>
        <w:rPr>
          <w:rFonts w:ascii="Arial" w:hAnsi="Arial" w:cs="Arial"/>
          <w:sz w:val="32"/>
          <w:szCs w:val="32"/>
        </w:rPr>
      </w:pPr>
    </w:p>
    <w:p w14:paraId="6DDD790E" w14:textId="2A0E8179" w:rsidR="003B464C" w:rsidRDefault="003B464C" w:rsidP="00316B38">
      <w:pPr>
        <w:rPr>
          <w:rFonts w:ascii="Arial" w:hAnsi="Arial" w:cs="Arial"/>
          <w:sz w:val="32"/>
          <w:szCs w:val="32"/>
        </w:rPr>
      </w:pPr>
    </w:p>
    <w:p w14:paraId="0989C8C4" w14:textId="3596CC32" w:rsidR="003B464C" w:rsidRDefault="003B464C" w:rsidP="00316B38">
      <w:pPr>
        <w:rPr>
          <w:rFonts w:ascii="Arial" w:hAnsi="Arial" w:cs="Arial"/>
          <w:sz w:val="32"/>
          <w:szCs w:val="32"/>
        </w:rPr>
      </w:pPr>
    </w:p>
    <w:p w14:paraId="4C9A5E4C" w14:textId="77777777" w:rsidR="005866D9" w:rsidRDefault="005866D9" w:rsidP="00316B38">
      <w:pPr>
        <w:rPr>
          <w:rFonts w:ascii="Arial" w:hAnsi="Arial" w:cs="Arial"/>
          <w:sz w:val="32"/>
          <w:szCs w:val="32"/>
        </w:rPr>
        <w:sectPr w:rsidR="005866D9" w:rsidSect="00350DC3">
          <w:footerReference w:type="default" r:id="rId36"/>
          <w:pgSz w:w="12240" w:h="15840"/>
          <w:pgMar w:top="1440" w:right="1800" w:bottom="1440" w:left="1800" w:header="720" w:footer="720" w:gutter="0"/>
          <w:cols w:space="720"/>
          <w:docGrid w:linePitch="360"/>
        </w:sectPr>
      </w:pPr>
    </w:p>
    <w:p w14:paraId="191878E6" w14:textId="69E6BEE2" w:rsidR="000C4CDC" w:rsidRPr="00F00ABC" w:rsidRDefault="00F00ABC" w:rsidP="00BF28AA">
      <w:pPr>
        <w:pStyle w:val="Heading3"/>
      </w:pPr>
      <w:bookmarkStart w:id="96" w:name="_Toc92092170"/>
      <w:bookmarkStart w:id="97" w:name="va"/>
      <w:r>
        <w:lastRenderedPageBreak/>
        <w:t>Vehicle Accidents</w:t>
      </w:r>
      <w:bookmarkEnd w:id="96"/>
    </w:p>
    <w:bookmarkEnd w:id="97"/>
    <w:p w14:paraId="5AE2CBCC" w14:textId="77777777" w:rsidR="00BB27BE" w:rsidRPr="00BB27BE" w:rsidRDefault="00BB27BE" w:rsidP="009163FF">
      <w:pPr>
        <w:rPr>
          <w:rFonts w:ascii="Arial" w:hAnsi="Arial" w:cs="Arial"/>
          <w:b/>
          <w:sz w:val="20"/>
          <w:szCs w:val="20"/>
        </w:rPr>
      </w:pPr>
    </w:p>
    <w:p w14:paraId="49B12C72" w14:textId="77777777" w:rsidR="009163FF" w:rsidRPr="00BB27BE" w:rsidRDefault="009163FF" w:rsidP="009163FF">
      <w:pPr>
        <w:rPr>
          <w:rFonts w:ascii="Arial" w:hAnsi="Arial" w:cs="Arial"/>
          <w:b/>
          <w:sz w:val="20"/>
          <w:szCs w:val="20"/>
        </w:rPr>
      </w:pPr>
      <w:r w:rsidRPr="00BB27BE">
        <w:rPr>
          <w:rFonts w:ascii="Arial" w:hAnsi="Arial" w:cs="Arial"/>
          <w:b/>
          <w:sz w:val="20"/>
          <w:szCs w:val="20"/>
        </w:rPr>
        <w:t>Arrival on Scene</w:t>
      </w:r>
    </w:p>
    <w:p w14:paraId="2D02FB5D" w14:textId="77777777" w:rsidR="00A149A2" w:rsidRPr="007A5E4C" w:rsidRDefault="000C4CDC" w:rsidP="00461B52">
      <w:pPr>
        <w:numPr>
          <w:ilvl w:val="0"/>
          <w:numId w:val="71"/>
        </w:numPr>
        <w:rPr>
          <w:rFonts w:ascii="Arial" w:hAnsi="Arial" w:cs="Arial"/>
          <w:sz w:val="20"/>
          <w:szCs w:val="20"/>
        </w:rPr>
      </w:pPr>
      <w:r>
        <w:rPr>
          <w:rFonts w:ascii="Arial" w:hAnsi="Arial" w:cs="Arial"/>
          <w:sz w:val="20"/>
          <w:szCs w:val="20"/>
        </w:rPr>
        <w:t>The Driver Operator will position the apparatus in a way that will provide the best protection for the crew during rescue and operation activities</w:t>
      </w:r>
    </w:p>
    <w:p w14:paraId="6671F27A" w14:textId="77777777" w:rsidR="00A149A2" w:rsidRPr="007A5E4C" w:rsidRDefault="000C4CDC" w:rsidP="00461B52">
      <w:pPr>
        <w:numPr>
          <w:ilvl w:val="0"/>
          <w:numId w:val="71"/>
        </w:numPr>
        <w:rPr>
          <w:rFonts w:ascii="Arial" w:hAnsi="Arial" w:cs="Arial"/>
          <w:sz w:val="20"/>
          <w:szCs w:val="20"/>
        </w:rPr>
      </w:pPr>
      <w:r>
        <w:rPr>
          <w:rFonts w:ascii="Arial" w:hAnsi="Arial" w:cs="Arial"/>
          <w:sz w:val="20"/>
          <w:szCs w:val="20"/>
        </w:rPr>
        <w:t>The Officer will provide a scene size-up, assume command, determine type of incident, number of vehicles involved, extent of dam</w:t>
      </w:r>
      <w:r w:rsidR="005561E2">
        <w:rPr>
          <w:rFonts w:ascii="Arial" w:hAnsi="Arial" w:cs="Arial"/>
          <w:sz w:val="20"/>
          <w:szCs w:val="20"/>
        </w:rPr>
        <w:t>age to vehicles involved, extent</w:t>
      </w:r>
      <w:r>
        <w:rPr>
          <w:rFonts w:ascii="Arial" w:hAnsi="Arial" w:cs="Arial"/>
          <w:sz w:val="20"/>
          <w:szCs w:val="20"/>
        </w:rPr>
        <w:t xml:space="preserve"> of injuries, and if extrication is needed</w:t>
      </w:r>
    </w:p>
    <w:p w14:paraId="3C702E67" w14:textId="77777777" w:rsidR="000C4CDC" w:rsidRDefault="000C4CDC" w:rsidP="00461B52">
      <w:pPr>
        <w:numPr>
          <w:ilvl w:val="0"/>
          <w:numId w:val="71"/>
        </w:numPr>
        <w:rPr>
          <w:rFonts w:ascii="Arial" w:hAnsi="Arial" w:cs="Arial"/>
          <w:sz w:val="20"/>
          <w:szCs w:val="20"/>
        </w:rPr>
      </w:pPr>
      <w:r>
        <w:rPr>
          <w:rFonts w:ascii="Arial" w:hAnsi="Arial" w:cs="Arial"/>
          <w:sz w:val="20"/>
          <w:szCs w:val="20"/>
        </w:rPr>
        <w:t xml:space="preserve">The Officer will request additional resources as needed (EMS, </w:t>
      </w:r>
      <w:proofErr w:type="spellStart"/>
      <w:r>
        <w:rPr>
          <w:rFonts w:ascii="Arial" w:hAnsi="Arial" w:cs="Arial"/>
          <w:sz w:val="20"/>
          <w:szCs w:val="20"/>
        </w:rPr>
        <w:t>MedFlight</w:t>
      </w:r>
      <w:proofErr w:type="spellEnd"/>
      <w:r>
        <w:rPr>
          <w:rFonts w:ascii="Arial" w:hAnsi="Arial" w:cs="Arial"/>
          <w:sz w:val="20"/>
          <w:szCs w:val="20"/>
        </w:rPr>
        <w:t>)</w:t>
      </w:r>
    </w:p>
    <w:p w14:paraId="36B0F777" w14:textId="77777777" w:rsidR="00032AE3" w:rsidRDefault="00032AE3" w:rsidP="00032AE3">
      <w:pPr>
        <w:ind w:left="360"/>
        <w:rPr>
          <w:rFonts w:ascii="Arial" w:hAnsi="Arial" w:cs="Arial"/>
          <w:sz w:val="20"/>
          <w:szCs w:val="20"/>
        </w:rPr>
      </w:pPr>
    </w:p>
    <w:p w14:paraId="3E126619" w14:textId="77777777" w:rsidR="00F00ABC" w:rsidRPr="00BB27BE" w:rsidRDefault="00F00ABC" w:rsidP="00F00ABC">
      <w:pPr>
        <w:rPr>
          <w:rFonts w:ascii="Arial" w:hAnsi="Arial" w:cs="Arial"/>
          <w:b/>
          <w:sz w:val="20"/>
          <w:szCs w:val="20"/>
        </w:rPr>
      </w:pPr>
      <w:r w:rsidRPr="00BB27BE">
        <w:rPr>
          <w:rFonts w:ascii="Arial" w:hAnsi="Arial" w:cs="Arial"/>
          <w:b/>
          <w:sz w:val="20"/>
          <w:szCs w:val="20"/>
        </w:rPr>
        <w:t>Scene Safety</w:t>
      </w:r>
    </w:p>
    <w:p w14:paraId="62E3AD10" w14:textId="77777777" w:rsidR="00A149A2" w:rsidRPr="007A5E4C" w:rsidRDefault="00F00ABC" w:rsidP="00461B52">
      <w:pPr>
        <w:numPr>
          <w:ilvl w:val="0"/>
          <w:numId w:val="122"/>
        </w:numPr>
        <w:rPr>
          <w:rFonts w:ascii="Arial" w:hAnsi="Arial" w:cs="Arial"/>
          <w:sz w:val="20"/>
          <w:szCs w:val="20"/>
        </w:rPr>
      </w:pPr>
      <w:r w:rsidRPr="00BB27BE">
        <w:rPr>
          <w:rFonts w:ascii="Arial" w:hAnsi="Arial" w:cs="Arial"/>
          <w:sz w:val="20"/>
          <w:szCs w:val="20"/>
        </w:rPr>
        <w:t>Ensure that unauthorized/untrained personnel do not enter the hazardous area</w:t>
      </w:r>
    </w:p>
    <w:p w14:paraId="537332CD" w14:textId="77777777" w:rsidR="00F00ABC" w:rsidRPr="00BB27BE" w:rsidRDefault="00232106" w:rsidP="00461B52">
      <w:pPr>
        <w:numPr>
          <w:ilvl w:val="0"/>
          <w:numId w:val="122"/>
        </w:numPr>
        <w:rPr>
          <w:rFonts w:ascii="Arial" w:hAnsi="Arial" w:cs="Arial"/>
          <w:sz w:val="20"/>
          <w:szCs w:val="20"/>
        </w:rPr>
      </w:pPr>
      <w:r>
        <w:rPr>
          <w:rFonts w:ascii="Arial" w:hAnsi="Arial" w:cs="Arial"/>
          <w:sz w:val="20"/>
          <w:szCs w:val="20"/>
        </w:rPr>
        <w:t xml:space="preserve">Provide High Visibility  PPE and other safety measures for </w:t>
      </w:r>
      <w:r w:rsidR="00F00ABC" w:rsidRPr="00BB27BE">
        <w:rPr>
          <w:rFonts w:ascii="Arial" w:hAnsi="Arial" w:cs="Arial"/>
          <w:sz w:val="20"/>
          <w:szCs w:val="20"/>
        </w:rPr>
        <w:t>Traffic Hazards</w:t>
      </w:r>
    </w:p>
    <w:p w14:paraId="0570C335" w14:textId="77777777" w:rsidR="000C4CDC" w:rsidRPr="009163FF" w:rsidRDefault="000C4CDC" w:rsidP="000C4CDC">
      <w:pPr>
        <w:ind w:left="360"/>
        <w:rPr>
          <w:rFonts w:ascii="Arial" w:hAnsi="Arial" w:cs="Arial"/>
          <w:sz w:val="20"/>
          <w:szCs w:val="20"/>
        </w:rPr>
      </w:pPr>
    </w:p>
    <w:p w14:paraId="51FD8ED6" w14:textId="77777777" w:rsidR="009163FF" w:rsidRPr="00BB27BE" w:rsidRDefault="009163FF" w:rsidP="009163FF">
      <w:pPr>
        <w:rPr>
          <w:rFonts w:ascii="Arial" w:hAnsi="Arial" w:cs="Arial"/>
          <w:b/>
          <w:sz w:val="20"/>
          <w:szCs w:val="20"/>
        </w:rPr>
      </w:pPr>
      <w:r w:rsidRPr="00BB27BE">
        <w:rPr>
          <w:rFonts w:ascii="Arial" w:hAnsi="Arial" w:cs="Arial"/>
          <w:b/>
          <w:sz w:val="20"/>
          <w:szCs w:val="20"/>
        </w:rPr>
        <w:t>Incident Actions</w:t>
      </w:r>
    </w:p>
    <w:p w14:paraId="075D85A2" w14:textId="77777777" w:rsidR="00DA0AF1" w:rsidRDefault="000C4CDC" w:rsidP="00BB27BE">
      <w:pPr>
        <w:rPr>
          <w:rFonts w:ascii="Arial" w:hAnsi="Arial" w:cs="Arial"/>
          <w:sz w:val="20"/>
          <w:szCs w:val="20"/>
        </w:rPr>
      </w:pPr>
      <w:r>
        <w:rPr>
          <w:rFonts w:ascii="Arial" w:hAnsi="Arial" w:cs="Arial"/>
          <w:sz w:val="20"/>
          <w:szCs w:val="20"/>
        </w:rPr>
        <w:t xml:space="preserve">Command will assign </w:t>
      </w:r>
      <w:r w:rsidR="0082420F">
        <w:rPr>
          <w:rFonts w:ascii="Arial" w:hAnsi="Arial" w:cs="Arial"/>
          <w:sz w:val="20"/>
          <w:szCs w:val="20"/>
        </w:rPr>
        <w:t>teams</w:t>
      </w:r>
      <w:r>
        <w:rPr>
          <w:rFonts w:ascii="Arial" w:hAnsi="Arial" w:cs="Arial"/>
          <w:sz w:val="20"/>
          <w:szCs w:val="20"/>
        </w:rPr>
        <w:t xml:space="preserve"> as needed for:</w:t>
      </w:r>
    </w:p>
    <w:p w14:paraId="29DC3BD2" w14:textId="77777777" w:rsidR="00BB27BE" w:rsidRDefault="00BB27BE" w:rsidP="00461B52">
      <w:pPr>
        <w:numPr>
          <w:ilvl w:val="0"/>
          <w:numId w:val="123"/>
        </w:numPr>
        <w:rPr>
          <w:rFonts w:ascii="Arial" w:hAnsi="Arial" w:cs="Arial"/>
          <w:sz w:val="20"/>
          <w:szCs w:val="20"/>
        </w:rPr>
      </w:pPr>
      <w:r>
        <w:rPr>
          <w:rFonts w:ascii="Arial" w:hAnsi="Arial" w:cs="Arial"/>
          <w:sz w:val="20"/>
          <w:szCs w:val="20"/>
        </w:rPr>
        <w:t>Fire and Hazard Control</w:t>
      </w:r>
    </w:p>
    <w:p w14:paraId="00EFA1F6" w14:textId="77777777" w:rsidR="00BB27BE" w:rsidRDefault="00BB27BE" w:rsidP="00461B52">
      <w:pPr>
        <w:numPr>
          <w:ilvl w:val="0"/>
          <w:numId w:val="123"/>
        </w:numPr>
        <w:rPr>
          <w:rFonts w:ascii="Arial" w:hAnsi="Arial" w:cs="Arial"/>
          <w:sz w:val="20"/>
          <w:szCs w:val="20"/>
        </w:rPr>
      </w:pPr>
      <w:r>
        <w:rPr>
          <w:rFonts w:ascii="Arial" w:hAnsi="Arial" w:cs="Arial"/>
          <w:sz w:val="20"/>
          <w:szCs w:val="20"/>
        </w:rPr>
        <w:t>Extrication</w:t>
      </w:r>
    </w:p>
    <w:p w14:paraId="04251677" w14:textId="77777777" w:rsidR="00BB27BE" w:rsidRDefault="00BB27BE" w:rsidP="00461B52">
      <w:pPr>
        <w:numPr>
          <w:ilvl w:val="0"/>
          <w:numId w:val="123"/>
        </w:numPr>
        <w:rPr>
          <w:rFonts w:ascii="Arial" w:hAnsi="Arial" w:cs="Arial"/>
          <w:sz w:val="20"/>
          <w:szCs w:val="20"/>
        </w:rPr>
      </w:pPr>
      <w:r>
        <w:rPr>
          <w:rFonts w:ascii="Arial" w:hAnsi="Arial" w:cs="Arial"/>
          <w:sz w:val="20"/>
          <w:szCs w:val="20"/>
        </w:rPr>
        <w:t>Patient Care</w:t>
      </w:r>
    </w:p>
    <w:p w14:paraId="1DDB7A46" w14:textId="77777777" w:rsidR="00BB27BE" w:rsidRDefault="00BB27BE" w:rsidP="00461B52">
      <w:pPr>
        <w:numPr>
          <w:ilvl w:val="0"/>
          <w:numId w:val="123"/>
        </w:numPr>
        <w:rPr>
          <w:rFonts w:ascii="Arial" w:hAnsi="Arial" w:cs="Arial"/>
          <w:sz w:val="20"/>
          <w:szCs w:val="20"/>
        </w:rPr>
      </w:pPr>
      <w:r>
        <w:rPr>
          <w:rFonts w:ascii="Arial" w:hAnsi="Arial" w:cs="Arial"/>
          <w:sz w:val="20"/>
          <w:szCs w:val="20"/>
        </w:rPr>
        <w:t>Landing Zone</w:t>
      </w:r>
    </w:p>
    <w:p w14:paraId="07EE8065" w14:textId="77777777" w:rsidR="00BB27BE" w:rsidRPr="000C4CDC" w:rsidRDefault="00BB27BE" w:rsidP="00461B52">
      <w:pPr>
        <w:numPr>
          <w:ilvl w:val="0"/>
          <w:numId w:val="123"/>
        </w:numPr>
        <w:rPr>
          <w:rFonts w:ascii="Arial" w:hAnsi="Arial" w:cs="Arial"/>
          <w:sz w:val="20"/>
          <w:szCs w:val="20"/>
        </w:rPr>
      </w:pPr>
      <w:r>
        <w:rPr>
          <w:rFonts w:ascii="Arial" w:hAnsi="Arial" w:cs="Arial"/>
          <w:sz w:val="20"/>
          <w:szCs w:val="20"/>
        </w:rPr>
        <w:t>Traffic Control</w:t>
      </w:r>
    </w:p>
    <w:p w14:paraId="63C05647" w14:textId="77777777" w:rsidR="00316B38" w:rsidRDefault="00316B38" w:rsidP="00316B38">
      <w:pPr>
        <w:rPr>
          <w:rFonts w:ascii="Arial" w:hAnsi="Arial" w:cs="Arial"/>
          <w:sz w:val="32"/>
          <w:szCs w:val="32"/>
        </w:rPr>
      </w:pPr>
    </w:p>
    <w:p w14:paraId="64BAD119" w14:textId="750C963D" w:rsidR="004931FC" w:rsidRDefault="004931FC" w:rsidP="00DA0AF1">
      <w:pPr>
        <w:jc w:val="center"/>
        <w:rPr>
          <w:rFonts w:ascii="Arial" w:hAnsi="Arial" w:cs="Arial"/>
          <w:b/>
          <w:sz w:val="32"/>
          <w:szCs w:val="32"/>
        </w:rPr>
      </w:pPr>
    </w:p>
    <w:p w14:paraId="7EEC9DF0" w14:textId="56740316" w:rsidR="003B464C" w:rsidRDefault="003B464C" w:rsidP="00DA0AF1">
      <w:pPr>
        <w:jc w:val="center"/>
        <w:rPr>
          <w:rFonts w:ascii="Arial" w:hAnsi="Arial" w:cs="Arial"/>
          <w:b/>
          <w:sz w:val="32"/>
          <w:szCs w:val="32"/>
        </w:rPr>
      </w:pPr>
    </w:p>
    <w:p w14:paraId="3BA7496B" w14:textId="719B75D3" w:rsidR="003B464C" w:rsidRDefault="003B464C" w:rsidP="00DA0AF1">
      <w:pPr>
        <w:jc w:val="center"/>
        <w:rPr>
          <w:rFonts w:ascii="Arial" w:hAnsi="Arial" w:cs="Arial"/>
          <w:b/>
          <w:sz w:val="32"/>
          <w:szCs w:val="32"/>
        </w:rPr>
      </w:pPr>
    </w:p>
    <w:p w14:paraId="74040195" w14:textId="1280AAB9" w:rsidR="003B464C" w:rsidRDefault="003B464C" w:rsidP="00DA0AF1">
      <w:pPr>
        <w:jc w:val="center"/>
        <w:rPr>
          <w:rFonts w:ascii="Arial" w:hAnsi="Arial" w:cs="Arial"/>
          <w:b/>
          <w:sz w:val="32"/>
          <w:szCs w:val="32"/>
        </w:rPr>
      </w:pPr>
    </w:p>
    <w:p w14:paraId="6D2246A8" w14:textId="79F7DDA4" w:rsidR="003B464C" w:rsidRDefault="003B464C" w:rsidP="00DA0AF1">
      <w:pPr>
        <w:jc w:val="center"/>
        <w:rPr>
          <w:rFonts w:ascii="Arial" w:hAnsi="Arial" w:cs="Arial"/>
          <w:b/>
          <w:sz w:val="32"/>
          <w:szCs w:val="32"/>
        </w:rPr>
      </w:pPr>
    </w:p>
    <w:p w14:paraId="34FEDE6E" w14:textId="0B5119DD" w:rsidR="003B464C" w:rsidRDefault="003B464C" w:rsidP="00DA0AF1">
      <w:pPr>
        <w:jc w:val="center"/>
        <w:rPr>
          <w:rFonts w:ascii="Arial" w:hAnsi="Arial" w:cs="Arial"/>
          <w:b/>
          <w:sz w:val="32"/>
          <w:szCs w:val="32"/>
        </w:rPr>
      </w:pPr>
    </w:p>
    <w:p w14:paraId="4159D84D" w14:textId="33679E47" w:rsidR="003B464C" w:rsidRDefault="003B464C" w:rsidP="00DA0AF1">
      <w:pPr>
        <w:jc w:val="center"/>
        <w:rPr>
          <w:rFonts w:ascii="Arial" w:hAnsi="Arial" w:cs="Arial"/>
          <w:b/>
          <w:sz w:val="32"/>
          <w:szCs w:val="32"/>
        </w:rPr>
      </w:pPr>
    </w:p>
    <w:p w14:paraId="292FCAAF" w14:textId="7A34EA3D" w:rsidR="003B464C" w:rsidRDefault="003B464C" w:rsidP="00DA0AF1">
      <w:pPr>
        <w:jc w:val="center"/>
        <w:rPr>
          <w:rFonts w:ascii="Arial" w:hAnsi="Arial" w:cs="Arial"/>
          <w:b/>
          <w:sz w:val="32"/>
          <w:szCs w:val="32"/>
        </w:rPr>
      </w:pPr>
    </w:p>
    <w:p w14:paraId="5B0B2E14" w14:textId="7E45BC14" w:rsidR="003B464C" w:rsidRDefault="003B464C" w:rsidP="00DA0AF1">
      <w:pPr>
        <w:jc w:val="center"/>
        <w:rPr>
          <w:rFonts w:ascii="Arial" w:hAnsi="Arial" w:cs="Arial"/>
          <w:b/>
          <w:sz w:val="32"/>
          <w:szCs w:val="32"/>
        </w:rPr>
      </w:pPr>
    </w:p>
    <w:p w14:paraId="544D5309" w14:textId="7FA9196B" w:rsidR="003B464C" w:rsidRDefault="003B464C" w:rsidP="00DA0AF1">
      <w:pPr>
        <w:jc w:val="center"/>
        <w:rPr>
          <w:rFonts w:ascii="Arial" w:hAnsi="Arial" w:cs="Arial"/>
          <w:b/>
          <w:sz w:val="32"/>
          <w:szCs w:val="32"/>
        </w:rPr>
      </w:pPr>
    </w:p>
    <w:p w14:paraId="15412BF0" w14:textId="2FC09F7C" w:rsidR="003B464C" w:rsidRDefault="003B464C" w:rsidP="00DA0AF1">
      <w:pPr>
        <w:jc w:val="center"/>
        <w:rPr>
          <w:rFonts w:ascii="Arial" w:hAnsi="Arial" w:cs="Arial"/>
          <w:b/>
          <w:sz w:val="32"/>
          <w:szCs w:val="32"/>
        </w:rPr>
      </w:pPr>
    </w:p>
    <w:p w14:paraId="0BB332D8" w14:textId="775E262A" w:rsidR="003B464C" w:rsidRDefault="003B464C" w:rsidP="00DA0AF1">
      <w:pPr>
        <w:jc w:val="center"/>
        <w:rPr>
          <w:rFonts w:ascii="Arial" w:hAnsi="Arial" w:cs="Arial"/>
          <w:b/>
          <w:sz w:val="32"/>
          <w:szCs w:val="32"/>
        </w:rPr>
      </w:pPr>
    </w:p>
    <w:p w14:paraId="71EB0BF8" w14:textId="5C8BD02B" w:rsidR="003B464C" w:rsidRDefault="003B464C" w:rsidP="00DA0AF1">
      <w:pPr>
        <w:jc w:val="center"/>
        <w:rPr>
          <w:rFonts w:ascii="Arial" w:hAnsi="Arial" w:cs="Arial"/>
          <w:b/>
          <w:sz w:val="32"/>
          <w:szCs w:val="32"/>
        </w:rPr>
      </w:pPr>
    </w:p>
    <w:p w14:paraId="7ABDDDB4" w14:textId="5C8A1AFD" w:rsidR="003B464C" w:rsidRDefault="003B464C" w:rsidP="00DA0AF1">
      <w:pPr>
        <w:jc w:val="center"/>
        <w:rPr>
          <w:rFonts w:ascii="Arial" w:hAnsi="Arial" w:cs="Arial"/>
          <w:b/>
          <w:sz w:val="32"/>
          <w:szCs w:val="32"/>
        </w:rPr>
      </w:pPr>
    </w:p>
    <w:p w14:paraId="393A311B" w14:textId="6F12DBC7" w:rsidR="003B464C" w:rsidRDefault="003B464C" w:rsidP="00DA0AF1">
      <w:pPr>
        <w:jc w:val="center"/>
        <w:rPr>
          <w:rFonts w:ascii="Arial" w:hAnsi="Arial" w:cs="Arial"/>
          <w:b/>
          <w:sz w:val="32"/>
          <w:szCs w:val="32"/>
        </w:rPr>
      </w:pPr>
    </w:p>
    <w:p w14:paraId="41864792" w14:textId="62C75ED0" w:rsidR="003B464C" w:rsidRDefault="003B464C" w:rsidP="00DA0AF1">
      <w:pPr>
        <w:jc w:val="center"/>
        <w:rPr>
          <w:rFonts w:ascii="Arial" w:hAnsi="Arial" w:cs="Arial"/>
          <w:b/>
          <w:sz w:val="32"/>
          <w:szCs w:val="32"/>
        </w:rPr>
      </w:pPr>
    </w:p>
    <w:p w14:paraId="158D3AEA" w14:textId="50716695" w:rsidR="003B464C" w:rsidRDefault="003B464C" w:rsidP="00DA0AF1">
      <w:pPr>
        <w:jc w:val="center"/>
        <w:rPr>
          <w:rFonts w:ascii="Arial" w:hAnsi="Arial" w:cs="Arial"/>
          <w:b/>
          <w:sz w:val="32"/>
          <w:szCs w:val="32"/>
        </w:rPr>
      </w:pPr>
    </w:p>
    <w:p w14:paraId="69A5363A" w14:textId="77777777" w:rsidR="00190134" w:rsidRDefault="00190134" w:rsidP="00DA0AF1">
      <w:pPr>
        <w:jc w:val="center"/>
        <w:rPr>
          <w:rFonts w:ascii="Arial" w:hAnsi="Arial" w:cs="Arial"/>
          <w:b/>
          <w:sz w:val="32"/>
          <w:szCs w:val="32"/>
        </w:rPr>
        <w:sectPr w:rsidR="00190134" w:rsidSect="00350DC3">
          <w:footerReference w:type="default" r:id="rId37"/>
          <w:pgSz w:w="12240" w:h="15840"/>
          <w:pgMar w:top="1440" w:right="1800" w:bottom="1440" w:left="1800" w:header="720" w:footer="720" w:gutter="0"/>
          <w:cols w:space="720"/>
          <w:docGrid w:linePitch="360"/>
        </w:sectPr>
      </w:pPr>
    </w:p>
    <w:p w14:paraId="6DF4926E" w14:textId="0504A831" w:rsidR="000B6CF2" w:rsidRDefault="00556DBC" w:rsidP="00BF28AA">
      <w:pPr>
        <w:pStyle w:val="Heading3"/>
        <w:rPr>
          <w:sz w:val="20"/>
          <w:szCs w:val="20"/>
        </w:rPr>
      </w:pPr>
      <w:bookmarkStart w:id="98" w:name="_Toc92092171"/>
      <w:bookmarkStart w:id="99" w:name="wf"/>
      <w:r>
        <w:lastRenderedPageBreak/>
        <w:t>Wildland Fires</w:t>
      </w:r>
      <w:bookmarkEnd w:id="98"/>
    </w:p>
    <w:bookmarkEnd w:id="99"/>
    <w:p w14:paraId="5AA28ACF" w14:textId="77777777" w:rsidR="00556DBC" w:rsidRPr="00556DBC" w:rsidRDefault="00556DBC" w:rsidP="00556DBC">
      <w:pPr>
        <w:jc w:val="center"/>
        <w:rPr>
          <w:rFonts w:ascii="Arial" w:hAnsi="Arial" w:cs="Arial"/>
          <w:b/>
          <w:sz w:val="20"/>
          <w:szCs w:val="20"/>
        </w:rPr>
      </w:pPr>
    </w:p>
    <w:p w14:paraId="28B402FD" w14:textId="77777777" w:rsidR="00F00ABC" w:rsidRPr="00C31D16" w:rsidRDefault="00F00ABC" w:rsidP="00F00ABC">
      <w:pPr>
        <w:rPr>
          <w:rFonts w:ascii="Arial" w:hAnsi="Arial" w:cs="Arial"/>
          <w:b/>
          <w:sz w:val="20"/>
          <w:szCs w:val="20"/>
        </w:rPr>
      </w:pPr>
      <w:r w:rsidRPr="00C31D16">
        <w:rPr>
          <w:rFonts w:ascii="Arial" w:hAnsi="Arial" w:cs="Arial"/>
          <w:b/>
          <w:sz w:val="20"/>
          <w:szCs w:val="20"/>
        </w:rPr>
        <w:t>Arrival on Scene</w:t>
      </w:r>
    </w:p>
    <w:p w14:paraId="1CE36AF2" w14:textId="77777777" w:rsidR="00232106" w:rsidRPr="007A5E4C" w:rsidRDefault="00F00ABC" w:rsidP="00461B52">
      <w:pPr>
        <w:numPr>
          <w:ilvl w:val="0"/>
          <w:numId w:val="73"/>
        </w:numPr>
        <w:rPr>
          <w:rFonts w:ascii="Arial" w:hAnsi="Arial" w:cs="Arial"/>
          <w:sz w:val="20"/>
          <w:szCs w:val="20"/>
        </w:rPr>
      </w:pPr>
      <w:r>
        <w:rPr>
          <w:rFonts w:ascii="Arial" w:hAnsi="Arial" w:cs="Arial"/>
          <w:sz w:val="20"/>
          <w:szCs w:val="20"/>
        </w:rPr>
        <w:t>The Officer will provide a scene size-up, assume command, and develop a fire suppression plan</w:t>
      </w:r>
    </w:p>
    <w:p w14:paraId="5B8A80E2" w14:textId="77777777" w:rsidR="00232106" w:rsidRPr="007A5E4C" w:rsidRDefault="00F00ABC" w:rsidP="00461B52">
      <w:pPr>
        <w:numPr>
          <w:ilvl w:val="0"/>
          <w:numId w:val="73"/>
        </w:numPr>
        <w:rPr>
          <w:rFonts w:ascii="Arial" w:hAnsi="Arial" w:cs="Arial"/>
          <w:sz w:val="20"/>
          <w:szCs w:val="20"/>
        </w:rPr>
      </w:pPr>
      <w:r>
        <w:rPr>
          <w:rFonts w:ascii="Arial" w:hAnsi="Arial" w:cs="Arial"/>
          <w:sz w:val="20"/>
          <w:szCs w:val="20"/>
        </w:rPr>
        <w:t>The Officer will determine the location and size of the fire, direction and characteristics of fire travel, the fuel burning, and exposures</w:t>
      </w:r>
    </w:p>
    <w:p w14:paraId="6B7F3611" w14:textId="77777777" w:rsidR="00232106" w:rsidRPr="007A5E4C" w:rsidRDefault="00F00ABC" w:rsidP="00461B52">
      <w:pPr>
        <w:numPr>
          <w:ilvl w:val="0"/>
          <w:numId w:val="73"/>
        </w:numPr>
        <w:rPr>
          <w:rFonts w:ascii="Arial" w:hAnsi="Arial" w:cs="Arial"/>
          <w:sz w:val="20"/>
          <w:szCs w:val="20"/>
        </w:rPr>
      </w:pPr>
      <w:r>
        <w:rPr>
          <w:rFonts w:ascii="Arial" w:hAnsi="Arial" w:cs="Arial"/>
          <w:sz w:val="20"/>
          <w:szCs w:val="20"/>
        </w:rPr>
        <w:t>The Officer will request additional resources as needed</w:t>
      </w:r>
    </w:p>
    <w:p w14:paraId="0A4A0D76" w14:textId="77777777" w:rsidR="00232106" w:rsidRPr="007A5E4C" w:rsidRDefault="00F00ABC" w:rsidP="00461B52">
      <w:pPr>
        <w:numPr>
          <w:ilvl w:val="0"/>
          <w:numId w:val="73"/>
        </w:numPr>
        <w:rPr>
          <w:rFonts w:ascii="Arial" w:hAnsi="Arial" w:cs="Arial"/>
          <w:sz w:val="20"/>
          <w:szCs w:val="20"/>
        </w:rPr>
      </w:pPr>
      <w:r>
        <w:rPr>
          <w:rFonts w:ascii="Arial" w:hAnsi="Arial" w:cs="Arial"/>
          <w:sz w:val="20"/>
          <w:szCs w:val="20"/>
        </w:rPr>
        <w:t>The Driver/Operator will park the apparatus in a safe, accessible location pointing away from the fire with the windows closed and the keys in the ignition</w:t>
      </w:r>
    </w:p>
    <w:p w14:paraId="55F30EE7" w14:textId="77777777" w:rsidR="00F00ABC" w:rsidRDefault="00F00ABC" w:rsidP="00461B52">
      <w:pPr>
        <w:numPr>
          <w:ilvl w:val="0"/>
          <w:numId w:val="73"/>
        </w:numPr>
        <w:rPr>
          <w:rFonts w:ascii="Arial" w:hAnsi="Arial" w:cs="Arial"/>
          <w:sz w:val="20"/>
          <w:szCs w:val="20"/>
        </w:rPr>
      </w:pPr>
      <w:r>
        <w:rPr>
          <w:rFonts w:ascii="Arial" w:hAnsi="Arial" w:cs="Arial"/>
          <w:sz w:val="20"/>
          <w:szCs w:val="20"/>
        </w:rPr>
        <w:t>Consider evacuations of citizens</w:t>
      </w:r>
    </w:p>
    <w:p w14:paraId="688FA61B" w14:textId="77777777" w:rsidR="00F00ABC" w:rsidRPr="009163FF" w:rsidRDefault="00F00ABC" w:rsidP="00F00ABC">
      <w:pPr>
        <w:ind w:left="360"/>
        <w:rPr>
          <w:rFonts w:ascii="Arial" w:hAnsi="Arial" w:cs="Arial"/>
          <w:sz w:val="20"/>
          <w:szCs w:val="20"/>
        </w:rPr>
      </w:pPr>
    </w:p>
    <w:p w14:paraId="69E4531E" w14:textId="77777777" w:rsidR="009163FF" w:rsidRPr="00C31D16" w:rsidRDefault="009163FF" w:rsidP="009163FF">
      <w:pPr>
        <w:rPr>
          <w:rFonts w:ascii="Arial" w:hAnsi="Arial" w:cs="Arial"/>
          <w:b/>
          <w:sz w:val="20"/>
          <w:szCs w:val="20"/>
        </w:rPr>
      </w:pPr>
      <w:r w:rsidRPr="00C31D16">
        <w:rPr>
          <w:rFonts w:ascii="Arial" w:hAnsi="Arial" w:cs="Arial"/>
          <w:b/>
          <w:sz w:val="20"/>
          <w:szCs w:val="20"/>
        </w:rPr>
        <w:t>Scene Safety</w:t>
      </w:r>
    </w:p>
    <w:p w14:paraId="775582A8"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All personnel should know the location and direction of the fire travel</w:t>
      </w:r>
    </w:p>
    <w:p w14:paraId="2682624A"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Escape Plans shall be known to hall fire personnel</w:t>
      </w:r>
    </w:p>
    <w:p w14:paraId="73018314" w14:textId="77777777" w:rsidR="000B6CF2" w:rsidRDefault="00C31D16" w:rsidP="00461B52">
      <w:pPr>
        <w:numPr>
          <w:ilvl w:val="0"/>
          <w:numId w:val="124"/>
        </w:numPr>
        <w:rPr>
          <w:rFonts w:ascii="Arial" w:hAnsi="Arial" w:cs="Arial"/>
          <w:sz w:val="20"/>
          <w:szCs w:val="20"/>
        </w:rPr>
      </w:pPr>
      <w:r>
        <w:rPr>
          <w:rFonts w:ascii="Arial" w:hAnsi="Arial" w:cs="Arial"/>
          <w:sz w:val="20"/>
          <w:szCs w:val="20"/>
        </w:rPr>
        <w:t xml:space="preserve">Be cautious for </w:t>
      </w:r>
      <w:r w:rsidR="000B6CF2">
        <w:rPr>
          <w:rFonts w:ascii="Arial" w:hAnsi="Arial" w:cs="Arial"/>
          <w:sz w:val="20"/>
          <w:szCs w:val="20"/>
        </w:rPr>
        <w:t>Spot fires</w:t>
      </w:r>
    </w:p>
    <w:p w14:paraId="1C0E7A13"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 xml:space="preserve">Be cautious for </w:t>
      </w:r>
      <w:r w:rsidR="000B6CF2">
        <w:rPr>
          <w:rFonts w:ascii="Arial" w:hAnsi="Arial" w:cs="Arial"/>
          <w:sz w:val="20"/>
          <w:szCs w:val="20"/>
        </w:rPr>
        <w:t>Flare-ups</w:t>
      </w:r>
    </w:p>
    <w:p w14:paraId="726DDC47"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Be aware of w</w:t>
      </w:r>
      <w:r w:rsidR="000B6CF2">
        <w:rPr>
          <w:rFonts w:ascii="Arial" w:hAnsi="Arial" w:cs="Arial"/>
          <w:sz w:val="20"/>
          <w:szCs w:val="20"/>
        </w:rPr>
        <w:t>ind direction and velocity</w:t>
      </w:r>
    </w:p>
    <w:p w14:paraId="7BA88487"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Be aware of t</w:t>
      </w:r>
      <w:r w:rsidR="000B6CF2">
        <w:rPr>
          <w:rFonts w:ascii="Arial" w:hAnsi="Arial" w:cs="Arial"/>
          <w:sz w:val="20"/>
          <w:szCs w:val="20"/>
        </w:rPr>
        <w:t>opography</w:t>
      </w:r>
    </w:p>
    <w:p w14:paraId="0AF12F40"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Monitor crews for e</w:t>
      </w:r>
      <w:r w:rsidR="000B6CF2">
        <w:rPr>
          <w:rFonts w:ascii="Arial" w:hAnsi="Arial" w:cs="Arial"/>
          <w:sz w:val="20"/>
          <w:szCs w:val="20"/>
        </w:rPr>
        <w:t>xhaustion</w:t>
      </w:r>
    </w:p>
    <w:p w14:paraId="61AE55A2" w14:textId="77777777" w:rsidR="00232106" w:rsidRPr="007A5E4C" w:rsidRDefault="00C31D16" w:rsidP="00461B52">
      <w:pPr>
        <w:numPr>
          <w:ilvl w:val="0"/>
          <w:numId w:val="124"/>
        </w:numPr>
        <w:rPr>
          <w:rFonts w:ascii="Arial" w:hAnsi="Arial" w:cs="Arial"/>
          <w:sz w:val="20"/>
          <w:szCs w:val="20"/>
        </w:rPr>
      </w:pPr>
      <w:r>
        <w:rPr>
          <w:rFonts w:ascii="Arial" w:hAnsi="Arial" w:cs="Arial"/>
          <w:sz w:val="20"/>
          <w:szCs w:val="20"/>
        </w:rPr>
        <w:t>Be aware of d</w:t>
      </w:r>
      <w:r w:rsidR="000B6CF2">
        <w:rPr>
          <w:rFonts w:ascii="Arial" w:hAnsi="Arial" w:cs="Arial"/>
          <w:sz w:val="20"/>
          <w:szCs w:val="20"/>
        </w:rPr>
        <w:t>own wires, electric fences, etc.</w:t>
      </w:r>
    </w:p>
    <w:p w14:paraId="78180835" w14:textId="77777777" w:rsidR="000B6CF2" w:rsidRPr="009163FF" w:rsidRDefault="00C31D16" w:rsidP="00461B52">
      <w:pPr>
        <w:numPr>
          <w:ilvl w:val="0"/>
          <w:numId w:val="124"/>
        </w:numPr>
        <w:rPr>
          <w:rFonts w:ascii="Arial" w:hAnsi="Arial" w:cs="Arial"/>
          <w:sz w:val="20"/>
          <w:szCs w:val="20"/>
        </w:rPr>
      </w:pPr>
      <w:r>
        <w:rPr>
          <w:rFonts w:ascii="Arial" w:hAnsi="Arial" w:cs="Arial"/>
          <w:sz w:val="20"/>
          <w:szCs w:val="20"/>
        </w:rPr>
        <w:t>Be aware of e</w:t>
      </w:r>
      <w:r w:rsidR="000B6CF2">
        <w:rPr>
          <w:rFonts w:ascii="Arial" w:hAnsi="Arial" w:cs="Arial"/>
          <w:sz w:val="20"/>
          <w:szCs w:val="20"/>
        </w:rPr>
        <w:t>quipment and personnel working above or around teams</w:t>
      </w:r>
    </w:p>
    <w:p w14:paraId="4CFFC9B9" w14:textId="77777777" w:rsidR="0082420F" w:rsidRDefault="0082420F" w:rsidP="009163FF">
      <w:pPr>
        <w:rPr>
          <w:rFonts w:ascii="Arial" w:hAnsi="Arial" w:cs="Arial"/>
          <w:sz w:val="20"/>
          <w:szCs w:val="20"/>
        </w:rPr>
      </w:pPr>
    </w:p>
    <w:p w14:paraId="0BEA8A6A" w14:textId="77777777" w:rsidR="009163FF" w:rsidRPr="00C31D16" w:rsidRDefault="009163FF" w:rsidP="009163FF">
      <w:pPr>
        <w:rPr>
          <w:rFonts w:ascii="Arial" w:hAnsi="Arial" w:cs="Arial"/>
          <w:b/>
          <w:sz w:val="20"/>
          <w:szCs w:val="20"/>
        </w:rPr>
      </w:pPr>
      <w:r w:rsidRPr="00C31D16">
        <w:rPr>
          <w:rFonts w:ascii="Arial" w:hAnsi="Arial" w:cs="Arial"/>
          <w:b/>
          <w:sz w:val="20"/>
          <w:szCs w:val="20"/>
        </w:rPr>
        <w:t>Incident Actions</w:t>
      </w:r>
    </w:p>
    <w:p w14:paraId="3FCCAD92" w14:textId="77777777" w:rsidR="00232106" w:rsidRPr="007A5E4C" w:rsidRDefault="0082420F" w:rsidP="00461B52">
      <w:pPr>
        <w:numPr>
          <w:ilvl w:val="0"/>
          <w:numId w:val="74"/>
        </w:numPr>
        <w:rPr>
          <w:rFonts w:ascii="Arial" w:hAnsi="Arial" w:cs="Arial"/>
          <w:sz w:val="20"/>
          <w:szCs w:val="20"/>
        </w:rPr>
      </w:pPr>
      <w:r>
        <w:rPr>
          <w:rFonts w:ascii="Arial" w:hAnsi="Arial" w:cs="Arial"/>
          <w:sz w:val="20"/>
          <w:szCs w:val="20"/>
        </w:rPr>
        <w:t>Base all actions and strategy on current and expected fire behavior</w:t>
      </w:r>
    </w:p>
    <w:p w14:paraId="2A2B8232" w14:textId="77777777" w:rsidR="00232106" w:rsidRPr="007A5E4C" w:rsidRDefault="00F00ABC" w:rsidP="00461B52">
      <w:pPr>
        <w:pStyle w:val="Default"/>
        <w:numPr>
          <w:ilvl w:val="0"/>
          <w:numId w:val="74"/>
        </w:numPr>
        <w:rPr>
          <w:rFonts w:ascii="Arial" w:hAnsi="Arial" w:cs="Arial"/>
          <w:color w:val="auto"/>
          <w:sz w:val="20"/>
          <w:szCs w:val="20"/>
        </w:rPr>
      </w:pPr>
      <w:r w:rsidRPr="00F00ABC">
        <w:rPr>
          <w:rFonts w:ascii="Arial" w:hAnsi="Arial" w:cs="Arial"/>
          <w:sz w:val="20"/>
          <w:szCs w:val="20"/>
        </w:rPr>
        <w:t xml:space="preserve">Establish staging area for additional arriving apparatus and personnel </w:t>
      </w:r>
    </w:p>
    <w:p w14:paraId="622E8EEE" w14:textId="77777777" w:rsidR="00232106" w:rsidRPr="007A5E4C" w:rsidRDefault="0082420F" w:rsidP="00461B52">
      <w:pPr>
        <w:numPr>
          <w:ilvl w:val="0"/>
          <w:numId w:val="74"/>
        </w:numPr>
        <w:rPr>
          <w:rFonts w:ascii="Arial" w:hAnsi="Arial" w:cs="Arial"/>
          <w:sz w:val="20"/>
          <w:szCs w:val="20"/>
        </w:rPr>
      </w:pPr>
      <w:r>
        <w:rPr>
          <w:rFonts w:ascii="Arial" w:hAnsi="Arial" w:cs="Arial"/>
          <w:sz w:val="20"/>
          <w:szCs w:val="20"/>
        </w:rPr>
        <w:t>Life safety and structural protection take priority over extinguishment of forest, brush, or ground cover</w:t>
      </w:r>
    </w:p>
    <w:p w14:paraId="2F2E2757" w14:textId="77777777" w:rsidR="00232106" w:rsidRPr="007A5E4C" w:rsidRDefault="0082420F" w:rsidP="00461B52">
      <w:pPr>
        <w:numPr>
          <w:ilvl w:val="0"/>
          <w:numId w:val="74"/>
        </w:numPr>
        <w:rPr>
          <w:rFonts w:ascii="Arial" w:hAnsi="Arial" w:cs="Arial"/>
          <w:sz w:val="20"/>
          <w:szCs w:val="20"/>
        </w:rPr>
      </w:pPr>
      <w:r>
        <w:rPr>
          <w:rFonts w:ascii="Arial" w:hAnsi="Arial" w:cs="Arial"/>
          <w:sz w:val="20"/>
          <w:szCs w:val="20"/>
        </w:rPr>
        <w:t xml:space="preserve">If offensive attack is indicated, the head of the fire is to be attacked first.  </w:t>
      </w:r>
      <w:r w:rsidR="000B6CF2">
        <w:rPr>
          <w:rFonts w:ascii="Arial" w:hAnsi="Arial" w:cs="Arial"/>
          <w:sz w:val="20"/>
          <w:szCs w:val="20"/>
        </w:rPr>
        <w:t>If that is not possible, the flanks should be attacked while working toward the head of the fire.</w:t>
      </w:r>
    </w:p>
    <w:p w14:paraId="18A7F725" w14:textId="77777777" w:rsidR="00232106" w:rsidRPr="007A5E4C" w:rsidRDefault="0082420F" w:rsidP="00461B52">
      <w:pPr>
        <w:numPr>
          <w:ilvl w:val="0"/>
          <w:numId w:val="74"/>
        </w:numPr>
        <w:rPr>
          <w:rFonts w:ascii="Arial" w:hAnsi="Arial" w:cs="Arial"/>
          <w:sz w:val="20"/>
          <w:szCs w:val="20"/>
        </w:rPr>
      </w:pPr>
      <w:r>
        <w:rPr>
          <w:rFonts w:ascii="Arial" w:hAnsi="Arial" w:cs="Arial"/>
          <w:sz w:val="20"/>
          <w:szCs w:val="20"/>
        </w:rPr>
        <w:t>If the fire is large and f</w:t>
      </w:r>
      <w:r w:rsidR="005561E2">
        <w:rPr>
          <w:rFonts w:ascii="Arial" w:hAnsi="Arial" w:cs="Arial"/>
          <w:sz w:val="20"/>
          <w:szCs w:val="20"/>
        </w:rPr>
        <w:t>ast moving, then a direct attack</w:t>
      </w:r>
      <w:r>
        <w:rPr>
          <w:rFonts w:ascii="Arial" w:hAnsi="Arial" w:cs="Arial"/>
          <w:sz w:val="20"/>
          <w:szCs w:val="20"/>
        </w:rPr>
        <w:t xml:space="preserve"> may not be possible. </w:t>
      </w:r>
      <w:r w:rsidR="000B6CF2">
        <w:rPr>
          <w:rFonts w:ascii="Arial" w:hAnsi="Arial" w:cs="Arial"/>
          <w:sz w:val="20"/>
          <w:szCs w:val="20"/>
        </w:rPr>
        <w:t>In such cases, an indirect and/or parallel attack may be utilized by creating a fire line a distance ahead of the fire to halt the progress of the fire.</w:t>
      </w:r>
    </w:p>
    <w:p w14:paraId="7EC1054E" w14:textId="77777777" w:rsidR="00232106" w:rsidRPr="007A5E4C" w:rsidRDefault="000B6CF2" w:rsidP="00461B52">
      <w:pPr>
        <w:numPr>
          <w:ilvl w:val="0"/>
          <w:numId w:val="74"/>
        </w:numPr>
        <w:rPr>
          <w:rFonts w:ascii="Arial" w:hAnsi="Arial" w:cs="Arial"/>
          <w:sz w:val="20"/>
          <w:szCs w:val="20"/>
        </w:rPr>
      </w:pPr>
      <w:r>
        <w:rPr>
          <w:rFonts w:ascii="Arial" w:hAnsi="Arial" w:cs="Arial"/>
          <w:sz w:val="20"/>
          <w:szCs w:val="20"/>
        </w:rPr>
        <w:t>Different methods of attack may be used simultaneously according to the situation</w:t>
      </w:r>
    </w:p>
    <w:p w14:paraId="4DF56A63" w14:textId="77777777" w:rsidR="00232106" w:rsidRPr="007A5E4C" w:rsidRDefault="000B6CF2" w:rsidP="00461B52">
      <w:pPr>
        <w:numPr>
          <w:ilvl w:val="0"/>
          <w:numId w:val="74"/>
        </w:numPr>
        <w:rPr>
          <w:rFonts w:ascii="Arial" w:hAnsi="Arial" w:cs="Arial"/>
          <w:sz w:val="20"/>
          <w:szCs w:val="20"/>
        </w:rPr>
      </w:pPr>
      <w:r>
        <w:rPr>
          <w:rFonts w:ascii="Arial" w:hAnsi="Arial" w:cs="Arial"/>
          <w:sz w:val="20"/>
          <w:szCs w:val="20"/>
        </w:rPr>
        <w:t xml:space="preserve">Teams assigned to structural protection must keep hose lines flexible enough to be able to quickly break away in the </w:t>
      </w:r>
      <w:proofErr w:type="spellStart"/>
      <w:r>
        <w:rPr>
          <w:rFonts w:ascii="Arial" w:hAnsi="Arial" w:cs="Arial"/>
          <w:sz w:val="20"/>
          <w:szCs w:val="20"/>
        </w:rPr>
        <w:t>even</w:t>
      </w:r>
      <w:proofErr w:type="spellEnd"/>
      <w:r>
        <w:rPr>
          <w:rFonts w:ascii="Arial" w:hAnsi="Arial" w:cs="Arial"/>
          <w:sz w:val="20"/>
          <w:szCs w:val="20"/>
        </w:rPr>
        <w:t xml:space="preserve"> of being over run</w:t>
      </w:r>
    </w:p>
    <w:p w14:paraId="5AFF24EA" w14:textId="77777777" w:rsidR="00232106" w:rsidRPr="007A5E4C" w:rsidRDefault="00F00ABC" w:rsidP="00461B52">
      <w:pPr>
        <w:numPr>
          <w:ilvl w:val="0"/>
          <w:numId w:val="74"/>
        </w:numPr>
        <w:autoSpaceDE w:val="0"/>
        <w:autoSpaceDN w:val="0"/>
        <w:adjustRightInd w:val="0"/>
        <w:rPr>
          <w:rFonts w:ascii="Arial" w:hAnsi="Arial" w:cs="Arial"/>
          <w:sz w:val="20"/>
          <w:szCs w:val="20"/>
        </w:rPr>
      </w:pPr>
      <w:r w:rsidRPr="00C41572">
        <w:rPr>
          <w:rFonts w:ascii="Arial" w:hAnsi="Arial" w:cs="Arial"/>
          <w:sz w:val="20"/>
          <w:szCs w:val="20"/>
        </w:rPr>
        <w:t xml:space="preserve">Collaborate with the DNR, </w:t>
      </w:r>
      <w:bookmarkStart w:id="100" w:name="Text53"/>
      <w:r w:rsidR="007C7FCA">
        <w:rPr>
          <w:rFonts w:ascii="Arial" w:hAnsi="Arial" w:cs="Arial"/>
          <w:sz w:val="20"/>
          <w:szCs w:val="20"/>
        </w:rPr>
        <w:fldChar w:fldCharType="begin">
          <w:ffData>
            <w:name w:val="Text53"/>
            <w:enabled/>
            <w:calcOnExit w:val="0"/>
            <w:textInput/>
          </w:ffData>
        </w:fldChar>
      </w:r>
      <w:r w:rsidR="007C7FCA">
        <w:rPr>
          <w:rFonts w:ascii="Arial" w:hAnsi="Arial" w:cs="Arial"/>
          <w:sz w:val="20"/>
          <w:szCs w:val="20"/>
        </w:rPr>
        <w:instrText xml:space="preserve"> FORMTEXT </w:instrText>
      </w:r>
      <w:r w:rsidR="007C7FCA">
        <w:rPr>
          <w:rFonts w:ascii="Arial" w:hAnsi="Arial" w:cs="Arial"/>
          <w:sz w:val="20"/>
          <w:szCs w:val="20"/>
        </w:rPr>
      </w:r>
      <w:r w:rsidR="007C7FCA">
        <w:rPr>
          <w:rFonts w:ascii="Arial" w:hAnsi="Arial" w:cs="Arial"/>
          <w:sz w:val="20"/>
          <w:szCs w:val="20"/>
        </w:rPr>
        <w:fldChar w:fldCharType="separate"/>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sz w:val="20"/>
          <w:szCs w:val="20"/>
        </w:rPr>
        <w:fldChar w:fldCharType="end"/>
      </w:r>
      <w:bookmarkEnd w:id="100"/>
      <w:r w:rsidRPr="00C41572">
        <w:rPr>
          <w:rFonts w:ascii="Arial" w:hAnsi="Arial" w:cs="Arial"/>
          <w:sz w:val="20"/>
          <w:szCs w:val="20"/>
        </w:rPr>
        <w:t xml:space="preserve">County Officials, </w:t>
      </w:r>
      <w:r>
        <w:rPr>
          <w:rFonts w:ascii="Arial" w:hAnsi="Arial" w:cs="Arial"/>
          <w:sz w:val="20"/>
          <w:szCs w:val="20"/>
        </w:rPr>
        <w:t xml:space="preserve">and </w:t>
      </w:r>
      <w:r w:rsidRPr="00C41572">
        <w:rPr>
          <w:rFonts w:ascii="Arial" w:hAnsi="Arial" w:cs="Arial"/>
          <w:sz w:val="20"/>
          <w:szCs w:val="20"/>
        </w:rPr>
        <w:t>specialists/technicians</w:t>
      </w:r>
      <w:r>
        <w:rPr>
          <w:rFonts w:ascii="Arial" w:hAnsi="Arial" w:cs="Arial"/>
          <w:sz w:val="20"/>
          <w:szCs w:val="20"/>
        </w:rPr>
        <w:t xml:space="preserve"> as needed</w:t>
      </w:r>
    </w:p>
    <w:p w14:paraId="093813C1" w14:textId="77777777" w:rsidR="00F00ABC" w:rsidRPr="00C41572" w:rsidRDefault="00F00ABC" w:rsidP="00461B52">
      <w:pPr>
        <w:numPr>
          <w:ilvl w:val="0"/>
          <w:numId w:val="74"/>
        </w:numPr>
        <w:autoSpaceDE w:val="0"/>
        <w:autoSpaceDN w:val="0"/>
        <w:adjustRightInd w:val="0"/>
        <w:rPr>
          <w:rFonts w:ascii="Arial" w:hAnsi="Arial" w:cs="Arial"/>
          <w:sz w:val="20"/>
          <w:szCs w:val="20"/>
        </w:rPr>
      </w:pPr>
      <w:r w:rsidRPr="00C41572">
        <w:rPr>
          <w:rFonts w:ascii="Arial" w:hAnsi="Arial" w:cs="Arial"/>
          <w:sz w:val="20"/>
          <w:szCs w:val="20"/>
        </w:rPr>
        <w:t xml:space="preserve">Communications and accountability of all incident personnel shall be maintained at all times. </w:t>
      </w:r>
    </w:p>
    <w:p w14:paraId="475A986C" w14:textId="77777777" w:rsidR="00F00ABC" w:rsidRPr="000B6CF2" w:rsidRDefault="00F00ABC" w:rsidP="00F00ABC">
      <w:pPr>
        <w:rPr>
          <w:rFonts w:ascii="Arial" w:hAnsi="Arial" w:cs="Arial"/>
          <w:sz w:val="20"/>
          <w:szCs w:val="20"/>
        </w:rPr>
      </w:pPr>
    </w:p>
    <w:p w14:paraId="799641BF" w14:textId="77777777" w:rsidR="0055758D" w:rsidRDefault="0055758D" w:rsidP="00F00ABC">
      <w:pPr>
        <w:rPr>
          <w:rFonts w:ascii="Arial" w:hAnsi="Arial" w:cs="Arial"/>
          <w:sz w:val="32"/>
          <w:szCs w:val="32"/>
        </w:rPr>
      </w:pPr>
    </w:p>
    <w:p w14:paraId="1465266A" w14:textId="77777777" w:rsidR="007A5E4C" w:rsidRDefault="007A5E4C" w:rsidP="00BF28AA">
      <w:pPr>
        <w:pStyle w:val="Heading3"/>
      </w:pPr>
    </w:p>
    <w:p w14:paraId="0BDC544F" w14:textId="77777777" w:rsidR="00887EE1" w:rsidRDefault="00887EE1" w:rsidP="00BF28AA">
      <w:pPr>
        <w:pStyle w:val="Heading3"/>
        <w:sectPr w:rsidR="00887EE1" w:rsidSect="00350DC3">
          <w:footerReference w:type="default" r:id="rId38"/>
          <w:pgSz w:w="12240" w:h="15840"/>
          <w:pgMar w:top="1440" w:right="1800" w:bottom="1440" w:left="1800" w:header="720" w:footer="720" w:gutter="0"/>
          <w:cols w:space="720"/>
          <w:docGrid w:linePitch="360"/>
        </w:sectPr>
      </w:pPr>
    </w:p>
    <w:p w14:paraId="6D996BDC" w14:textId="44F9D93D" w:rsidR="00C41572" w:rsidRPr="00C85AC9" w:rsidRDefault="00DA0AF1" w:rsidP="00BF28AA">
      <w:pPr>
        <w:pStyle w:val="Heading3"/>
      </w:pPr>
      <w:bookmarkStart w:id="101" w:name="_Toc92092172"/>
      <w:bookmarkStart w:id="102" w:name="hm"/>
      <w:r w:rsidRPr="00C85AC9">
        <w:lastRenderedPageBreak/>
        <w:t>Hazardous Materials</w:t>
      </w:r>
      <w:bookmarkEnd w:id="101"/>
    </w:p>
    <w:bookmarkEnd w:id="102"/>
    <w:p w14:paraId="31CBB82E" w14:textId="77777777" w:rsidR="00C41572" w:rsidRDefault="00C41572" w:rsidP="00C41572">
      <w:pPr>
        <w:pStyle w:val="Default"/>
        <w:rPr>
          <w:rFonts w:ascii="Arial" w:hAnsi="Arial" w:cs="Arial"/>
          <w:b/>
          <w:bCs/>
          <w:color w:val="auto"/>
          <w:sz w:val="20"/>
          <w:szCs w:val="20"/>
        </w:rPr>
      </w:pPr>
    </w:p>
    <w:p w14:paraId="6F658DDB" w14:textId="77777777" w:rsidR="00C41572" w:rsidRPr="00C41572" w:rsidRDefault="00C41572" w:rsidP="00C41572">
      <w:pPr>
        <w:pStyle w:val="Default"/>
        <w:rPr>
          <w:rFonts w:ascii="Arial" w:hAnsi="Arial" w:cs="Arial"/>
          <w:b/>
          <w:bCs/>
          <w:color w:val="auto"/>
          <w:sz w:val="20"/>
          <w:szCs w:val="20"/>
        </w:rPr>
      </w:pPr>
      <w:r>
        <w:rPr>
          <w:rFonts w:ascii="Arial" w:hAnsi="Arial" w:cs="Arial"/>
          <w:b/>
          <w:bCs/>
          <w:color w:val="auto"/>
          <w:sz w:val="20"/>
          <w:szCs w:val="20"/>
        </w:rPr>
        <w:t>T</w:t>
      </w:r>
      <w:r w:rsidRPr="00266EC0">
        <w:rPr>
          <w:rFonts w:ascii="Arial" w:hAnsi="Arial" w:cs="Arial"/>
          <w:b/>
          <w:bCs/>
          <w:color w:val="auto"/>
          <w:sz w:val="20"/>
          <w:szCs w:val="20"/>
        </w:rPr>
        <w:t xml:space="preserve">he </w:t>
      </w:r>
      <w:bookmarkStart w:id="103" w:name="Text54"/>
      <w:r w:rsidR="007C7FCA">
        <w:rPr>
          <w:rFonts w:ascii="Arial" w:hAnsi="Arial" w:cs="Arial"/>
          <w:b/>
          <w:bCs/>
          <w:color w:val="auto"/>
          <w:sz w:val="20"/>
          <w:szCs w:val="20"/>
        </w:rPr>
        <w:fldChar w:fldCharType="begin">
          <w:ffData>
            <w:name w:val="Text54"/>
            <w:enabled/>
            <w:calcOnExit w:val="0"/>
            <w:textInput/>
          </w:ffData>
        </w:fldChar>
      </w:r>
      <w:r w:rsidR="007C7FCA">
        <w:rPr>
          <w:rFonts w:ascii="Arial" w:hAnsi="Arial" w:cs="Arial"/>
          <w:b/>
          <w:bCs/>
          <w:color w:val="auto"/>
          <w:sz w:val="20"/>
          <w:szCs w:val="20"/>
        </w:rPr>
        <w:instrText xml:space="preserve"> FORMTEXT </w:instrText>
      </w:r>
      <w:r w:rsidR="007C7FCA">
        <w:rPr>
          <w:rFonts w:ascii="Arial" w:hAnsi="Arial" w:cs="Arial"/>
          <w:b/>
          <w:bCs/>
          <w:color w:val="auto"/>
          <w:sz w:val="20"/>
          <w:szCs w:val="20"/>
        </w:rPr>
      </w:r>
      <w:r w:rsidR="007C7FCA">
        <w:rPr>
          <w:rFonts w:ascii="Arial" w:hAnsi="Arial" w:cs="Arial"/>
          <w:b/>
          <w:bCs/>
          <w:color w:val="auto"/>
          <w:sz w:val="20"/>
          <w:szCs w:val="20"/>
        </w:rPr>
        <w:fldChar w:fldCharType="separate"/>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color w:val="auto"/>
          <w:sz w:val="20"/>
          <w:szCs w:val="20"/>
        </w:rPr>
        <w:fldChar w:fldCharType="end"/>
      </w:r>
      <w:bookmarkEnd w:id="103"/>
      <w:r w:rsidRPr="00266EC0">
        <w:rPr>
          <w:rFonts w:ascii="Arial" w:hAnsi="Arial" w:cs="Arial"/>
          <w:b/>
          <w:bCs/>
          <w:color w:val="auto"/>
          <w:sz w:val="20"/>
          <w:szCs w:val="20"/>
        </w:rPr>
        <w:t xml:space="preserve"> Fire Department function</w:t>
      </w:r>
      <w:r>
        <w:rPr>
          <w:rFonts w:ascii="Arial" w:hAnsi="Arial" w:cs="Arial"/>
          <w:b/>
          <w:bCs/>
          <w:color w:val="auto"/>
          <w:sz w:val="20"/>
          <w:szCs w:val="20"/>
        </w:rPr>
        <w:t xml:space="preserve">s at the </w:t>
      </w:r>
      <w:r w:rsidR="00B84C90">
        <w:rPr>
          <w:rFonts w:ascii="Arial" w:hAnsi="Arial" w:cs="Arial"/>
          <w:b/>
          <w:bCs/>
          <w:color w:val="auto"/>
          <w:sz w:val="20"/>
          <w:szCs w:val="20"/>
        </w:rPr>
        <w:t>AWARENESS</w:t>
      </w:r>
      <w:r w:rsidRPr="00266EC0">
        <w:rPr>
          <w:rFonts w:ascii="Arial" w:hAnsi="Arial" w:cs="Arial"/>
          <w:b/>
          <w:bCs/>
          <w:color w:val="auto"/>
          <w:sz w:val="20"/>
          <w:szCs w:val="20"/>
        </w:rPr>
        <w:t xml:space="preserve"> level</w:t>
      </w:r>
      <w:r>
        <w:rPr>
          <w:rFonts w:ascii="Arial" w:hAnsi="Arial" w:cs="Arial"/>
          <w:color w:val="auto"/>
          <w:sz w:val="20"/>
          <w:szCs w:val="20"/>
        </w:rPr>
        <w:t>.</w:t>
      </w:r>
      <w:r>
        <w:rPr>
          <w:rFonts w:ascii="Arial" w:hAnsi="Arial" w:cs="Arial"/>
          <w:b/>
          <w:bCs/>
          <w:color w:val="auto"/>
          <w:sz w:val="20"/>
          <w:szCs w:val="20"/>
        </w:rPr>
        <w:t xml:space="preserve"> </w:t>
      </w:r>
      <w:r w:rsidRPr="00C41572">
        <w:rPr>
          <w:rFonts w:ascii="Arial" w:hAnsi="Arial" w:cs="Arial"/>
          <w:sz w:val="20"/>
          <w:szCs w:val="20"/>
        </w:rPr>
        <w:t xml:space="preserve">At the operations level, we possess the basic knowledge necessary to protect the public from harm due to the exposure of hazardous materials. Prior to responding to a known or suspected hazardous materials incident, all personnel shall have Hazardous Materials training at the </w:t>
      </w:r>
      <w:r w:rsidR="00B84C90">
        <w:rPr>
          <w:rFonts w:ascii="Arial" w:hAnsi="Arial" w:cs="Arial"/>
          <w:sz w:val="20"/>
          <w:szCs w:val="20"/>
        </w:rPr>
        <w:t>awareness</w:t>
      </w:r>
      <w:r w:rsidRPr="00C41572">
        <w:rPr>
          <w:rFonts w:ascii="Arial" w:hAnsi="Arial" w:cs="Arial"/>
          <w:sz w:val="20"/>
          <w:szCs w:val="20"/>
        </w:rPr>
        <w:t xml:space="preserve"> level.</w:t>
      </w:r>
    </w:p>
    <w:p w14:paraId="25FFFFE6" w14:textId="77777777" w:rsidR="00C41572" w:rsidRDefault="00C41572" w:rsidP="00C41572">
      <w:pPr>
        <w:autoSpaceDE w:val="0"/>
        <w:autoSpaceDN w:val="0"/>
        <w:adjustRightInd w:val="0"/>
        <w:rPr>
          <w:rFonts w:ascii="Arial" w:hAnsi="Arial" w:cs="Arial"/>
          <w:color w:val="000000"/>
          <w:sz w:val="20"/>
          <w:szCs w:val="20"/>
        </w:rPr>
      </w:pPr>
    </w:p>
    <w:p w14:paraId="6908DF69" w14:textId="77777777" w:rsidR="00C41572" w:rsidRDefault="00C41572" w:rsidP="00C41572">
      <w:pPr>
        <w:autoSpaceDE w:val="0"/>
        <w:autoSpaceDN w:val="0"/>
        <w:adjustRightInd w:val="0"/>
        <w:rPr>
          <w:rFonts w:ascii="Arial" w:hAnsi="Arial" w:cs="Arial"/>
          <w:color w:val="000000"/>
          <w:sz w:val="20"/>
          <w:szCs w:val="20"/>
        </w:rPr>
      </w:pPr>
      <w:r w:rsidRPr="00C41572">
        <w:rPr>
          <w:rFonts w:ascii="Arial" w:hAnsi="Arial" w:cs="Arial"/>
          <w:color w:val="000000"/>
          <w:sz w:val="20"/>
          <w:szCs w:val="20"/>
        </w:rPr>
        <w:t xml:space="preserve">An incident involving hazardous materials can pose significant risk to the public and responding personnel. While all effort shall be made to protect the public, responders must NOT rush into the incident. Many HAZMAT incidents require the assistance, involvement, and response of other agencies; as such, mitigating the incident can take an extended period of time. All actions shall be based on informed decisions from qualified individuals. </w:t>
      </w:r>
    </w:p>
    <w:p w14:paraId="146FBC94" w14:textId="77777777" w:rsidR="00BB73F6" w:rsidRDefault="00BB73F6" w:rsidP="00C41572">
      <w:pPr>
        <w:autoSpaceDE w:val="0"/>
        <w:autoSpaceDN w:val="0"/>
        <w:adjustRightInd w:val="0"/>
        <w:rPr>
          <w:rFonts w:ascii="Arial" w:hAnsi="Arial" w:cs="Arial"/>
          <w:color w:val="000000"/>
          <w:sz w:val="20"/>
          <w:szCs w:val="20"/>
        </w:rPr>
      </w:pPr>
    </w:p>
    <w:p w14:paraId="1DA22FCB" w14:textId="77777777" w:rsidR="009D75E1" w:rsidRPr="00266EC0" w:rsidRDefault="009D75E1" w:rsidP="009D75E1">
      <w:pPr>
        <w:pStyle w:val="Default"/>
        <w:rPr>
          <w:rFonts w:ascii="Arial" w:hAnsi="Arial" w:cs="Arial"/>
          <w:color w:val="auto"/>
          <w:sz w:val="20"/>
          <w:szCs w:val="20"/>
        </w:rPr>
      </w:pPr>
      <w:r w:rsidRPr="00266EC0">
        <w:rPr>
          <w:rFonts w:ascii="Arial" w:hAnsi="Arial" w:cs="Arial"/>
          <w:color w:val="auto"/>
          <w:sz w:val="20"/>
          <w:szCs w:val="20"/>
        </w:rPr>
        <w:t xml:space="preserve">Examples of activities and functions appropriate at the </w:t>
      </w:r>
      <w:r w:rsidR="00D44C78">
        <w:rPr>
          <w:rFonts w:ascii="Arial" w:hAnsi="Arial" w:cs="Arial"/>
          <w:b/>
          <w:bCs/>
          <w:color w:val="auto"/>
          <w:sz w:val="20"/>
          <w:szCs w:val="20"/>
        </w:rPr>
        <w:t>AWARENES</w:t>
      </w:r>
      <w:r>
        <w:rPr>
          <w:rFonts w:ascii="Arial" w:hAnsi="Arial" w:cs="Arial"/>
          <w:b/>
          <w:bCs/>
          <w:color w:val="auto"/>
          <w:sz w:val="20"/>
          <w:szCs w:val="20"/>
        </w:rPr>
        <w:t xml:space="preserve">S </w:t>
      </w:r>
      <w:r w:rsidRPr="00266EC0">
        <w:rPr>
          <w:rFonts w:ascii="Arial" w:hAnsi="Arial" w:cs="Arial"/>
          <w:color w:val="auto"/>
          <w:sz w:val="20"/>
          <w:szCs w:val="20"/>
        </w:rPr>
        <w:t xml:space="preserve">level include: </w:t>
      </w:r>
    </w:p>
    <w:p w14:paraId="721030CC" w14:textId="77777777" w:rsidR="009D75E1" w:rsidRPr="00266EC0" w:rsidRDefault="009D75E1" w:rsidP="00461B52">
      <w:pPr>
        <w:pStyle w:val="Default"/>
        <w:numPr>
          <w:ilvl w:val="0"/>
          <w:numId w:val="94"/>
        </w:numPr>
        <w:spacing w:after="16"/>
        <w:rPr>
          <w:rFonts w:ascii="Arial" w:hAnsi="Arial" w:cs="Arial"/>
          <w:color w:val="auto"/>
          <w:sz w:val="20"/>
          <w:szCs w:val="20"/>
        </w:rPr>
      </w:pPr>
      <w:r w:rsidRPr="00266EC0">
        <w:rPr>
          <w:rFonts w:ascii="Arial" w:hAnsi="Arial" w:cs="Arial"/>
          <w:color w:val="auto"/>
          <w:sz w:val="20"/>
          <w:szCs w:val="20"/>
        </w:rPr>
        <w:t xml:space="preserve">Recognition of a </w:t>
      </w:r>
      <w:r>
        <w:rPr>
          <w:rFonts w:ascii="Arial" w:hAnsi="Arial" w:cs="Arial"/>
          <w:color w:val="auto"/>
          <w:sz w:val="20"/>
          <w:szCs w:val="20"/>
        </w:rPr>
        <w:t>Hazmat</w:t>
      </w:r>
      <w:r w:rsidRPr="00266EC0">
        <w:rPr>
          <w:rFonts w:ascii="Arial" w:hAnsi="Arial" w:cs="Arial"/>
          <w:color w:val="auto"/>
          <w:sz w:val="20"/>
          <w:szCs w:val="20"/>
        </w:rPr>
        <w:t xml:space="preserve"> incident </w:t>
      </w:r>
    </w:p>
    <w:p w14:paraId="722CE8D5" w14:textId="77777777" w:rsidR="009D75E1" w:rsidRPr="00266EC0" w:rsidRDefault="009D75E1" w:rsidP="00461B52">
      <w:pPr>
        <w:pStyle w:val="Default"/>
        <w:numPr>
          <w:ilvl w:val="0"/>
          <w:numId w:val="94"/>
        </w:numPr>
        <w:spacing w:after="16"/>
        <w:rPr>
          <w:rFonts w:ascii="Arial" w:hAnsi="Arial" w:cs="Arial"/>
          <w:color w:val="auto"/>
          <w:sz w:val="20"/>
          <w:szCs w:val="20"/>
        </w:rPr>
      </w:pPr>
      <w:r>
        <w:rPr>
          <w:rFonts w:ascii="Arial" w:hAnsi="Arial" w:cs="Arial"/>
          <w:color w:val="auto"/>
          <w:sz w:val="20"/>
          <w:szCs w:val="20"/>
        </w:rPr>
        <w:t>Recognition of</w:t>
      </w:r>
      <w:r w:rsidRPr="00266EC0">
        <w:rPr>
          <w:rFonts w:ascii="Arial" w:hAnsi="Arial" w:cs="Arial"/>
          <w:color w:val="auto"/>
          <w:sz w:val="20"/>
          <w:szCs w:val="20"/>
        </w:rPr>
        <w:t xml:space="preserve"> hazards </w:t>
      </w:r>
    </w:p>
    <w:p w14:paraId="3FED34C8" w14:textId="77777777" w:rsidR="009D75E1" w:rsidRPr="00266EC0" w:rsidRDefault="009D75E1" w:rsidP="00461B52">
      <w:pPr>
        <w:pStyle w:val="Default"/>
        <w:numPr>
          <w:ilvl w:val="0"/>
          <w:numId w:val="94"/>
        </w:numPr>
        <w:spacing w:after="16"/>
        <w:rPr>
          <w:rFonts w:ascii="Arial" w:hAnsi="Arial" w:cs="Arial"/>
          <w:color w:val="auto"/>
          <w:sz w:val="20"/>
          <w:szCs w:val="20"/>
        </w:rPr>
      </w:pPr>
      <w:r w:rsidRPr="00266EC0">
        <w:rPr>
          <w:rFonts w:ascii="Arial" w:hAnsi="Arial" w:cs="Arial"/>
          <w:color w:val="auto"/>
          <w:sz w:val="20"/>
          <w:szCs w:val="20"/>
        </w:rPr>
        <w:t xml:space="preserve">Identifying resource needs </w:t>
      </w:r>
    </w:p>
    <w:p w14:paraId="0A0EAACF" w14:textId="77777777" w:rsidR="009D75E1" w:rsidRPr="00266EC0" w:rsidRDefault="009D75E1" w:rsidP="00461B52">
      <w:pPr>
        <w:pStyle w:val="Default"/>
        <w:numPr>
          <w:ilvl w:val="0"/>
          <w:numId w:val="94"/>
        </w:numPr>
        <w:spacing w:after="16"/>
        <w:rPr>
          <w:rFonts w:ascii="Arial" w:hAnsi="Arial" w:cs="Arial"/>
          <w:color w:val="auto"/>
          <w:sz w:val="20"/>
          <w:szCs w:val="20"/>
        </w:rPr>
      </w:pPr>
      <w:r w:rsidRPr="00266EC0">
        <w:rPr>
          <w:rFonts w:ascii="Arial" w:hAnsi="Arial" w:cs="Arial"/>
          <w:color w:val="auto"/>
          <w:sz w:val="20"/>
          <w:szCs w:val="20"/>
        </w:rPr>
        <w:t xml:space="preserve">Initiating response of operations and/or technician level personnel </w:t>
      </w:r>
    </w:p>
    <w:p w14:paraId="6FBB8BFB" w14:textId="77777777" w:rsidR="009D75E1" w:rsidRPr="00266EC0" w:rsidRDefault="009D75E1" w:rsidP="00461B52">
      <w:pPr>
        <w:pStyle w:val="Default"/>
        <w:numPr>
          <w:ilvl w:val="0"/>
          <w:numId w:val="94"/>
        </w:numPr>
        <w:rPr>
          <w:rFonts w:ascii="Arial" w:hAnsi="Arial" w:cs="Arial"/>
          <w:color w:val="auto"/>
          <w:sz w:val="20"/>
          <w:szCs w:val="20"/>
        </w:rPr>
      </w:pPr>
      <w:r w:rsidRPr="00266EC0">
        <w:rPr>
          <w:rFonts w:ascii="Arial" w:hAnsi="Arial" w:cs="Arial"/>
          <w:color w:val="auto"/>
          <w:sz w:val="20"/>
          <w:szCs w:val="20"/>
        </w:rPr>
        <w:t xml:space="preserve">Establishing scene control and management </w:t>
      </w:r>
    </w:p>
    <w:p w14:paraId="08F612A6" w14:textId="77777777" w:rsidR="000C4CDC" w:rsidRDefault="000C4CDC" w:rsidP="00C41572">
      <w:pPr>
        <w:autoSpaceDE w:val="0"/>
        <w:autoSpaceDN w:val="0"/>
        <w:adjustRightInd w:val="0"/>
        <w:rPr>
          <w:rFonts w:ascii="Arial" w:hAnsi="Arial" w:cs="Arial"/>
          <w:b/>
          <w:bCs/>
          <w:color w:val="000000"/>
          <w:sz w:val="20"/>
          <w:szCs w:val="20"/>
        </w:rPr>
      </w:pPr>
    </w:p>
    <w:p w14:paraId="63362486" w14:textId="77777777" w:rsidR="00C41572" w:rsidRPr="00BB73F6" w:rsidRDefault="0047251D" w:rsidP="00C41572">
      <w:pPr>
        <w:autoSpaceDE w:val="0"/>
        <w:autoSpaceDN w:val="0"/>
        <w:adjustRightInd w:val="0"/>
        <w:rPr>
          <w:rFonts w:ascii="Arial" w:hAnsi="Arial" w:cs="Arial"/>
          <w:b/>
          <w:color w:val="000000"/>
          <w:sz w:val="20"/>
          <w:szCs w:val="20"/>
        </w:rPr>
      </w:pPr>
      <w:r>
        <w:rPr>
          <w:rFonts w:ascii="Arial" w:hAnsi="Arial" w:cs="Arial"/>
          <w:b/>
          <w:bCs/>
          <w:color w:val="000000"/>
          <w:sz w:val="20"/>
          <w:szCs w:val="20"/>
        </w:rPr>
        <w:t>Arrival on</w:t>
      </w:r>
      <w:r w:rsidR="00C41572" w:rsidRPr="00BB73F6">
        <w:rPr>
          <w:rFonts w:ascii="Arial" w:hAnsi="Arial" w:cs="Arial"/>
          <w:b/>
          <w:bCs/>
          <w:color w:val="000000"/>
          <w:sz w:val="20"/>
          <w:szCs w:val="20"/>
        </w:rPr>
        <w:t xml:space="preserve"> Scene </w:t>
      </w:r>
    </w:p>
    <w:p w14:paraId="2F2407B1" w14:textId="77777777" w:rsidR="000C4CDC" w:rsidRPr="00C41572" w:rsidRDefault="000C4CDC"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bCs/>
          <w:color w:val="000000"/>
          <w:sz w:val="20"/>
          <w:szCs w:val="20"/>
        </w:rPr>
        <w:t xml:space="preserve">The Emergency Response Guidebook </w:t>
      </w:r>
      <w:r w:rsidR="00112792">
        <w:rPr>
          <w:rFonts w:ascii="Arial" w:hAnsi="Arial" w:cs="Arial"/>
          <w:bCs/>
          <w:color w:val="000000"/>
          <w:sz w:val="20"/>
          <w:szCs w:val="20"/>
        </w:rPr>
        <w:t xml:space="preserve">(ERG) </w:t>
      </w:r>
      <w:r w:rsidRPr="00C41572">
        <w:rPr>
          <w:rFonts w:ascii="Arial" w:hAnsi="Arial" w:cs="Arial"/>
          <w:bCs/>
          <w:color w:val="000000"/>
          <w:sz w:val="20"/>
          <w:szCs w:val="20"/>
        </w:rPr>
        <w:t xml:space="preserve">shall be used to identify containers, chemicals involved, staging, and isolation zones. </w:t>
      </w:r>
    </w:p>
    <w:p w14:paraId="1447D111" w14:textId="77777777" w:rsidR="000C4CDC" w:rsidRPr="00C41572" w:rsidRDefault="000C4CDC"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color w:val="000000"/>
          <w:sz w:val="20"/>
          <w:szCs w:val="20"/>
        </w:rPr>
        <w:t xml:space="preserve">All units shall stage a safe distance away from the incident in accordance to ERG recommendations and current conditions. When selecting a staging area take into consideration the following: Wind direction, topography, accessibility, proximity to the incident, overhead obstacles, and potential for fire. </w:t>
      </w:r>
    </w:p>
    <w:p w14:paraId="222C42C2" w14:textId="77777777" w:rsidR="00453805" w:rsidRDefault="00453805" w:rsidP="00461B52">
      <w:pPr>
        <w:numPr>
          <w:ilvl w:val="0"/>
          <w:numId w:val="41"/>
        </w:numPr>
        <w:autoSpaceDE w:val="0"/>
        <w:autoSpaceDN w:val="0"/>
        <w:adjustRightInd w:val="0"/>
        <w:spacing w:after="240"/>
        <w:contextualSpacing/>
        <w:rPr>
          <w:rFonts w:ascii="Arial" w:hAnsi="Arial" w:cs="Arial"/>
          <w:color w:val="000000"/>
          <w:sz w:val="20"/>
          <w:szCs w:val="20"/>
        </w:rPr>
      </w:pPr>
      <w:r w:rsidRPr="00C0199F">
        <w:rPr>
          <w:rFonts w:ascii="Arial" w:hAnsi="Arial" w:cs="Arial"/>
          <w:sz w:val="20"/>
          <w:szCs w:val="20"/>
        </w:rPr>
        <w:t>The first arriving officer should establish command and complete an initial size-up</w:t>
      </w:r>
    </w:p>
    <w:p w14:paraId="1709CE31" w14:textId="77777777" w:rsidR="009D75E1" w:rsidRPr="00C41572" w:rsidRDefault="00C41572"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color w:val="000000"/>
          <w:sz w:val="20"/>
          <w:szCs w:val="20"/>
        </w:rPr>
        <w:t xml:space="preserve">Isolate the incident from all directions and evacuate as needed. Refuse admittance to the area. </w:t>
      </w:r>
      <w:r w:rsidR="007C7FCA" w:rsidRPr="00536326">
        <w:rPr>
          <w:rFonts w:ascii="Arial" w:hAnsi="Arial" w:cs="Arial"/>
          <w:iCs/>
          <w:color w:val="000000"/>
          <w:sz w:val="20"/>
          <w:szCs w:val="20"/>
        </w:rPr>
        <w:t>Note: I</w:t>
      </w:r>
      <w:r w:rsidRPr="00536326">
        <w:rPr>
          <w:rFonts w:ascii="Arial" w:hAnsi="Arial" w:cs="Arial"/>
          <w:iCs/>
          <w:color w:val="000000"/>
          <w:sz w:val="20"/>
          <w:szCs w:val="20"/>
        </w:rPr>
        <w:t>n some situations, sheltering-in-place may be the most viable option</w:t>
      </w:r>
      <w:r w:rsidRPr="00112792">
        <w:rPr>
          <w:rFonts w:ascii="Arial" w:hAnsi="Arial" w:cs="Arial"/>
          <w:iCs/>
          <w:color w:val="000000"/>
          <w:sz w:val="20"/>
          <w:szCs w:val="20"/>
        </w:rPr>
        <w:t>.</w:t>
      </w:r>
      <w:r w:rsidRPr="007C7FCA">
        <w:rPr>
          <w:rFonts w:ascii="Arial" w:hAnsi="Arial" w:cs="Arial"/>
          <w:iCs/>
          <w:color w:val="000000"/>
          <w:sz w:val="20"/>
          <w:szCs w:val="20"/>
        </w:rPr>
        <w:t xml:space="preserve"> </w:t>
      </w:r>
    </w:p>
    <w:p w14:paraId="6E37ECBD" w14:textId="77777777" w:rsidR="00C41572" w:rsidRPr="00C41572" w:rsidRDefault="00C41572"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color w:val="000000"/>
          <w:sz w:val="20"/>
          <w:szCs w:val="20"/>
        </w:rPr>
        <w:t xml:space="preserve">All persons who have been exposed to the material(s) shall be moved to a location where they are isolated from others and the incident so that they may be monitored and decontaminated if necessary. </w:t>
      </w:r>
    </w:p>
    <w:p w14:paraId="7281FEAD" w14:textId="77777777" w:rsidR="00C41572" w:rsidRPr="00C41572" w:rsidRDefault="005561E2" w:rsidP="00461B52">
      <w:pPr>
        <w:numPr>
          <w:ilvl w:val="0"/>
          <w:numId w:val="41"/>
        </w:numPr>
        <w:autoSpaceDE w:val="0"/>
        <w:autoSpaceDN w:val="0"/>
        <w:adjustRightInd w:val="0"/>
        <w:spacing w:after="240"/>
        <w:contextualSpacing/>
        <w:rPr>
          <w:rFonts w:ascii="Arial" w:hAnsi="Arial" w:cs="Arial"/>
          <w:color w:val="000000"/>
          <w:sz w:val="20"/>
          <w:szCs w:val="20"/>
        </w:rPr>
      </w:pPr>
      <w:r>
        <w:rPr>
          <w:rFonts w:ascii="Arial" w:hAnsi="Arial" w:cs="Arial"/>
          <w:color w:val="000000"/>
          <w:sz w:val="20"/>
          <w:szCs w:val="20"/>
        </w:rPr>
        <w:t>Obtain Safety Data Sheets</w:t>
      </w:r>
      <w:r w:rsidR="00C41572" w:rsidRPr="00C41572">
        <w:rPr>
          <w:rFonts w:ascii="Arial" w:hAnsi="Arial" w:cs="Arial"/>
          <w:color w:val="000000"/>
          <w:sz w:val="20"/>
          <w:szCs w:val="20"/>
        </w:rPr>
        <w:t xml:space="preserve"> and any chemical information available. This may include </w:t>
      </w:r>
      <w:r w:rsidR="00112792">
        <w:rPr>
          <w:rFonts w:ascii="Arial" w:hAnsi="Arial" w:cs="Arial"/>
          <w:color w:val="000000"/>
          <w:sz w:val="20"/>
          <w:szCs w:val="20"/>
        </w:rPr>
        <w:t xml:space="preserve"> a</w:t>
      </w:r>
      <w:r w:rsidR="00C41572" w:rsidRPr="00C41572">
        <w:rPr>
          <w:rFonts w:ascii="Arial" w:hAnsi="Arial" w:cs="Arial"/>
          <w:color w:val="000000"/>
          <w:sz w:val="20"/>
          <w:szCs w:val="20"/>
        </w:rPr>
        <w:t xml:space="preserve">, waybill, manifest, or other form of shipping papers if the incident involves the transportation of hazardous materials. </w:t>
      </w:r>
    </w:p>
    <w:p w14:paraId="001421F8" w14:textId="77777777" w:rsidR="00C41572" w:rsidRPr="00C41572" w:rsidRDefault="00C41572"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color w:val="000000"/>
          <w:sz w:val="20"/>
          <w:szCs w:val="20"/>
        </w:rPr>
        <w:t xml:space="preserve">Make contact with any company representatives and notify the appropriate agencies including a </w:t>
      </w:r>
      <w:r w:rsidR="005561E2">
        <w:rPr>
          <w:rFonts w:ascii="Arial" w:hAnsi="Arial" w:cs="Arial"/>
          <w:color w:val="000000"/>
          <w:sz w:val="20"/>
          <w:szCs w:val="20"/>
        </w:rPr>
        <w:t xml:space="preserve">Wisconsin Level I </w:t>
      </w:r>
      <w:r w:rsidRPr="00C41572">
        <w:rPr>
          <w:rFonts w:ascii="Arial" w:hAnsi="Arial" w:cs="Arial"/>
          <w:color w:val="000000"/>
          <w:sz w:val="20"/>
          <w:szCs w:val="20"/>
        </w:rPr>
        <w:t xml:space="preserve">HAZMAT Technician team if necessary. </w:t>
      </w:r>
    </w:p>
    <w:p w14:paraId="1F67E8F5" w14:textId="77777777" w:rsidR="002102D5" w:rsidRPr="00BB27BE" w:rsidRDefault="00C41572" w:rsidP="00461B52">
      <w:pPr>
        <w:numPr>
          <w:ilvl w:val="0"/>
          <w:numId w:val="41"/>
        </w:numPr>
        <w:autoSpaceDE w:val="0"/>
        <w:autoSpaceDN w:val="0"/>
        <w:adjustRightInd w:val="0"/>
        <w:spacing w:after="240"/>
        <w:contextualSpacing/>
        <w:rPr>
          <w:rFonts w:ascii="Arial" w:hAnsi="Arial" w:cs="Arial"/>
          <w:color w:val="000000"/>
          <w:sz w:val="20"/>
          <w:szCs w:val="20"/>
        </w:rPr>
      </w:pPr>
      <w:r w:rsidRPr="00C41572">
        <w:rPr>
          <w:rFonts w:ascii="Arial" w:hAnsi="Arial" w:cs="Arial"/>
          <w:color w:val="000000"/>
          <w:sz w:val="20"/>
          <w:szCs w:val="20"/>
        </w:rPr>
        <w:t xml:space="preserve">Assign an incident safety officer immediately. It is also suggested that the incident commander assign an assistant or scribe to begin documentation of all </w:t>
      </w:r>
      <w:r w:rsidR="00BB27BE">
        <w:rPr>
          <w:rFonts w:ascii="Arial" w:hAnsi="Arial" w:cs="Arial"/>
          <w:color w:val="000000"/>
          <w:sz w:val="20"/>
          <w:szCs w:val="20"/>
        </w:rPr>
        <w:t xml:space="preserve">incident plans and operations. </w:t>
      </w:r>
    </w:p>
    <w:p w14:paraId="7060CBE1" w14:textId="77777777" w:rsidR="00F00ABC" w:rsidRPr="0047251D" w:rsidRDefault="00F00ABC" w:rsidP="007A5E4C">
      <w:pPr>
        <w:pStyle w:val="Default"/>
        <w:contextualSpacing/>
        <w:rPr>
          <w:rFonts w:ascii="Arial" w:hAnsi="Arial" w:cs="Arial"/>
          <w:b/>
          <w:color w:val="auto"/>
          <w:sz w:val="20"/>
          <w:szCs w:val="20"/>
        </w:rPr>
      </w:pPr>
      <w:r w:rsidRPr="0047251D">
        <w:rPr>
          <w:rFonts w:ascii="Arial" w:hAnsi="Arial" w:cs="Arial"/>
          <w:b/>
          <w:color w:val="auto"/>
          <w:sz w:val="20"/>
          <w:szCs w:val="20"/>
        </w:rPr>
        <w:t>Scene Safety</w:t>
      </w:r>
    </w:p>
    <w:p w14:paraId="4C7A6C27" w14:textId="77777777" w:rsidR="00232106" w:rsidRPr="007A5E4C" w:rsidRDefault="00F00ABC" w:rsidP="00461B52">
      <w:pPr>
        <w:pStyle w:val="Default"/>
        <w:numPr>
          <w:ilvl w:val="0"/>
          <w:numId w:val="72"/>
        </w:numPr>
        <w:contextualSpacing/>
        <w:rPr>
          <w:rFonts w:ascii="Arial" w:hAnsi="Arial" w:cs="Arial"/>
          <w:color w:val="auto"/>
          <w:sz w:val="20"/>
          <w:szCs w:val="20"/>
        </w:rPr>
      </w:pPr>
      <w:r w:rsidRPr="000C4CDC">
        <w:rPr>
          <w:rFonts w:ascii="Arial" w:hAnsi="Arial" w:cs="Arial"/>
          <w:color w:val="auto"/>
          <w:sz w:val="20"/>
          <w:szCs w:val="20"/>
        </w:rPr>
        <w:t xml:space="preserve">Establish hot, warm, and cold zones (utilize barrier tape and natural boundaries) </w:t>
      </w:r>
    </w:p>
    <w:p w14:paraId="0F93DFEC" w14:textId="77777777" w:rsidR="00F00ABC" w:rsidRPr="000C4CDC" w:rsidRDefault="00F00ABC" w:rsidP="00461B52">
      <w:pPr>
        <w:pStyle w:val="Default"/>
        <w:numPr>
          <w:ilvl w:val="0"/>
          <w:numId w:val="72"/>
        </w:numPr>
        <w:contextualSpacing/>
        <w:rPr>
          <w:rFonts w:ascii="Arial" w:hAnsi="Arial" w:cs="Arial"/>
          <w:color w:val="auto"/>
          <w:sz w:val="20"/>
          <w:szCs w:val="20"/>
        </w:rPr>
      </w:pPr>
      <w:r w:rsidRPr="000C4CDC">
        <w:rPr>
          <w:rFonts w:ascii="Arial" w:hAnsi="Arial" w:cs="Arial"/>
          <w:sz w:val="20"/>
          <w:szCs w:val="20"/>
        </w:rPr>
        <w:t xml:space="preserve">Ensure that unauthorized/untrained personnel do not enter the hazardous area </w:t>
      </w:r>
    </w:p>
    <w:p w14:paraId="37022CB6" w14:textId="77777777" w:rsidR="002102D5" w:rsidRDefault="002102D5" w:rsidP="00C41572">
      <w:pPr>
        <w:autoSpaceDE w:val="0"/>
        <w:autoSpaceDN w:val="0"/>
        <w:adjustRightInd w:val="0"/>
        <w:rPr>
          <w:rFonts w:ascii="Arial" w:hAnsi="Arial" w:cs="Arial"/>
          <w:bCs/>
          <w:sz w:val="20"/>
          <w:szCs w:val="20"/>
        </w:rPr>
      </w:pPr>
    </w:p>
    <w:p w14:paraId="697A22FF" w14:textId="77777777" w:rsidR="00C41572" w:rsidRPr="0047251D" w:rsidRDefault="00C41572" w:rsidP="00C41572">
      <w:pPr>
        <w:autoSpaceDE w:val="0"/>
        <w:autoSpaceDN w:val="0"/>
        <w:adjustRightInd w:val="0"/>
        <w:rPr>
          <w:rFonts w:ascii="Arial" w:hAnsi="Arial" w:cs="Arial"/>
          <w:b/>
          <w:sz w:val="20"/>
          <w:szCs w:val="20"/>
        </w:rPr>
      </w:pPr>
      <w:r w:rsidRPr="00BB73F6">
        <w:rPr>
          <w:rFonts w:ascii="Arial" w:hAnsi="Arial" w:cs="Arial"/>
          <w:b/>
          <w:bCs/>
          <w:sz w:val="20"/>
          <w:szCs w:val="20"/>
        </w:rPr>
        <w:t xml:space="preserve">Incident Actions </w:t>
      </w:r>
    </w:p>
    <w:p w14:paraId="0D9D8B86"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All incident actions shall not exceed the scope of the hazardous materials operations level which is limited to establishing command, identifying the materials involved, isolating the incident, and securing the scene. Other actions may occur only if the personnel have the appropriate level of PPE and training to SAFELY carry out the tasks associated with his/her assignments. </w:t>
      </w:r>
    </w:p>
    <w:p w14:paraId="6FFE42F5"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An Incident Action Plan shall be created that identifies exposures, hazards, and</w:t>
      </w:r>
      <w:r w:rsidR="00BB73F6">
        <w:rPr>
          <w:rFonts w:ascii="Arial" w:hAnsi="Arial" w:cs="Arial"/>
          <w:sz w:val="20"/>
          <w:szCs w:val="20"/>
        </w:rPr>
        <w:t xml:space="preserve"> i</w:t>
      </w:r>
      <w:r w:rsidRPr="00C41572">
        <w:rPr>
          <w:rFonts w:ascii="Arial" w:hAnsi="Arial" w:cs="Arial"/>
          <w:sz w:val="20"/>
          <w:szCs w:val="20"/>
        </w:rPr>
        <w:t>ncident objecti</w:t>
      </w:r>
      <w:r w:rsidR="00BB73F6">
        <w:rPr>
          <w:rFonts w:ascii="Arial" w:hAnsi="Arial" w:cs="Arial"/>
          <w:sz w:val="20"/>
          <w:szCs w:val="20"/>
        </w:rPr>
        <w:t>ves.</w:t>
      </w:r>
      <w:r w:rsidRPr="00C41572">
        <w:rPr>
          <w:rFonts w:ascii="Arial" w:hAnsi="Arial" w:cs="Arial"/>
          <w:sz w:val="20"/>
          <w:szCs w:val="20"/>
        </w:rPr>
        <w:t xml:space="preserve"> </w:t>
      </w:r>
    </w:p>
    <w:p w14:paraId="085BA273"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lastRenderedPageBreak/>
        <w:t xml:space="preserve">Dike and/or dam areas to contain run-off and prevent further contamination of other areas and water sources. </w:t>
      </w:r>
    </w:p>
    <w:p w14:paraId="3E73C98E"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Remove all ignition sources if materials are combustible or flammable in nature. </w:t>
      </w:r>
    </w:p>
    <w:p w14:paraId="7B0813C4"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Collaborate with the DNR, EPA, </w:t>
      </w:r>
      <w:bookmarkStart w:id="104" w:name="Text55"/>
      <w:r w:rsidR="007C7FCA">
        <w:rPr>
          <w:rFonts w:ascii="Arial" w:hAnsi="Arial" w:cs="Arial"/>
          <w:sz w:val="20"/>
          <w:szCs w:val="20"/>
        </w:rPr>
        <w:fldChar w:fldCharType="begin">
          <w:ffData>
            <w:name w:val="Text55"/>
            <w:enabled/>
            <w:calcOnExit w:val="0"/>
            <w:textInput/>
          </w:ffData>
        </w:fldChar>
      </w:r>
      <w:r w:rsidR="007C7FCA">
        <w:rPr>
          <w:rFonts w:ascii="Arial" w:hAnsi="Arial" w:cs="Arial"/>
          <w:sz w:val="20"/>
          <w:szCs w:val="20"/>
        </w:rPr>
        <w:instrText xml:space="preserve"> FORMTEXT </w:instrText>
      </w:r>
      <w:r w:rsidR="007C7FCA">
        <w:rPr>
          <w:rFonts w:ascii="Arial" w:hAnsi="Arial" w:cs="Arial"/>
          <w:sz w:val="20"/>
          <w:szCs w:val="20"/>
        </w:rPr>
      </w:r>
      <w:r w:rsidR="007C7FCA">
        <w:rPr>
          <w:rFonts w:ascii="Arial" w:hAnsi="Arial" w:cs="Arial"/>
          <w:sz w:val="20"/>
          <w:szCs w:val="20"/>
        </w:rPr>
        <w:fldChar w:fldCharType="separate"/>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sz w:val="20"/>
          <w:szCs w:val="20"/>
        </w:rPr>
        <w:fldChar w:fldCharType="end"/>
      </w:r>
      <w:bookmarkEnd w:id="104"/>
      <w:r w:rsidRPr="00C41572">
        <w:rPr>
          <w:rFonts w:ascii="Arial" w:hAnsi="Arial" w:cs="Arial"/>
          <w:sz w:val="20"/>
          <w:szCs w:val="20"/>
        </w:rPr>
        <w:t xml:space="preserve"> </w:t>
      </w:r>
      <w:smartTag w:uri="urn:schemas-microsoft-com:office:smarttags" w:element="PlaceType">
        <w:r w:rsidRPr="00C41572">
          <w:rPr>
            <w:rFonts w:ascii="Arial" w:hAnsi="Arial" w:cs="Arial"/>
            <w:sz w:val="20"/>
            <w:szCs w:val="20"/>
          </w:rPr>
          <w:t>County</w:t>
        </w:r>
      </w:smartTag>
      <w:r w:rsidRPr="00C41572">
        <w:rPr>
          <w:rFonts w:ascii="Arial" w:hAnsi="Arial" w:cs="Arial"/>
          <w:sz w:val="20"/>
          <w:szCs w:val="20"/>
        </w:rPr>
        <w:t xml:space="preserve"> Officials, company representatives, specialists/technicians, and the HAZMAT team as needed. </w:t>
      </w:r>
    </w:p>
    <w:p w14:paraId="7FEB3578" w14:textId="77777777" w:rsidR="00C41572" w:rsidRPr="00C41572" w:rsidRDefault="00C41572" w:rsidP="00461B52">
      <w:pPr>
        <w:numPr>
          <w:ilvl w:val="0"/>
          <w:numId w:val="40"/>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Communications and accountability of all incident personnel shall be maintained at all times. </w:t>
      </w:r>
    </w:p>
    <w:p w14:paraId="7D6F32C1" w14:textId="77777777" w:rsidR="00C41572" w:rsidRPr="00C41572" w:rsidRDefault="00C41572" w:rsidP="00C41572">
      <w:pPr>
        <w:autoSpaceDE w:val="0"/>
        <w:autoSpaceDN w:val="0"/>
        <w:adjustRightInd w:val="0"/>
        <w:rPr>
          <w:rFonts w:ascii="Arial" w:hAnsi="Arial" w:cs="Arial"/>
          <w:sz w:val="20"/>
          <w:szCs w:val="20"/>
        </w:rPr>
      </w:pPr>
    </w:p>
    <w:p w14:paraId="2DFB0130" w14:textId="77777777" w:rsidR="00C41572" w:rsidRPr="0047251D" w:rsidRDefault="00C41572" w:rsidP="00C41572">
      <w:pPr>
        <w:autoSpaceDE w:val="0"/>
        <w:autoSpaceDN w:val="0"/>
        <w:adjustRightInd w:val="0"/>
        <w:rPr>
          <w:rFonts w:ascii="Arial" w:hAnsi="Arial" w:cs="Arial"/>
          <w:b/>
          <w:sz w:val="20"/>
          <w:szCs w:val="20"/>
        </w:rPr>
      </w:pPr>
      <w:r w:rsidRPr="00BB73F6">
        <w:rPr>
          <w:rFonts w:ascii="Arial" w:hAnsi="Arial" w:cs="Arial"/>
          <w:b/>
          <w:bCs/>
          <w:sz w:val="20"/>
          <w:szCs w:val="20"/>
        </w:rPr>
        <w:t xml:space="preserve">Reports and Documentation </w:t>
      </w:r>
    </w:p>
    <w:p w14:paraId="116957A5" w14:textId="77777777" w:rsidR="00C41572" w:rsidRPr="00C41572" w:rsidRDefault="00C41572" w:rsidP="00461B52">
      <w:pPr>
        <w:numPr>
          <w:ilvl w:val="0"/>
          <w:numId w:val="42"/>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The release of information regarding the incident shall be controlled by the OIC and the designated Public Information Officer. Only the OIC, </w:t>
      </w:r>
      <w:bookmarkStart w:id="105" w:name="Text56"/>
      <w:r w:rsidR="007C7FCA">
        <w:rPr>
          <w:rFonts w:ascii="Arial" w:hAnsi="Arial" w:cs="Arial"/>
          <w:sz w:val="20"/>
          <w:szCs w:val="20"/>
        </w:rPr>
        <w:fldChar w:fldCharType="begin">
          <w:ffData>
            <w:name w:val="Text56"/>
            <w:enabled/>
            <w:calcOnExit w:val="0"/>
            <w:textInput/>
          </w:ffData>
        </w:fldChar>
      </w:r>
      <w:r w:rsidR="007C7FCA">
        <w:rPr>
          <w:rFonts w:ascii="Arial" w:hAnsi="Arial" w:cs="Arial"/>
          <w:sz w:val="20"/>
          <w:szCs w:val="20"/>
        </w:rPr>
        <w:instrText xml:space="preserve"> FORMTEXT </w:instrText>
      </w:r>
      <w:r w:rsidR="007C7FCA">
        <w:rPr>
          <w:rFonts w:ascii="Arial" w:hAnsi="Arial" w:cs="Arial"/>
          <w:sz w:val="20"/>
          <w:szCs w:val="20"/>
        </w:rPr>
      </w:r>
      <w:r w:rsidR="007C7FCA">
        <w:rPr>
          <w:rFonts w:ascii="Arial" w:hAnsi="Arial" w:cs="Arial"/>
          <w:sz w:val="20"/>
          <w:szCs w:val="20"/>
        </w:rPr>
        <w:fldChar w:fldCharType="separate"/>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noProof/>
          <w:sz w:val="20"/>
          <w:szCs w:val="20"/>
        </w:rPr>
        <w:t> </w:t>
      </w:r>
      <w:r w:rsidR="007C7FCA">
        <w:rPr>
          <w:rFonts w:ascii="Arial" w:hAnsi="Arial" w:cs="Arial"/>
          <w:sz w:val="20"/>
          <w:szCs w:val="20"/>
        </w:rPr>
        <w:fldChar w:fldCharType="end"/>
      </w:r>
      <w:bookmarkEnd w:id="105"/>
      <w:r w:rsidR="007C7FCA">
        <w:rPr>
          <w:rFonts w:ascii="Arial" w:hAnsi="Arial" w:cs="Arial"/>
          <w:sz w:val="20"/>
          <w:szCs w:val="20"/>
        </w:rPr>
        <w:t xml:space="preserve"> </w:t>
      </w:r>
      <w:r w:rsidRPr="00C41572">
        <w:rPr>
          <w:rFonts w:ascii="Arial" w:hAnsi="Arial" w:cs="Arial"/>
          <w:sz w:val="20"/>
          <w:szCs w:val="20"/>
        </w:rPr>
        <w:t xml:space="preserve">County Emergency Management, or other designated Public Information Officer shall have the authority to provide public information. </w:t>
      </w:r>
    </w:p>
    <w:p w14:paraId="11541A2E" w14:textId="77777777" w:rsidR="00C41572" w:rsidRPr="00C41572" w:rsidRDefault="00C41572" w:rsidP="00461B52">
      <w:pPr>
        <w:numPr>
          <w:ilvl w:val="0"/>
          <w:numId w:val="42"/>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The Incident Action Plan and all operations performed on the incident shall be documented. A written report shall be completed by the OIC and filed with all other documents created. </w:t>
      </w:r>
    </w:p>
    <w:p w14:paraId="627D03E4" w14:textId="77777777" w:rsidR="00C41572" w:rsidRPr="00C41572" w:rsidRDefault="00C41572" w:rsidP="00461B52">
      <w:pPr>
        <w:numPr>
          <w:ilvl w:val="0"/>
          <w:numId w:val="42"/>
        </w:numPr>
        <w:autoSpaceDE w:val="0"/>
        <w:autoSpaceDN w:val="0"/>
        <w:adjustRightInd w:val="0"/>
        <w:spacing w:after="240"/>
        <w:contextualSpacing/>
        <w:rPr>
          <w:rFonts w:ascii="Arial" w:hAnsi="Arial" w:cs="Arial"/>
          <w:sz w:val="20"/>
          <w:szCs w:val="20"/>
        </w:rPr>
      </w:pPr>
      <w:r w:rsidRPr="00C41572">
        <w:rPr>
          <w:rFonts w:ascii="Arial" w:hAnsi="Arial" w:cs="Arial"/>
          <w:sz w:val="20"/>
          <w:szCs w:val="20"/>
        </w:rPr>
        <w:t xml:space="preserve">A log of all department personnel who were exposed or potentially exposed shall be maintained during the incident and filed along with other incident reports. </w:t>
      </w:r>
    </w:p>
    <w:p w14:paraId="710B2FF8" w14:textId="77777777" w:rsidR="00C41572" w:rsidRPr="00C41572" w:rsidRDefault="00112792" w:rsidP="00461B52">
      <w:pPr>
        <w:numPr>
          <w:ilvl w:val="0"/>
          <w:numId w:val="42"/>
        </w:numPr>
        <w:autoSpaceDE w:val="0"/>
        <w:autoSpaceDN w:val="0"/>
        <w:adjustRightInd w:val="0"/>
        <w:spacing w:after="240"/>
        <w:contextualSpacing/>
        <w:rPr>
          <w:rFonts w:ascii="Arial" w:hAnsi="Arial" w:cs="Arial"/>
          <w:sz w:val="20"/>
          <w:szCs w:val="20"/>
        </w:rPr>
      </w:pPr>
      <w:r>
        <w:rPr>
          <w:rFonts w:ascii="Arial" w:hAnsi="Arial" w:cs="Arial"/>
          <w:sz w:val="20"/>
          <w:szCs w:val="20"/>
        </w:rPr>
        <w:t>A r</w:t>
      </w:r>
      <w:r w:rsidRPr="00C41572">
        <w:rPr>
          <w:rFonts w:ascii="Arial" w:hAnsi="Arial" w:cs="Arial"/>
          <w:sz w:val="20"/>
          <w:szCs w:val="20"/>
        </w:rPr>
        <w:t xml:space="preserve">ecord </w:t>
      </w:r>
      <w:r w:rsidR="00C41572" w:rsidRPr="00C41572">
        <w:rPr>
          <w:rFonts w:ascii="Arial" w:hAnsi="Arial" w:cs="Arial"/>
          <w:sz w:val="20"/>
          <w:szCs w:val="20"/>
        </w:rPr>
        <w:t xml:space="preserve">of all other agencies and their corresponding personnel who responded shall also be </w:t>
      </w:r>
      <w:r>
        <w:rPr>
          <w:rFonts w:ascii="Arial" w:hAnsi="Arial" w:cs="Arial"/>
          <w:sz w:val="20"/>
          <w:szCs w:val="20"/>
        </w:rPr>
        <w:t>kept</w:t>
      </w:r>
      <w:r w:rsidR="00C41572" w:rsidRPr="00C41572">
        <w:rPr>
          <w:rFonts w:ascii="Arial" w:hAnsi="Arial" w:cs="Arial"/>
          <w:sz w:val="20"/>
          <w:szCs w:val="20"/>
        </w:rPr>
        <w:t xml:space="preserve">. </w:t>
      </w:r>
    </w:p>
    <w:p w14:paraId="553C3DBF" w14:textId="77777777" w:rsidR="00C41572" w:rsidRPr="00C41572" w:rsidRDefault="00112792" w:rsidP="00461B52">
      <w:pPr>
        <w:numPr>
          <w:ilvl w:val="0"/>
          <w:numId w:val="42"/>
        </w:numPr>
        <w:autoSpaceDE w:val="0"/>
        <w:autoSpaceDN w:val="0"/>
        <w:adjustRightInd w:val="0"/>
        <w:spacing w:after="240"/>
        <w:contextualSpacing/>
        <w:rPr>
          <w:rFonts w:ascii="Arial" w:hAnsi="Arial" w:cs="Arial"/>
          <w:sz w:val="20"/>
          <w:szCs w:val="20"/>
        </w:rPr>
      </w:pPr>
      <w:r>
        <w:rPr>
          <w:rFonts w:ascii="Arial" w:hAnsi="Arial" w:cs="Arial"/>
          <w:sz w:val="20"/>
          <w:szCs w:val="20"/>
        </w:rPr>
        <w:t>A r</w:t>
      </w:r>
      <w:r w:rsidRPr="00C41572">
        <w:rPr>
          <w:rFonts w:ascii="Arial" w:hAnsi="Arial" w:cs="Arial"/>
          <w:sz w:val="20"/>
          <w:szCs w:val="20"/>
        </w:rPr>
        <w:t xml:space="preserve">ecord </w:t>
      </w:r>
      <w:r w:rsidR="00C41572" w:rsidRPr="00C41572">
        <w:rPr>
          <w:rFonts w:ascii="Arial" w:hAnsi="Arial" w:cs="Arial"/>
          <w:sz w:val="20"/>
          <w:szCs w:val="20"/>
        </w:rPr>
        <w:t xml:space="preserve">of all items used that will need </w:t>
      </w:r>
      <w:r w:rsidR="005561E2">
        <w:rPr>
          <w:rFonts w:ascii="Arial" w:hAnsi="Arial" w:cs="Arial"/>
          <w:sz w:val="20"/>
          <w:szCs w:val="20"/>
        </w:rPr>
        <w:t xml:space="preserve">to be </w:t>
      </w:r>
      <w:r w:rsidR="00C41572" w:rsidRPr="00C41572">
        <w:rPr>
          <w:rFonts w:ascii="Arial" w:hAnsi="Arial" w:cs="Arial"/>
          <w:sz w:val="20"/>
          <w:szCs w:val="20"/>
        </w:rPr>
        <w:t xml:space="preserve">replaced and any other expenses shall be kept during the incident and filed with the other incident reports. </w:t>
      </w:r>
    </w:p>
    <w:p w14:paraId="03199D96" w14:textId="77777777" w:rsidR="0047251D" w:rsidRDefault="0047251D" w:rsidP="00C41572">
      <w:pPr>
        <w:autoSpaceDE w:val="0"/>
        <w:autoSpaceDN w:val="0"/>
        <w:adjustRightInd w:val="0"/>
        <w:rPr>
          <w:rFonts w:ascii="Arial" w:hAnsi="Arial" w:cs="Arial"/>
          <w:sz w:val="20"/>
          <w:szCs w:val="20"/>
        </w:rPr>
      </w:pPr>
    </w:p>
    <w:p w14:paraId="08BF24C4" w14:textId="77777777" w:rsidR="00C41572" w:rsidRPr="0047251D" w:rsidRDefault="00C41572" w:rsidP="00C41572">
      <w:pPr>
        <w:autoSpaceDE w:val="0"/>
        <w:autoSpaceDN w:val="0"/>
        <w:adjustRightInd w:val="0"/>
        <w:rPr>
          <w:rFonts w:ascii="Arial" w:hAnsi="Arial" w:cs="Arial"/>
          <w:b/>
          <w:sz w:val="20"/>
          <w:szCs w:val="20"/>
        </w:rPr>
      </w:pPr>
      <w:r w:rsidRPr="0047251D">
        <w:rPr>
          <w:rFonts w:ascii="Arial" w:hAnsi="Arial" w:cs="Arial"/>
          <w:b/>
          <w:bCs/>
          <w:sz w:val="20"/>
          <w:szCs w:val="20"/>
        </w:rPr>
        <w:t xml:space="preserve">Clean-Up </w:t>
      </w:r>
    </w:p>
    <w:p w14:paraId="27F21932" w14:textId="77777777" w:rsidR="00DA0AF1" w:rsidRDefault="00C41572" w:rsidP="00C41572">
      <w:pPr>
        <w:rPr>
          <w:rFonts w:ascii="Arial" w:hAnsi="Arial" w:cs="Arial"/>
          <w:sz w:val="20"/>
          <w:szCs w:val="20"/>
        </w:rPr>
      </w:pPr>
      <w:r w:rsidRPr="00C41572">
        <w:rPr>
          <w:rFonts w:ascii="Arial" w:hAnsi="Arial" w:cs="Arial"/>
          <w:sz w:val="20"/>
          <w:szCs w:val="20"/>
        </w:rPr>
        <w:t>Clean up of materials is the sole responsibility of the person or company responsible for the hazardous material(s) incident. All of the personnel and equipment in contact with the hazardous material(s) shall be decontaminated prior to returning to service.</w:t>
      </w:r>
    </w:p>
    <w:p w14:paraId="0DBD6129" w14:textId="77777777" w:rsidR="00D44C78" w:rsidRDefault="00D44C78" w:rsidP="00C41572">
      <w:pPr>
        <w:rPr>
          <w:rFonts w:ascii="Arial" w:hAnsi="Arial" w:cs="Arial"/>
          <w:sz w:val="20"/>
          <w:szCs w:val="20"/>
        </w:rPr>
      </w:pPr>
    </w:p>
    <w:p w14:paraId="3545097F" w14:textId="77777777" w:rsidR="00D44C78" w:rsidRDefault="00D44C78" w:rsidP="00C41572">
      <w:pPr>
        <w:rPr>
          <w:rFonts w:ascii="Arial" w:hAnsi="Arial" w:cs="Arial"/>
          <w:sz w:val="20"/>
          <w:szCs w:val="20"/>
        </w:rPr>
      </w:pPr>
    </w:p>
    <w:p w14:paraId="348A13AF" w14:textId="77777777" w:rsidR="00D44C78" w:rsidRDefault="00D44C78" w:rsidP="00C41572">
      <w:pPr>
        <w:rPr>
          <w:rFonts w:ascii="Arial" w:hAnsi="Arial" w:cs="Arial"/>
          <w:sz w:val="20"/>
          <w:szCs w:val="20"/>
        </w:rPr>
      </w:pPr>
    </w:p>
    <w:p w14:paraId="3021E7CB" w14:textId="77777777" w:rsidR="00D44C78" w:rsidRDefault="00D44C78" w:rsidP="00C41572">
      <w:pPr>
        <w:rPr>
          <w:rFonts w:ascii="Arial" w:hAnsi="Arial" w:cs="Arial"/>
          <w:sz w:val="20"/>
          <w:szCs w:val="20"/>
        </w:rPr>
      </w:pPr>
    </w:p>
    <w:p w14:paraId="1FC63652" w14:textId="77777777" w:rsidR="00D44C78" w:rsidRDefault="00D44C78" w:rsidP="00C41572">
      <w:pPr>
        <w:rPr>
          <w:rFonts w:ascii="Arial" w:hAnsi="Arial" w:cs="Arial"/>
          <w:sz w:val="20"/>
          <w:szCs w:val="20"/>
        </w:rPr>
      </w:pPr>
    </w:p>
    <w:p w14:paraId="121EA246" w14:textId="77777777" w:rsidR="00D44C78" w:rsidRDefault="00D44C78" w:rsidP="00C41572">
      <w:pPr>
        <w:rPr>
          <w:rFonts w:ascii="Arial" w:hAnsi="Arial" w:cs="Arial"/>
          <w:sz w:val="20"/>
          <w:szCs w:val="20"/>
        </w:rPr>
      </w:pPr>
    </w:p>
    <w:p w14:paraId="3C441549" w14:textId="77777777" w:rsidR="00D44C78" w:rsidRDefault="00D44C78" w:rsidP="00C41572">
      <w:pPr>
        <w:rPr>
          <w:rFonts w:ascii="Arial" w:hAnsi="Arial" w:cs="Arial"/>
          <w:sz w:val="20"/>
          <w:szCs w:val="20"/>
        </w:rPr>
      </w:pPr>
    </w:p>
    <w:p w14:paraId="1AF1560B" w14:textId="77777777" w:rsidR="00D44C78" w:rsidRDefault="00D44C78" w:rsidP="00C41572">
      <w:pPr>
        <w:rPr>
          <w:rFonts w:ascii="Arial" w:hAnsi="Arial" w:cs="Arial"/>
          <w:sz w:val="20"/>
          <w:szCs w:val="20"/>
        </w:rPr>
      </w:pPr>
    </w:p>
    <w:p w14:paraId="377EAEED" w14:textId="77777777" w:rsidR="00D44C78" w:rsidRDefault="00D44C78" w:rsidP="00C41572">
      <w:pPr>
        <w:rPr>
          <w:rFonts w:ascii="Arial" w:hAnsi="Arial" w:cs="Arial"/>
          <w:sz w:val="20"/>
          <w:szCs w:val="20"/>
        </w:rPr>
      </w:pPr>
    </w:p>
    <w:p w14:paraId="12098627" w14:textId="77777777" w:rsidR="00D44C78" w:rsidRDefault="00D44C78" w:rsidP="00C41572">
      <w:pPr>
        <w:rPr>
          <w:rFonts w:ascii="Arial" w:hAnsi="Arial" w:cs="Arial"/>
          <w:sz w:val="20"/>
          <w:szCs w:val="20"/>
        </w:rPr>
      </w:pPr>
    </w:p>
    <w:p w14:paraId="126C47A9" w14:textId="77777777" w:rsidR="00D44C78" w:rsidRPr="00C41572" w:rsidRDefault="00D44C78" w:rsidP="00C41572">
      <w:pPr>
        <w:rPr>
          <w:rFonts w:ascii="Arial" w:hAnsi="Arial" w:cs="Arial"/>
          <w:sz w:val="20"/>
          <w:szCs w:val="20"/>
        </w:rPr>
      </w:pPr>
    </w:p>
    <w:p w14:paraId="5F05C86E" w14:textId="77777777" w:rsidR="00DA0AF1" w:rsidRDefault="00DA0AF1" w:rsidP="00865A71">
      <w:pPr>
        <w:jc w:val="center"/>
        <w:rPr>
          <w:rFonts w:ascii="Arial" w:hAnsi="Arial" w:cs="Arial"/>
          <w:sz w:val="32"/>
          <w:szCs w:val="32"/>
        </w:rPr>
      </w:pPr>
    </w:p>
    <w:p w14:paraId="7BE6F9FA" w14:textId="77777777" w:rsidR="00DA0AF1" w:rsidRDefault="00DA0AF1" w:rsidP="00865A71">
      <w:pPr>
        <w:jc w:val="center"/>
        <w:rPr>
          <w:rFonts w:ascii="Arial" w:hAnsi="Arial" w:cs="Arial"/>
          <w:sz w:val="32"/>
          <w:szCs w:val="32"/>
        </w:rPr>
      </w:pPr>
    </w:p>
    <w:p w14:paraId="6710D9BD" w14:textId="77777777" w:rsidR="00DA0AF1" w:rsidRDefault="00DA0AF1" w:rsidP="00865A71">
      <w:pPr>
        <w:jc w:val="center"/>
        <w:rPr>
          <w:rFonts w:ascii="Arial" w:hAnsi="Arial" w:cs="Arial"/>
          <w:sz w:val="32"/>
          <w:szCs w:val="32"/>
        </w:rPr>
      </w:pPr>
    </w:p>
    <w:p w14:paraId="0C7E137C" w14:textId="77777777" w:rsidR="002102D5" w:rsidRDefault="002102D5" w:rsidP="002102D5">
      <w:pPr>
        <w:rPr>
          <w:rFonts w:ascii="Arial" w:hAnsi="Arial" w:cs="Arial"/>
          <w:sz w:val="32"/>
          <w:szCs w:val="32"/>
        </w:rPr>
      </w:pPr>
    </w:p>
    <w:p w14:paraId="5BBE3E22" w14:textId="77777777" w:rsidR="00D44C78" w:rsidRDefault="00D44C78" w:rsidP="00BF28AA">
      <w:pPr>
        <w:pStyle w:val="Heading3"/>
      </w:pPr>
    </w:p>
    <w:p w14:paraId="2C628022" w14:textId="77777777" w:rsidR="00D44C78" w:rsidRDefault="00D44C78" w:rsidP="00BF28AA">
      <w:pPr>
        <w:pStyle w:val="Heading3"/>
      </w:pPr>
    </w:p>
    <w:p w14:paraId="59DA73C3" w14:textId="77777777" w:rsidR="00D44C78" w:rsidRDefault="00D44C78" w:rsidP="00D44C78"/>
    <w:p w14:paraId="2C97F0C2" w14:textId="77777777" w:rsidR="00D44C78" w:rsidRDefault="00D44C78" w:rsidP="00D44C78"/>
    <w:p w14:paraId="73E9AF87" w14:textId="77777777" w:rsidR="00F94495" w:rsidRDefault="00F94495" w:rsidP="00F94495">
      <w:pPr>
        <w:jc w:val="center"/>
        <w:rPr>
          <w:rFonts w:ascii="Arial" w:hAnsi="Arial" w:cs="Arial"/>
          <w:b/>
          <w:sz w:val="32"/>
          <w:szCs w:val="32"/>
        </w:rPr>
      </w:pPr>
      <w:bookmarkStart w:id="106" w:name="Natg"/>
    </w:p>
    <w:p w14:paraId="16F2E99F" w14:textId="77777777" w:rsidR="00887EE1" w:rsidRDefault="00887EE1" w:rsidP="00F94495">
      <w:pPr>
        <w:jc w:val="center"/>
        <w:rPr>
          <w:rFonts w:ascii="Arial" w:hAnsi="Arial" w:cs="Arial"/>
          <w:b/>
          <w:sz w:val="32"/>
          <w:szCs w:val="32"/>
        </w:rPr>
        <w:sectPr w:rsidR="00887EE1" w:rsidSect="00350DC3">
          <w:footerReference w:type="default" r:id="rId39"/>
          <w:pgSz w:w="12240" w:h="15840"/>
          <w:pgMar w:top="1440" w:right="1800" w:bottom="1440" w:left="1800" w:header="720" w:footer="720" w:gutter="0"/>
          <w:cols w:space="720"/>
          <w:docGrid w:linePitch="360"/>
        </w:sectPr>
      </w:pPr>
    </w:p>
    <w:p w14:paraId="1135AD9A" w14:textId="13EBE5FD" w:rsidR="00DD48A4" w:rsidRDefault="00F94495" w:rsidP="00DD48A4">
      <w:pPr>
        <w:jc w:val="center"/>
        <w:rPr>
          <w:rFonts w:ascii="Arial" w:hAnsi="Arial" w:cs="Arial"/>
          <w:b/>
          <w:bCs/>
        </w:rPr>
      </w:pPr>
      <w:bookmarkStart w:id="107" w:name="_Toc92092173"/>
      <w:bookmarkStart w:id="108" w:name="ng"/>
      <w:r w:rsidRPr="00DD48A4">
        <w:rPr>
          <w:rFonts w:ascii="Arial" w:hAnsi="Arial" w:cs="Arial"/>
          <w:b/>
          <w:bCs/>
          <w:sz w:val="32"/>
          <w:szCs w:val="32"/>
        </w:rPr>
        <w:lastRenderedPageBreak/>
        <w:t>Natural Gas Incidents</w:t>
      </w:r>
      <w:bookmarkEnd w:id="107"/>
    </w:p>
    <w:p w14:paraId="5BE2E576" w14:textId="77777777" w:rsidR="00DD48A4" w:rsidRPr="00DD48A4" w:rsidRDefault="00DD48A4" w:rsidP="00DD48A4">
      <w:pPr>
        <w:jc w:val="center"/>
        <w:rPr>
          <w:rFonts w:ascii="Arial" w:hAnsi="Arial" w:cs="Arial"/>
          <w:b/>
          <w:bCs/>
        </w:rPr>
      </w:pPr>
    </w:p>
    <w:bookmarkEnd w:id="106"/>
    <w:bookmarkEnd w:id="108"/>
    <w:p w14:paraId="61FE54A5" w14:textId="464E2351" w:rsidR="00F94495" w:rsidRDefault="00F94495" w:rsidP="00F94495">
      <w:pPr>
        <w:pStyle w:val="NoSpacing"/>
        <w:rPr>
          <w:rFonts w:ascii="Arial" w:hAnsi="Arial" w:cs="Arial"/>
          <w:sz w:val="20"/>
          <w:szCs w:val="20"/>
        </w:rPr>
      </w:pPr>
      <w:r>
        <w:rPr>
          <w:rFonts w:ascii="Arial" w:hAnsi="Arial" w:cs="Arial"/>
          <w:sz w:val="20"/>
          <w:szCs w:val="20"/>
        </w:rPr>
        <w:t>Natural gas (Methane) is extremely flammable, colorless, odorless, and lighter than air.  Mercaptan, with an odor of rotten eggs, is added to natural gas to help indicate its presence.  The flammable range of natural gas is 4% Lower Explosive Limit (LEL) to 15% Upper Explosive Limit (UEL) by volume. Natural gas can displace oxygen and cause asphyxiation in certain settings, particularly confined spaces. The presence of natural gas in its flammable range should be evaluated with the use of a Combustible Gas Indicator (CGI) (on the Engine, Utility Company, or HAZMAT response unit.)</w:t>
      </w:r>
    </w:p>
    <w:p w14:paraId="7502330D" w14:textId="77777777" w:rsidR="00F94495" w:rsidRDefault="00F94495" w:rsidP="00F94495">
      <w:pPr>
        <w:pStyle w:val="NoSpacing"/>
        <w:rPr>
          <w:rFonts w:ascii="Arial" w:hAnsi="Arial" w:cs="Arial"/>
          <w:sz w:val="20"/>
          <w:szCs w:val="20"/>
        </w:rPr>
      </w:pPr>
    </w:p>
    <w:p w14:paraId="706D7640" w14:textId="77777777" w:rsidR="00F94495" w:rsidRDefault="00F94495" w:rsidP="00F94495">
      <w:pPr>
        <w:pStyle w:val="NoSpacing"/>
        <w:rPr>
          <w:rFonts w:ascii="Arial" w:hAnsi="Arial" w:cs="Arial"/>
          <w:sz w:val="20"/>
          <w:szCs w:val="20"/>
        </w:rPr>
      </w:pPr>
      <w:r>
        <w:rPr>
          <w:rFonts w:ascii="Arial" w:hAnsi="Arial" w:cs="Arial"/>
          <w:sz w:val="20"/>
          <w:szCs w:val="20"/>
        </w:rPr>
        <w:t>Fires involving natural gas should be controlled by stopping the flow of gas. In most cases, burning natural gas should not be extinguished as this would change the situation from a visible to an invisible hazard with an explosive potential. Natural gas is much lighter than air and will usually dissipate rapidly in the outside environment. Inside buildings, however, it tends to pocket, particularly in attics and dead space. Because natural gas is lighter than air, if confined it has the potential for a catastrophic explosion. Natural gas leaks above ground are much easier to manage than below ground leaks.</w:t>
      </w:r>
    </w:p>
    <w:p w14:paraId="325E7142" w14:textId="77777777" w:rsidR="00F94495" w:rsidRDefault="00F94495" w:rsidP="00F94495">
      <w:pPr>
        <w:pStyle w:val="NoSpacing"/>
        <w:rPr>
          <w:rFonts w:ascii="Arial" w:hAnsi="Arial" w:cs="Arial"/>
          <w:b/>
          <w:sz w:val="20"/>
          <w:szCs w:val="20"/>
        </w:rPr>
      </w:pPr>
    </w:p>
    <w:p w14:paraId="6C2BBC21" w14:textId="77777777" w:rsidR="00F94495" w:rsidRDefault="00F94495" w:rsidP="00F94495">
      <w:pPr>
        <w:pStyle w:val="NoSpacing"/>
        <w:rPr>
          <w:rFonts w:ascii="Arial" w:hAnsi="Arial" w:cs="Arial"/>
          <w:b/>
          <w:sz w:val="20"/>
          <w:szCs w:val="20"/>
        </w:rPr>
      </w:pPr>
      <w:r>
        <w:rPr>
          <w:rFonts w:ascii="Arial" w:hAnsi="Arial" w:cs="Arial"/>
          <w:b/>
          <w:sz w:val="20"/>
          <w:szCs w:val="20"/>
        </w:rPr>
        <w:t>Arrival on Scene</w:t>
      </w:r>
    </w:p>
    <w:p w14:paraId="64DD1EF2"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Perform a scene size up and establish Command. </w:t>
      </w:r>
    </w:p>
    <w:p w14:paraId="11F9058E" w14:textId="77777777" w:rsidR="00F94495" w:rsidRDefault="00F94495" w:rsidP="00461B52">
      <w:pPr>
        <w:numPr>
          <w:ilvl w:val="0"/>
          <w:numId w:val="136"/>
        </w:numPr>
        <w:autoSpaceDE w:val="0"/>
        <w:autoSpaceDN w:val="0"/>
        <w:adjustRightInd w:val="0"/>
        <w:rPr>
          <w:rFonts w:ascii="Arial" w:hAnsi="Arial" w:cs="Arial"/>
          <w:color w:val="000000"/>
          <w:sz w:val="20"/>
          <w:szCs w:val="20"/>
        </w:rPr>
      </w:pPr>
      <w:r>
        <w:rPr>
          <w:rFonts w:ascii="Arial" w:hAnsi="Arial" w:cs="Arial"/>
          <w:bCs/>
          <w:color w:val="000000"/>
          <w:sz w:val="20"/>
          <w:szCs w:val="20"/>
        </w:rPr>
        <w:t xml:space="preserve">The Emergency Response Guidebook shall be used to identify staging and isolation zones. </w:t>
      </w:r>
    </w:p>
    <w:p w14:paraId="1956D1AF"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Consciously avoid committing apparatus or personnel to a dangerous situation or a situation that could become dangerous due to gas migration. </w:t>
      </w:r>
    </w:p>
    <w:p w14:paraId="32B6E9C9"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Attempt to locate the homeowner or responsible party and begin to gather information as to the hazard, potential victims, etc. </w:t>
      </w:r>
    </w:p>
    <w:p w14:paraId="2E339B3D"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Notify appropriate Utility/Gas Company and HAZMAT(if needed) for assistance and response</w:t>
      </w:r>
    </w:p>
    <w:p w14:paraId="0CD73720"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Evacuate the area, working towards an “All Clear” of the immediate area and surrounding structures if necessary. </w:t>
      </w:r>
    </w:p>
    <w:p w14:paraId="376A7070"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Isolate the area/scene – Establishment of a “Hot Zone” is critical. </w:t>
      </w:r>
    </w:p>
    <w:p w14:paraId="096839CE"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Deny entry. </w:t>
      </w:r>
    </w:p>
    <w:p w14:paraId="7E7E4164"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 xml:space="preserve">If incident is determined to be a natural gas leak, ensure that personnel safety practices are in place when working in the Hot Zone including the wearing of the appropriate PPE with SCBA, face piece donned and breathing air. Establish a water supply and ensure that a charged hose line is in place. This line must be attended when </w:t>
      </w:r>
      <w:proofErr w:type="spellStart"/>
      <w:r>
        <w:rPr>
          <w:rFonts w:ascii="Arial" w:hAnsi="Arial" w:cs="Arial"/>
          <w:sz w:val="20"/>
          <w:szCs w:val="20"/>
        </w:rPr>
        <w:t>Utilty</w:t>
      </w:r>
      <w:proofErr w:type="spellEnd"/>
      <w:r>
        <w:rPr>
          <w:rFonts w:ascii="Arial" w:hAnsi="Arial" w:cs="Arial"/>
          <w:sz w:val="20"/>
          <w:szCs w:val="20"/>
        </w:rPr>
        <w:t>/Gas Company or HAZMAT personnel are securing the leak.</w:t>
      </w:r>
    </w:p>
    <w:p w14:paraId="4C9F83F3" w14:textId="77777777" w:rsidR="00F94495" w:rsidRDefault="00F94495" w:rsidP="00461B52">
      <w:pPr>
        <w:pStyle w:val="NoSpacing"/>
        <w:numPr>
          <w:ilvl w:val="0"/>
          <w:numId w:val="136"/>
        </w:numPr>
        <w:rPr>
          <w:rFonts w:ascii="Arial" w:hAnsi="Arial" w:cs="Arial"/>
          <w:sz w:val="20"/>
          <w:szCs w:val="20"/>
        </w:rPr>
      </w:pPr>
      <w:r>
        <w:rPr>
          <w:rFonts w:ascii="Arial" w:hAnsi="Arial" w:cs="Arial"/>
          <w:sz w:val="20"/>
          <w:szCs w:val="20"/>
        </w:rPr>
        <w:t>Approach to the incident should be from upwind. Use wind speed/direction from dispatch and observe any on-scene indicators (trees, flags and any other items that may show direction).</w:t>
      </w:r>
    </w:p>
    <w:p w14:paraId="1E95ED67" w14:textId="77777777" w:rsidR="00F94495" w:rsidRDefault="00F94495" w:rsidP="00F94495"/>
    <w:p w14:paraId="78C14003" w14:textId="77777777" w:rsidR="00F94495" w:rsidRDefault="00F94495" w:rsidP="00F94495">
      <w:pPr>
        <w:pStyle w:val="Default"/>
        <w:rPr>
          <w:rFonts w:ascii="Arial" w:hAnsi="Arial" w:cs="Arial"/>
          <w:b/>
          <w:color w:val="auto"/>
          <w:sz w:val="20"/>
          <w:szCs w:val="20"/>
        </w:rPr>
      </w:pPr>
      <w:r>
        <w:rPr>
          <w:rFonts w:ascii="Arial" w:hAnsi="Arial" w:cs="Arial"/>
          <w:b/>
          <w:color w:val="auto"/>
          <w:sz w:val="20"/>
          <w:szCs w:val="20"/>
        </w:rPr>
        <w:t>Scene Safety</w:t>
      </w:r>
    </w:p>
    <w:p w14:paraId="28C1AAC1" w14:textId="77777777" w:rsidR="00F94495" w:rsidRDefault="00F94495" w:rsidP="00461B52">
      <w:pPr>
        <w:pStyle w:val="Default"/>
        <w:numPr>
          <w:ilvl w:val="0"/>
          <w:numId w:val="137"/>
        </w:numPr>
        <w:spacing w:after="16"/>
        <w:rPr>
          <w:rFonts w:ascii="Arial" w:hAnsi="Arial" w:cs="Arial"/>
          <w:color w:val="auto"/>
          <w:sz w:val="20"/>
          <w:szCs w:val="20"/>
        </w:rPr>
      </w:pPr>
      <w:r>
        <w:rPr>
          <w:rFonts w:ascii="Arial" w:hAnsi="Arial" w:cs="Arial"/>
          <w:color w:val="auto"/>
          <w:sz w:val="20"/>
          <w:szCs w:val="20"/>
        </w:rPr>
        <w:t xml:space="preserve">Establish hot, warm, and cold zones (utilize barrier tape and natural boundaries) </w:t>
      </w:r>
    </w:p>
    <w:p w14:paraId="28C064BD" w14:textId="77777777" w:rsidR="00F94495" w:rsidRDefault="00F94495" w:rsidP="00461B52">
      <w:pPr>
        <w:pStyle w:val="Default"/>
        <w:numPr>
          <w:ilvl w:val="0"/>
          <w:numId w:val="137"/>
        </w:numPr>
        <w:spacing w:after="16"/>
        <w:rPr>
          <w:rFonts w:ascii="Arial" w:hAnsi="Arial" w:cs="Arial"/>
          <w:color w:val="auto"/>
          <w:sz w:val="20"/>
          <w:szCs w:val="20"/>
        </w:rPr>
      </w:pPr>
      <w:r>
        <w:rPr>
          <w:rFonts w:ascii="Arial" w:hAnsi="Arial" w:cs="Arial"/>
          <w:sz w:val="20"/>
          <w:szCs w:val="20"/>
        </w:rPr>
        <w:t xml:space="preserve">Ensure that unauthorized/untrained personnel do not enter the hazardous area </w:t>
      </w:r>
    </w:p>
    <w:p w14:paraId="77E56A18" w14:textId="77777777" w:rsidR="00F94495" w:rsidRDefault="00F94495" w:rsidP="00F94495"/>
    <w:p w14:paraId="372406D7" w14:textId="77777777" w:rsidR="00F94495" w:rsidRDefault="00F94495" w:rsidP="00F94495">
      <w:pPr>
        <w:pStyle w:val="NoSpacing"/>
        <w:rPr>
          <w:rFonts w:ascii="Arial" w:hAnsi="Arial" w:cs="Arial"/>
          <w:b/>
          <w:sz w:val="20"/>
          <w:szCs w:val="20"/>
        </w:rPr>
      </w:pPr>
      <w:r>
        <w:rPr>
          <w:rFonts w:ascii="Arial" w:hAnsi="Arial" w:cs="Arial"/>
          <w:b/>
          <w:sz w:val="20"/>
          <w:szCs w:val="20"/>
        </w:rPr>
        <w:t>Incidents with an Explosion- Incident Actions</w:t>
      </w:r>
    </w:p>
    <w:p w14:paraId="7C274423" w14:textId="77777777" w:rsidR="00F94495" w:rsidRDefault="00F94495" w:rsidP="00F94495">
      <w:pPr>
        <w:pStyle w:val="NoSpacing"/>
        <w:rPr>
          <w:rFonts w:ascii="Arial" w:hAnsi="Arial" w:cs="Arial"/>
          <w:sz w:val="20"/>
          <w:szCs w:val="20"/>
        </w:rPr>
      </w:pPr>
      <w:r>
        <w:rPr>
          <w:rFonts w:ascii="Arial" w:hAnsi="Arial" w:cs="Arial"/>
          <w:sz w:val="20"/>
          <w:szCs w:val="20"/>
        </w:rPr>
        <w:t xml:space="preserve">Units arriving on scene of an explosion must consider natural gas as a possible cause. </w:t>
      </w:r>
    </w:p>
    <w:p w14:paraId="096DF159" w14:textId="77777777" w:rsidR="00F94495" w:rsidRDefault="00F94495" w:rsidP="00F94495">
      <w:pPr>
        <w:pStyle w:val="NoSpacing"/>
        <w:rPr>
          <w:rFonts w:ascii="Arial" w:hAnsi="Arial" w:cs="Arial"/>
          <w:sz w:val="20"/>
          <w:szCs w:val="20"/>
        </w:rPr>
      </w:pPr>
      <w:r>
        <w:rPr>
          <w:rFonts w:ascii="Arial" w:hAnsi="Arial" w:cs="Arial"/>
          <w:sz w:val="20"/>
          <w:szCs w:val="20"/>
        </w:rPr>
        <w:t>Underground leaks may allow gas to travel considerable distances before entering a structure through the foundation, around pipes or through void spaces.  Until it can be determined that the area is safe from danger of further explosions:</w:t>
      </w:r>
    </w:p>
    <w:p w14:paraId="59D095E8"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Evacuate all civilians</w:t>
      </w:r>
    </w:p>
    <w:p w14:paraId="3213D66D"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Keep the number personnel in the area to the minimum number necessary to stabilize the situation</w:t>
      </w:r>
    </w:p>
    <w:p w14:paraId="3E15D1B7"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Don’t rely on gas odor- Use a CGI to check all suspected areas </w:t>
      </w:r>
    </w:p>
    <w:p w14:paraId="661B2335"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lastRenderedPageBreak/>
        <w:t xml:space="preserve">Check areas systematically using a CGI- Start outside of the area of the explosion and move into the area until readings indicate a detectable concentration. </w:t>
      </w:r>
    </w:p>
    <w:p w14:paraId="3A229E44"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Map the readings for the affected area and relay it to Command</w:t>
      </w:r>
    </w:p>
    <w:p w14:paraId="5D1E73C3"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If the gas concentration is encountered inside, adjacent to, or underneath any building, secure all possible sources of ignition in the affected area. </w:t>
      </w:r>
    </w:p>
    <w:p w14:paraId="744BF09B"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Cut electricity from outside the affected area to avoid arcing. </w:t>
      </w:r>
    </w:p>
    <w:p w14:paraId="205A5250"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Ventilate buildings where gas is found with explosion-proof blowers only.</w:t>
      </w:r>
    </w:p>
    <w:p w14:paraId="44147F09"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Never enter inside when CGI is alarming for LEL. </w:t>
      </w:r>
    </w:p>
    <w:p w14:paraId="615A4A0B"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Ventilate first and wait for Utility/Gas Company or HAZMAT. </w:t>
      </w:r>
    </w:p>
    <w:p w14:paraId="5FD776AA"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 xml:space="preserve">Command shall provide for effective interaction between gas company personnel and the fire department. </w:t>
      </w:r>
    </w:p>
    <w:p w14:paraId="67F03C76" w14:textId="77777777" w:rsidR="00F94495" w:rsidRDefault="00F94495" w:rsidP="00461B52">
      <w:pPr>
        <w:pStyle w:val="NoSpacing"/>
        <w:numPr>
          <w:ilvl w:val="0"/>
          <w:numId w:val="138"/>
        </w:numPr>
        <w:rPr>
          <w:rFonts w:ascii="Arial" w:hAnsi="Arial" w:cs="Arial"/>
          <w:sz w:val="20"/>
          <w:szCs w:val="20"/>
        </w:rPr>
      </w:pPr>
      <w:r>
        <w:rPr>
          <w:rFonts w:ascii="Arial" w:hAnsi="Arial" w:cs="Arial"/>
          <w:sz w:val="20"/>
          <w:szCs w:val="20"/>
        </w:rPr>
        <w:t>Command must ensure the safety and stability of the structure.</w:t>
      </w:r>
    </w:p>
    <w:p w14:paraId="064C5981" w14:textId="77777777" w:rsidR="00F94495" w:rsidRDefault="00F94495" w:rsidP="00F94495">
      <w:pPr>
        <w:pStyle w:val="NoSpacing"/>
        <w:rPr>
          <w:rFonts w:ascii="Arial" w:hAnsi="Arial" w:cs="Arial"/>
          <w:sz w:val="20"/>
          <w:szCs w:val="20"/>
        </w:rPr>
      </w:pPr>
    </w:p>
    <w:p w14:paraId="3A126D26" w14:textId="77777777" w:rsidR="00F94495" w:rsidRDefault="00F94495" w:rsidP="00F94495">
      <w:pPr>
        <w:pStyle w:val="NoSpacing"/>
        <w:rPr>
          <w:rFonts w:ascii="Arial" w:hAnsi="Arial" w:cs="Arial"/>
          <w:b/>
          <w:sz w:val="20"/>
          <w:szCs w:val="20"/>
        </w:rPr>
      </w:pPr>
      <w:r>
        <w:rPr>
          <w:rFonts w:ascii="Arial" w:hAnsi="Arial" w:cs="Arial"/>
          <w:b/>
          <w:sz w:val="20"/>
          <w:szCs w:val="20"/>
        </w:rPr>
        <w:t>Incidents with No Explosion- Incident Actions</w:t>
      </w:r>
    </w:p>
    <w:p w14:paraId="6FF228FD" w14:textId="77777777" w:rsidR="00F94495" w:rsidRDefault="00F94495" w:rsidP="00F94495">
      <w:pPr>
        <w:pStyle w:val="NoSpacing"/>
        <w:rPr>
          <w:rFonts w:ascii="Arial" w:hAnsi="Arial" w:cs="Arial"/>
          <w:sz w:val="20"/>
          <w:szCs w:val="20"/>
        </w:rPr>
      </w:pPr>
      <w:r>
        <w:rPr>
          <w:rFonts w:ascii="Arial" w:hAnsi="Arial" w:cs="Arial"/>
          <w:sz w:val="20"/>
          <w:szCs w:val="20"/>
        </w:rPr>
        <w:t>Calls for “gas leak”, gas odor”, “broken gas line” and similar situations may range from minor to a potentially major incident. All these should be approached as potentially dangerous situations.  The following actions must occur:</w:t>
      </w:r>
    </w:p>
    <w:p w14:paraId="381B581D"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The first arriving unit with a CGI shall obtain a sufficient number of gas concentration readings for Command to evaluate the hazard and take appropriate action. (With these readings, a proper isolation perimeter can be established.) </w:t>
      </w:r>
    </w:p>
    <w:p w14:paraId="0C102116"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In all cases, personnel shall take whatever actions are necessary to provide for life safety and property conservation. </w:t>
      </w:r>
    </w:p>
    <w:p w14:paraId="61D20695"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Provide standby protection with a charged 1-3/4 inch hand line (fog nozzle) and a dry chemical extinguisher. </w:t>
      </w:r>
    </w:p>
    <w:p w14:paraId="515367CE"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Crews shall be in full protective equipment and SCBA. </w:t>
      </w:r>
    </w:p>
    <w:p w14:paraId="07C23656"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Crews should position themselves upwind. </w:t>
      </w:r>
    </w:p>
    <w:p w14:paraId="40AB3551"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 xml:space="preserve">Evacuate any civilians in the area of escaping gas. </w:t>
      </w:r>
    </w:p>
    <w:p w14:paraId="0329477C" w14:textId="77777777" w:rsidR="00F94495" w:rsidRDefault="00F94495" w:rsidP="00461B52">
      <w:pPr>
        <w:pStyle w:val="NoSpacing"/>
        <w:numPr>
          <w:ilvl w:val="0"/>
          <w:numId w:val="139"/>
        </w:numPr>
        <w:rPr>
          <w:rFonts w:ascii="Arial" w:hAnsi="Arial" w:cs="Arial"/>
          <w:sz w:val="20"/>
          <w:szCs w:val="20"/>
        </w:rPr>
      </w:pPr>
      <w:r>
        <w:rPr>
          <w:rFonts w:ascii="Arial" w:hAnsi="Arial" w:cs="Arial"/>
          <w:sz w:val="20"/>
          <w:szCs w:val="20"/>
        </w:rPr>
        <w:t>Attempt to locate the source of the gas and any shutoff devices available to isolate and control the leak, i.e. water heater, stove, dryer, etc.</w:t>
      </w:r>
    </w:p>
    <w:p w14:paraId="61A81877" w14:textId="77777777" w:rsidR="00F94495" w:rsidRDefault="00F94495" w:rsidP="00F94495">
      <w:pPr>
        <w:jc w:val="center"/>
        <w:rPr>
          <w:rFonts w:ascii="Arial" w:hAnsi="Arial" w:cs="Arial"/>
          <w:sz w:val="20"/>
          <w:szCs w:val="20"/>
        </w:rPr>
      </w:pPr>
    </w:p>
    <w:p w14:paraId="08BF84D2" w14:textId="77777777" w:rsidR="00F94495" w:rsidRDefault="00F94495" w:rsidP="00F94495">
      <w:pPr>
        <w:jc w:val="center"/>
        <w:rPr>
          <w:rFonts w:ascii="Arial" w:hAnsi="Arial" w:cs="Arial"/>
          <w:b/>
          <w:sz w:val="32"/>
          <w:szCs w:val="32"/>
        </w:rPr>
      </w:pPr>
    </w:p>
    <w:p w14:paraId="365732DF" w14:textId="6CA3F4C8" w:rsidR="00F94495" w:rsidRDefault="00F94495" w:rsidP="00F94495">
      <w:pPr>
        <w:jc w:val="center"/>
        <w:rPr>
          <w:rFonts w:ascii="Arial" w:hAnsi="Arial" w:cs="Arial"/>
          <w:b/>
          <w:sz w:val="32"/>
          <w:szCs w:val="32"/>
        </w:rPr>
      </w:pPr>
      <w:bookmarkStart w:id="109" w:name="CO"/>
    </w:p>
    <w:p w14:paraId="68F281F5" w14:textId="3A708406" w:rsidR="003B464C" w:rsidRDefault="003B464C" w:rsidP="00F94495">
      <w:pPr>
        <w:jc w:val="center"/>
        <w:rPr>
          <w:rFonts w:ascii="Arial" w:hAnsi="Arial" w:cs="Arial"/>
          <w:b/>
          <w:sz w:val="32"/>
          <w:szCs w:val="32"/>
        </w:rPr>
      </w:pPr>
    </w:p>
    <w:p w14:paraId="0985A2DD" w14:textId="2348E944" w:rsidR="003B464C" w:rsidRDefault="003B464C" w:rsidP="00F94495">
      <w:pPr>
        <w:jc w:val="center"/>
        <w:rPr>
          <w:rFonts w:ascii="Arial" w:hAnsi="Arial" w:cs="Arial"/>
          <w:b/>
          <w:sz w:val="32"/>
          <w:szCs w:val="32"/>
        </w:rPr>
      </w:pPr>
    </w:p>
    <w:p w14:paraId="3F29A248" w14:textId="0EEFCD6E" w:rsidR="003B464C" w:rsidRDefault="003B464C" w:rsidP="00F94495">
      <w:pPr>
        <w:jc w:val="center"/>
        <w:rPr>
          <w:rFonts w:ascii="Arial" w:hAnsi="Arial" w:cs="Arial"/>
          <w:b/>
          <w:sz w:val="32"/>
          <w:szCs w:val="32"/>
        </w:rPr>
      </w:pPr>
    </w:p>
    <w:p w14:paraId="20A8A3DE" w14:textId="0830E96C" w:rsidR="003B464C" w:rsidRDefault="003B464C" w:rsidP="00F94495">
      <w:pPr>
        <w:jc w:val="center"/>
        <w:rPr>
          <w:rFonts w:ascii="Arial" w:hAnsi="Arial" w:cs="Arial"/>
          <w:b/>
          <w:sz w:val="32"/>
          <w:szCs w:val="32"/>
        </w:rPr>
      </w:pPr>
    </w:p>
    <w:p w14:paraId="57779C21" w14:textId="1347E159" w:rsidR="003B464C" w:rsidRDefault="003B464C" w:rsidP="00F94495">
      <w:pPr>
        <w:jc w:val="center"/>
        <w:rPr>
          <w:rFonts w:ascii="Arial" w:hAnsi="Arial" w:cs="Arial"/>
          <w:b/>
          <w:sz w:val="32"/>
          <w:szCs w:val="32"/>
        </w:rPr>
      </w:pPr>
    </w:p>
    <w:p w14:paraId="479CC95B" w14:textId="384E7C8A" w:rsidR="003B464C" w:rsidRDefault="003B464C" w:rsidP="00F94495">
      <w:pPr>
        <w:jc w:val="center"/>
        <w:rPr>
          <w:rFonts w:ascii="Arial" w:hAnsi="Arial" w:cs="Arial"/>
          <w:b/>
          <w:sz w:val="32"/>
          <w:szCs w:val="32"/>
        </w:rPr>
      </w:pPr>
    </w:p>
    <w:p w14:paraId="360C813E" w14:textId="21BB54C6" w:rsidR="003B464C" w:rsidRDefault="003B464C" w:rsidP="00F94495">
      <w:pPr>
        <w:jc w:val="center"/>
        <w:rPr>
          <w:rFonts w:ascii="Arial" w:hAnsi="Arial" w:cs="Arial"/>
          <w:b/>
          <w:sz w:val="32"/>
          <w:szCs w:val="32"/>
        </w:rPr>
      </w:pPr>
    </w:p>
    <w:p w14:paraId="2AAFF9BC" w14:textId="3AD3490E" w:rsidR="003B464C" w:rsidRDefault="003B464C" w:rsidP="00F94495">
      <w:pPr>
        <w:jc w:val="center"/>
        <w:rPr>
          <w:rFonts w:ascii="Arial" w:hAnsi="Arial" w:cs="Arial"/>
          <w:b/>
          <w:sz w:val="32"/>
          <w:szCs w:val="32"/>
        </w:rPr>
      </w:pPr>
    </w:p>
    <w:p w14:paraId="56A68290" w14:textId="5DCA3805" w:rsidR="003B464C" w:rsidRDefault="003B464C" w:rsidP="00F94495">
      <w:pPr>
        <w:jc w:val="center"/>
        <w:rPr>
          <w:rFonts w:ascii="Arial" w:hAnsi="Arial" w:cs="Arial"/>
          <w:b/>
          <w:sz w:val="32"/>
          <w:szCs w:val="32"/>
        </w:rPr>
      </w:pPr>
    </w:p>
    <w:p w14:paraId="31D40896" w14:textId="62CC11ED" w:rsidR="003B464C" w:rsidRDefault="003B464C" w:rsidP="00F94495">
      <w:pPr>
        <w:jc w:val="center"/>
        <w:rPr>
          <w:rFonts w:ascii="Arial" w:hAnsi="Arial" w:cs="Arial"/>
          <w:b/>
          <w:sz w:val="32"/>
          <w:szCs w:val="32"/>
        </w:rPr>
      </w:pPr>
    </w:p>
    <w:p w14:paraId="49D89FC4" w14:textId="4CA28AA8" w:rsidR="003B464C" w:rsidRDefault="003B464C" w:rsidP="00F94495">
      <w:pPr>
        <w:jc w:val="center"/>
        <w:rPr>
          <w:rFonts w:ascii="Arial" w:hAnsi="Arial" w:cs="Arial"/>
          <w:b/>
          <w:sz w:val="32"/>
          <w:szCs w:val="32"/>
        </w:rPr>
      </w:pPr>
    </w:p>
    <w:p w14:paraId="12AE2D38" w14:textId="26996BB8" w:rsidR="003B464C" w:rsidRDefault="003B464C" w:rsidP="00F94495">
      <w:pPr>
        <w:jc w:val="center"/>
        <w:rPr>
          <w:rFonts w:ascii="Arial" w:hAnsi="Arial" w:cs="Arial"/>
          <w:b/>
          <w:sz w:val="32"/>
          <w:szCs w:val="32"/>
        </w:rPr>
      </w:pPr>
    </w:p>
    <w:p w14:paraId="66C63128" w14:textId="48E3863D" w:rsidR="003B464C" w:rsidRDefault="003B464C" w:rsidP="00F94495">
      <w:pPr>
        <w:jc w:val="center"/>
        <w:rPr>
          <w:rFonts w:ascii="Arial" w:hAnsi="Arial" w:cs="Arial"/>
          <w:b/>
          <w:sz w:val="32"/>
          <w:szCs w:val="32"/>
        </w:rPr>
      </w:pPr>
    </w:p>
    <w:p w14:paraId="34137717" w14:textId="77777777" w:rsidR="00887EE1" w:rsidRDefault="00887EE1" w:rsidP="00F94495">
      <w:pPr>
        <w:jc w:val="center"/>
        <w:rPr>
          <w:rFonts w:ascii="Arial" w:hAnsi="Arial" w:cs="Arial"/>
          <w:b/>
          <w:sz w:val="32"/>
          <w:szCs w:val="32"/>
        </w:rPr>
        <w:sectPr w:rsidR="00887EE1" w:rsidSect="00350DC3">
          <w:footerReference w:type="default" r:id="rId40"/>
          <w:pgSz w:w="12240" w:h="15840"/>
          <w:pgMar w:top="1440" w:right="1800" w:bottom="1440" w:left="1800" w:header="720" w:footer="720" w:gutter="0"/>
          <w:cols w:space="720"/>
          <w:docGrid w:linePitch="360"/>
        </w:sectPr>
      </w:pPr>
    </w:p>
    <w:p w14:paraId="320FABE2" w14:textId="77777777" w:rsidR="00F94495" w:rsidRPr="00DD48A4" w:rsidRDefault="00F94495" w:rsidP="00DD48A4">
      <w:pPr>
        <w:jc w:val="center"/>
        <w:rPr>
          <w:rFonts w:ascii="Arial" w:hAnsi="Arial" w:cs="Arial"/>
          <w:b/>
          <w:bCs/>
          <w:sz w:val="32"/>
          <w:szCs w:val="32"/>
        </w:rPr>
      </w:pPr>
      <w:bookmarkStart w:id="110" w:name="_Toc92092174"/>
      <w:r w:rsidRPr="00DD48A4">
        <w:rPr>
          <w:rFonts w:ascii="Arial" w:hAnsi="Arial" w:cs="Arial"/>
          <w:b/>
          <w:bCs/>
          <w:sz w:val="32"/>
          <w:szCs w:val="32"/>
        </w:rPr>
        <w:lastRenderedPageBreak/>
        <w:t>Carbon Monoxide Incidents</w:t>
      </w:r>
      <w:bookmarkEnd w:id="110"/>
    </w:p>
    <w:bookmarkEnd w:id="109"/>
    <w:p w14:paraId="1E41DE23" w14:textId="77777777" w:rsidR="00F94495" w:rsidRDefault="00F94495" w:rsidP="00F94495">
      <w:pPr>
        <w:rPr>
          <w:rFonts w:ascii="Arial" w:hAnsi="Arial" w:cs="Arial"/>
          <w:b/>
          <w:sz w:val="20"/>
          <w:szCs w:val="20"/>
        </w:rPr>
      </w:pPr>
    </w:p>
    <w:p w14:paraId="5FF3A0CE" w14:textId="77777777" w:rsidR="00F94495" w:rsidRDefault="00F94495" w:rsidP="00F94495">
      <w:pPr>
        <w:pStyle w:val="NoSpacing"/>
        <w:rPr>
          <w:rFonts w:ascii="Arial" w:hAnsi="Arial" w:cs="Arial"/>
          <w:sz w:val="20"/>
          <w:szCs w:val="20"/>
        </w:rPr>
      </w:pPr>
      <w:r>
        <w:rPr>
          <w:rFonts w:ascii="Arial" w:hAnsi="Arial" w:cs="Arial"/>
          <w:sz w:val="20"/>
          <w:szCs w:val="20"/>
        </w:rPr>
        <w:t xml:space="preserve">Carbon monoxide (CO) is an odorless, tasteless, colorless gas that is deadly. It is a by-product of a fuel burning process. Many appliances such as furnaces, kitchen stoves, hot water heaters, automobiles, and etc. can produce carbon monoxide. When a faulty or unusual condition exists, carbon monoxide may be vented into areas where people are present. Carbon monoxide poisoning may be difficult to diagnose, its symptoms are similar to the flu, which may include headache, nausea, fatigue and dizzy spells. </w:t>
      </w:r>
    </w:p>
    <w:p w14:paraId="206CF29A" w14:textId="77777777" w:rsidR="00F94495" w:rsidRDefault="00F94495" w:rsidP="00F94495">
      <w:pPr>
        <w:pStyle w:val="NoSpacing"/>
        <w:rPr>
          <w:rFonts w:ascii="Arial" w:hAnsi="Arial" w:cs="Arial"/>
          <w:sz w:val="20"/>
          <w:szCs w:val="20"/>
        </w:rPr>
      </w:pPr>
    </w:p>
    <w:p w14:paraId="0EA3C9C7" w14:textId="77777777" w:rsidR="00F94495" w:rsidRDefault="00F94495" w:rsidP="00F94495">
      <w:pPr>
        <w:pStyle w:val="NoSpacing"/>
        <w:rPr>
          <w:rFonts w:ascii="Arial" w:hAnsi="Arial" w:cs="Arial"/>
          <w:b/>
          <w:sz w:val="20"/>
          <w:szCs w:val="20"/>
        </w:rPr>
      </w:pPr>
      <w:r>
        <w:rPr>
          <w:rFonts w:ascii="Arial" w:hAnsi="Arial" w:cs="Arial"/>
          <w:b/>
          <w:sz w:val="20"/>
          <w:szCs w:val="20"/>
        </w:rPr>
        <w:t>Arrival on Scene</w:t>
      </w:r>
    </w:p>
    <w:p w14:paraId="3C8083E0" w14:textId="77777777" w:rsidR="00F94495" w:rsidRDefault="00F94495" w:rsidP="00461B52">
      <w:pPr>
        <w:pStyle w:val="NoSpacing"/>
        <w:numPr>
          <w:ilvl w:val="4"/>
          <w:numId w:val="140"/>
        </w:numPr>
        <w:rPr>
          <w:rFonts w:ascii="Arial" w:hAnsi="Arial" w:cs="Arial"/>
          <w:sz w:val="20"/>
          <w:szCs w:val="20"/>
        </w:rPr>
      </w:pPr>
      <w:r>
        <w:rPr>
          <w:rFonts w:ascii="Arial" w:hAnsi="Arial" w:cs="Arial"/>
          <w:sz w:val="20"/>
          <w:szCs w:val="20"/>
        </w:rPr>
        <w:t xml:space="preserve">Perform a scene size up and establish Command. </w:t>
      </w:r>
    </w:p>
    <w:p w14:paraId="29500523" w14:textId="77777777" w:rsidR="00F94495" w:rsidRDefault="00F94495" w:rsidP="00461B52">
      <w:pPr>
        <w:pStyle w:val="NoSpacing"/>
        <w:numPr>
          <w:ilvl w:val="4"/>
          <w:numId w:val="140"/>
        </w:numPr>
        <w:rPr>
          <w:rFonts w:ascii="Arial" w:hAnsi="Arial" w:cs="Arial"/>
          <w:sz w:val="20"/>
          <w:szCs w:val="20"/>
        </w:rPr>
      </w:pPr>
      <w:r>
        <w:rPr>
          <w:rFonts w:ascii="Arial" w:hAnsi="Arial" w:cs="Arial"/>
          <w:sz w:val="20"/>
          <w:szCs w:val="20"/>
        </w:rPr>
        <w:t xml:space="preserve">Attempt to locate the homeowner or responsible party and begin to gather information as to the hazard, potential victims, etc. </w:t>
      </w:r>
    </w:p>
    <w:p w14:paraId="7DE1E49B" w14:textId="77777777" w:rsidR="00F94495" w:rsidRDefault="00F94495" w:rsidP="00461B52">
      <w:pPr>
        <w:pStyle w:val="NoSpacing"/>
        <w:numPr>
          <w:ilvl w:val="0"/>
          <w:numId w:val="140"/>
        </w:numPr>
        <w:rPr>
          <w:rFonts w:ascii="Arial" w:hAnsi="Arial" w:cs="Arial"/>
          <w:sz w:val="20"/>
          <w:szCs w:val="20"/>
        </w:rPr>
      </w:pPr>
      <w:r>
        <w:rPr>
          <w:rFonts w:ascii="Arial" w:hAnsi="Arial" w:cs="Arial"/>
          <w:sz w:val="20"/>
          <w:szCs w:val="20"/>
        </w:rPr>
        <w:t>Evacuation and treatment of occupants are the first priority.</w:t>
      </w:r>
    </w:p>
    <w:p w14:paraId="5E0C06CB" w14:textId="77777777" w:rsidR="00F94495" w:rsidRDefault="00F94495" w:rsidP="00F94495">
      <w:pPr>
        <w:pStyle w:val="NoSpacing"/>
        <w:rPr>
          <w:rFonts w:ascii="Arial" w:hAnsi="Arial" w:cs="Arial"/>
          <w:sz w:val="20"/>
          <w:szCs w:val="20"/>
        </w:rPr>
      </w:pPr>
    </w:p>
    <w:p w14:paraId="0E6D7696" w14:textId="77777777" w:rsidR="00F94495" w:rsidRDefault="00F94495" w:rsidP="00F94495">
      <w:pPr>
        <w:pStyle w:val="Default"/>
        <w:rPr>
          <w:rFonts w:ascii="Arial" w:hAnsi="Arial" w:cs="Arial"/>
          <w:b/>
          <w:color w:val="auto"/>
          <w:sz w:val="20"/>
          <w:szCs w:val="20"/>
        </w:rPr>
      </w:pPr>
      <w:r>
        <w:rPr>
          <w:rFonts w:ascii="Arial" w:hAnsi="Arial" w:cs="Arial"/>
          <w:b/>
          <w:color w:val="auto"/>
          <w:sz w:val="20"/>
          <w:szCs w:val="20"/>
        </w:rPr>
        <w:t>Scene Safety</w:t>
      </w:r>
    </w:p>
    <w:p w14:paraId="186B0DFE" w14:textId="77777777" w:rsidR="00F94495" w:rsidRDefault="00F94495" w:rsidP="00461B52">
      <w:pPr>
        <w:pStyle w:val="Default"/>
        <w:numPr>
          <w:ilvl w:val="4"/>
          <w:numId w:val="140"/>
        </w:numPr>
        <w:spacing w:after="16"/>
        <w:rPr>
          <w:rFonts w:ascii="Arial" w:hAnsi="Arial" w:cs="Arial"/>
          <w:color w:val="auto"/>
          <w:sz w:val="20"/>
          <w:szCs w:val="20"/>
        </w:rPr>
      </w:pPr>
      <w:r>
        <w:rPr>
          <w:rFonts w:ascii="Arial" w:hAnsi="Arial" w:cs="Arial"/>
          <w:color w:val="auto"/>
          <w:sz w:val="20"/>
          <w:szCs w:val="20"/>
        </w:rPr>
        <w:t xml:space="preserve">Establish hot, warm, and cold zones (utilize barrier tape and natural boundaries if necessary) </w:t>
      </w:r>
    </w:p>
    <w:p w14:paraId="5E049746" w14:textId="77777777" w:rsidR="00F94495" w:rsidRDefault="00F94495" w:rsidP="00461B52">
      <w:pPr>
        <w:pStyle w:val="Default"/>
        <w:numPr>
          <w:ilvl w:val="4"/>
          <w:numId w:val="140"/>
        </w:numPr>
        <w:spacing w:after="16"/>
        <w:rPr>
          <w:rFonts w:ascii="Arial" w:hAnsi="Arial" w:cs="Arial"/>
          <w:color w:val="auto"/>
          <w:sz w:val="20"/>
          <w:szCs w:val="20"/>
        </w:rPr>
      </w:pPr>
      <w:r>
        <w:rPr>
          <w:rFonts w:ascii="Arial" w:hAnsi="Arial" w:cs="Arial"/>
          <w:sz w:val="20"/>
          <w:szCs w:val="20"/>
        </w:rPr>
        <w:t xml:space="preserve">Ensure that unauthorized/untrained personnel do not enter the hazardous area </w:t>
      </w:r>
    </w:p>
    <w:p w14:paraId="04CC0692" w14:textId="77777777" w:rsidR="00A112DC" w:rsidRDefault="00A112DC" w:rsidP="00F94495">
      <w:pPr>
        <w:pStyle w:val="Default"/>
        <w:spacing w:after="16"/>
        <w:rPr>
          <w:rFonts w:ascii="Arial" w:hAnsi="Arial" w:cs="Arial"/>
          <w:b/>
          <w:color w:val="auto"/>
          <w:sz w:val="20"/>
          <w:szCs w:val="20"/>
        </w:rPr>
      </w:pPr>
    </w:p>
    <w:p w14:paraId="4812ACEB" w14:textId="5246E500" w:rsidR="00F94495" w:rsidRDefault="00F94495" w:rsidP="00F94495">
      <w:pPr>
        <w:pStyle w:val="Default"/>
        <w:spacing w:after="16"/>
        <w:rPr>
          <w:rFonts w:ascii="Arial" w:hAnsi="Arial" w:cs="Arial"/>
          <w:b/>
          <w:color w:val="auto"/>
          <w:sz w:val="20"/>
          <w:szCs w:val="20"/>
        </w:rPr>
      </w:pPr>
      <w:r>
        <w:rPr>
          <w:rFonts w:ascii="Arial" w:hAnsi="Arial" w:cs="Arial"/>
          <w:b/>
          <w:color w:val="auto"/>
          <w:sz w:val="20"/>
          <w:szCs w:val="20"/>
        </w:rPr>
        <w:t>Incident Actions</w:t>
      </w:r>
    </w:p>
    <w:p w14:paraId="0F809335"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The CO meter should be activated outside of the structure to allow for fresh air calibration.</w:t>
      </w:r>
    </w:p>
    <w:p w14:paraId="529C17F1"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 xml:space="preserve">Personnel shall use the CO meter and perform an initial CO level survey. The meter shall be used to survey the premises and verify the presence of carbon monoxide. </w:t>
      </w:r>
    </w:p>
    <w:p w14:paraId="494F6186"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Personnel shall enter with protective clothing and self-contained breathing apparatus (SCBA)</w:t>
      </w:r>
    </w:p>
    <w:p w14:paraId="055D3DE1"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If, at any time during the survey phase, the meters indicate a concentration of CO in excess of 20 ppm, or Oxygen by volume of less than 19.5%, then the survey team shall actively go on air</w:t>
      </w:r>
    </w:p>
    <w:p w14:paraId="651B9F4D"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Personnel shall initiate a primary search or verify that all occupants are outside of the structure.</w:t>
      </w:r>
    </w:p>
    <w:p w14:paraId="6FBB4082"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 xml:space="preserve">If occupants are showing signs of CO exposure, have EMS personnel treat them per their protocols and transport. </w:t>
      </w:r>
    </w:p>
    <w:p w14:paraId="7DA6BEDF" w14:textId="77777777" w:rsidR="00F94495" w:rsidRDefault="00F94495" w:rsidP="00461B52">
      <w:pPr>
        <w:pStyle w:val="NoSpacing"/>
        <w:numPr>
          <w:ilvl w:val="0"/>
          <w:numId w:val="141"/>
        </w:numPr>
        <w:rPr>
          <w:rFonts w:ascii="Arial" w:hAnsi="Arial" w:cs="Arial"/>
          <w:sz w:val="20"/>
          <w:szCs w:val="20"/>
        </w:rPr>
      </w:pPr>
      <w:r>
        <w:rPr>
          <w:rFonts w:ascii="Arial" w:hAnsi="Arial" w:cs="Arial"/>
          <w:sz w:val="20"/>
          <w:szCs w:val="20"/>
        </w:rPr>
        <w:t xml:space="preserve">Personnel should determine if the residential CO detector is in the low battery mode or alarm mode.  </w:t>
      </w:r>
    </w:p>
    <w:p w14:paraId="00F576C3" w14:textId="77777777" w:rsidR="00F94495" w:rsidRDefault="00F94495" w:rsidP="00461B52">
      <w:pPr>
        <w:pStyle w:val="NoSpacing"/>
        <w:numPr>
          <w:ilvl w:val="0"/>
          <w:numId w:val="142"/>
        </w:numPr>
        <w:rPr>
          <w:rFonts w:ascii="Arial" w:hAnsi="Arial" w:cs="Arial"/>
          <w:sz w:val="20"/>
          <w:szCs w:val="20"/>
        </w:rPr>
      </w:pPr>
      <w:r>
        <w:rPr>
          <w:rFonts w:ascii="Arial" w:hAnsi="Arial" w:cs="Arial"/>
          <w:sz w:val="20"/>
          <w:szCs w:val="20"/>
        </w:rPr>
        <w:t>A reading of 9 PPM or less does not require the evacuation of the premises:</w:t>
      </w:r>
    </w:p>
    <w:p w14:paraId="63D9D328"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Recommend the occupant, check their CO detector per manufacturer recommendations. </w:t>
      </w:r>
    </w:p>
    <w:p w14:paraId="368687D7"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Attempt to reset the detector. </w:t>
      </w:r>
    </w:p>
    <w:p w14:paraId="62160E08"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Inform occupants that if detector activates again, call 911. </w:t>
      </w:r>
    </w:p>
    <w:p w14:paraId="03253B53" w14:textId="77777777" w:rsidR="00F94495" w:rsidRDefault="00F94495" w:rsidP="00461B52">
      <w:pPr>
        <w:pStyle w:val="NoSpacing"/>
        <w:numPr>
          <w:ilvl w:val="0"/>
          <w:numId w:val="142"/>
        </w:numPr>
        <w:rPr>
          <w:rFonts w:ascii="Arial" w:hAnsi="Arial" w:cs="Arial"/>
          <w:sz w:val="20"/>
          <w:szCs w:val="20"/>
        </w:rPr>
      </w:pPr>
      <w:r>
        <w:rPr>
          <w:rFonts w:ascii="Arial" w:hAnsi="Arial" w:cs="Arial"/>
          <w:sz w:val="20"/>
          <w:szCs w:val="20"/>
        </w:rPr>
        <w:t xml:space="preserve">Any reading above 9 PPM but less than 100 PPM shall be considered above normal, and potentially dangerous to the occupants: </w:t>
      </w:r>
    </w:p>
    <w:p w14:paraId="4661A0A4"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Recommend that all occupants leave the premises and begin ventilation. </w:t>
      </w:r>
    </w:p>
    <w:p w14:paraId="2A5C83FB"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Determine the source of the CO and shut down the appliance.</w:t>
      </w:r>
    </w:p>
    <w:p w14:paraId="3A3FFAD7"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Once the premises have been reduced to a safe level of CO, the premises may be occupied at the discretion of the occupant. </w:t>
      </w:r>
    </w:p>
    <w:p w14:paraId="4386EEF6"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Attempt to reset the detector </w:t>
      </w:r>
    </w:p>
    <w:p w14:paraId="2A8A1994"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Inform occupants that if the detector activates again, call 911.</w:t>
      </w:r>
    </w:p>
    <w:p w14:paraId="0F03FDD0"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Inform the occupants of the actions that have taken place and that they should notify the appropriate resources for assistance </w:t>
      </w:r>
    </w:p>
    <w:p w14:paraId="272CCD23" w14:textId="77777777" w:rsidR="00F94495" w:rsidRDefault="00F94495" w:rsidP="00461B52">
      <w:pPr>
        <w:pStyle w:val="NoSpacing"/>
        <w:numPr>
          <w:ilvl w:val="0"/>
          <w:numId w:val="142"/>
        </w:numPr>
        <w:rPr>
          <w:rFonts w:ascii="Arial" w:hAnsi="Arial" w:cs="Arial"/>
          <w:sz w:val="20"/>
          <w:szCs w:val="20"/>
        </w:rPr>
      </w:pPr>
      <w:r>
        <w:rPr>
          <w:rFonts w:ascii="Arial" w:hAnsi="Arial" w:cs="Arial"/>
          <w:sz w:val="20"/>
          <w:szCs w:val="20"/>
        </w:rPr>
        <w:t>Emergency Operations Reading of 100 PPM or greater:</w:t>
      </w:r>
    </w:p>
    <w:p w14:paraId="7CC67082"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Order the occupants to leave the premises immediately.</w:t>
      </w:r>
    </w:p>
    <w:p w14:paraId="63D71F4A"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lastRenderedPageBreak/>
        <w:t xml:space="preserve">Determine the source of the carbon monoxide and shut down the appliance.  </w:t>
      </w:r>
    </w:p>
    <w:p w14:paraId="4ED841A8"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Call for the Utility/Gas Company to respond to the scene if necessary</w:t>
      </w:r>
    </w:p>
    <w:p w14:paraId="595BB9D3"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Ventilate the structure and reduce CO to a safe level. </w:t>
      </w:r>
    </w:p>
    <w:p w14:paraId="2EF4ADCB"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Once the carbon monoxide level is safe the structure may be occupied at the discretion of the occupant. </w:t>
      </w:r>
    </w:p>
    <w:p w14:paraId="7BBC0BED" w14:textId="77777777" w:rsidR="00F94495" w:rsidRDefault="00F94495" w:rsidP="00461B52">
      <w:pPr>
        <w:pStyle w:val="NoSpacing"/>
        <w:numPr>
          <w:ilvl w:val="1"/>
          <w:numId w:val="142"/>
        </w:numPr>
        <w:rPr>
          <w:rFonts w:ascii="Arial" w:hAnsi="Arial" w:cs="Arial"/>
          <w:sz w:val="20"/>
          <w:szCs w:val="20"/>
        </w:rPr>
      </w:pPr>
      <w:r>
        <w:rPr>
          <w:rFonts w:ascii="Arial" w:hAnsi="Arial" w:cs="Arial"/>
          <w:sz w:val="20"/>
          <w:szCs w:val="20"/>
        </w:rPr>
        <w:t xml:space="preserve">Inform the occupants of the actions that have taken place and they should notify the appropriate resources for assistance </w:t>
      </w:r>
    </w:p>
    <w:p w14:paraId="5BFC120D" w14:textId="737AA90D" w:rsidR="00D44C78" w:rsidRDefault="00D44C78" w:rsidP="00D44C78"/>
    <w:p w14:paraId="43B43C0D" w14:textId="451CF9D7" w:rsidR="00F94495" w:rsidRDefault="00F94495" w:rsidP="00D44C78"/>
    <w:p w14:paraId="03A98CDE" w14:textId="6FECAE58" w:rsidR="00F94495" w:rsidRDefault="00F94495" w:rsidP="00D44C78"/>
    <w:p w14:paraId="65E94E6B" w14:textId="38E01DF7" w:rsidR="00F94495" w:rsidRDefault="00F94495" w:rsidP="00D44C78"/>
    <w:p w14:paraId="08EA5D0F" w14:textId="625D82B3" w:rsidR="00F94495" w:rsidRDefault="00F94495" w:rsidP="00D44C78"/>
    <w:p w14:paraId="386BF208" w14:textId="590ADC26" w:rsidR="00F94495" w:rsidRDefault="00F94495" w:rsidP="00D44C78"/>
    <w:p w14:paraId="10AC75EC" w14:textId="74284528" w:rsidR="00F94495" w:rsidRDefault="00F94495" w:rsidP="00D44C78"/>
    <w:p w14:paraId="47F205EB" w14:textId="72195FB5" w:rsidR="00F94495" w:rsidRDefault="00F94495" w:rsidP="00D44C78"/>
    <w:p w14:paraId="527995D8" w14:textId="1C51DE68" w:rsidR="00F94495" w:rsidRDefault="00F94495" w:rsidP="00D44C78"/>
    <w:p w14:paraId="0BCE0EF5" w14:textId="7B2071F1" w:rsidR="003B464C" w:rsidRDefault="003B464C" w:rsidP="00D44C78"/>
    <w:p w14:paraId="26C01972" w14:textId="088B7A89" w:rsidR="003B464C" w:rsidRDefault="003B464C" w:rsidP="00D44C78"/>
    <w:p w14:paraId="69E88706" w14:textId="63403500" w:rsidR="003B464C" w:rsidRDefault="003B464C" w:rsidP="00D44C78"/>
    <w:p w14:paraId="313E2482" w14:textId="2E0523F5" w:rsidR="003B464C" w:rsidRDefault="003B464C" w:rsidP="00D44C78"/>
    <w:p w14:paraId="16413FD4" w14:textId="3BB6DD20" w:rsidR="003B464C" w:rsidRDefault="003B464C" w:rsidP="00D44C78"/>
    <w:p w14:paraId="714DD98E" w14:textId="76EC5338" w:rsidR="003B464C" w:rsidRDefault="003B464C" w:rsidP="00D44C78"/>
    <w:p w14:paraId="634190CA" w14:textId="6502AD6B" w:rsidR="003B464C" w:rsidRDefault="003B464C" w:rsidP="00D44C78"/>
    <w:p w14:paraId="32C3C407" w14:textId="6BBEDCA9" w:rsidR="003B464C" w:rsidRDefault="003B464C" w:rsidP="00D44C78"/>
    <w:p w14:paraId="14242A3F" w14:textId="54448B95" w:rsidR="003B464C" w:rsidRDefault="003B464C" w:rsidP="00D44C78"/>
    <w:p w14:paraId="64ABA5D9" w14:textId="63BF992E" w:rsidR="003B464C" w:rsidRDefault="003B464C" w:rsidP="00D44C78"/>
    <w:p w14:paraId="4864611D" w14:textId="6F94BA0D" w:rsidR="003B464C" w:rsidRDefault="003B464C" w:rsidP="00D44C78"/>
    <w:p w14:paraId="37B2859A" w14:textId="2D88CE0E" w:rsidR="003B464C" w:rsidRDefault="003B464C" w:rsidP="00D44C78"/>
    <w:p w14:paraId="7455C181" w14:textId="11AA2C07" w:rsidR="003B464C" w:rsidRDefault="003B464C" w:rsidP="00D44C78"/>
    <w:p w14:paraId="4867D38C" w14:textId="0AD12F5F" w:rsidR="003B464C" w:rsidRDefault="003B464C" w:rsidP="00D44C78"/>
    <w:p w14:paraId="1612FBA6" w14:textId="2E323EBF" w:rsidR="003B464C" w:rsidRDefault="003B464C" w:rsidP="00D44C78"/>
    <w:p w14:paraId="589DF7F5" w14:textId="558C2410" w:rsidR="003B464C" w:rsidRDefault="003B464C" w:rsidP="00D44C78"/>
    <w:p w14:paraId="7C506841" w14:textId="56BB5D7E" w:rsidR="003B464C" w:rsidRDefault="003B464C" w:rsidP="00D44C78"/>
    <w:p w14:paraId="6CFE8F66" w14:textId="531A57AE" w:rsidR="003B464C" w:rsidRDefault="003B464C" w:rsidP="00D44C78"/>
    <w:p w14:paraId="34A296A9" w14:textId="197C2365" w:rsidR="003B464C" w:rsidRDefault="003B464C" w:rsidP="00D44C78"/>
    <w:p w14:paraId="4A66A944" w14:textId="1BB2117B" w:rsidR="003B464C" w:rsidRDefault="003B464C" w:rsidP="00D44C78"/>
    <w:p w14:paraId="1955572E" w14:textId="0660551A" w:rsidR="003B464C" w:rsidRDefault="003B464C" w:rsidP="00D44C78"/>
    <w:p w14:paraId="38AD72A7" w14:textId="466A998B" w:rsidR="003B464C" w:rsidRDefault="003B464C" w:rsidP="00D44C78"/>
    <w:p w14:paraId="02913195" w14:textId="59DA933A" w:rsidR="003B464C" w:rsidRDefault="003B464C" w:rsidP="00D44C78"/>
    <w:p w14:paraId="314EF7E8" w14:textId="509A0D5F" w:rsidR="003B464C" w:rsidRDefault="003B464C" w:rsidP="00D44C78"/>
    <w:p w14:paraId="40FFDA71" w14:textId="7C76F65D" w:rsidR="003B464C" w:rsidRDefault="003B464C" w:rsidP="00D44C78"/>
    <w:p w14:paraId="7AD64FC8" w14:textId="0A42382C" w:rsidR="003B464C" w:rsidRDefault="003B464C" w:rsidP="00D44C78"/>
    <w:p w14:paraId="65F86002" w14:textId="77777777" w:rsidR="00887EE1" w:rsidRDefault="00887EE1" w:rsidP="00887EE1">
      <w:pPr>
        <w:tabs>
          <w:tab w:val="left" w:pos="5430"/>
        </w:tabs>
        <w:sectPr w:rsidR="00887EE1" w:rsidSect="00350DC3">
          <w:footerReference w:type="default" r:id="rId41"/>
          <w:pgSz w:w="12240" w:h="15840"/>
          <w:pgMar w:top="1440" w:right="1800" w:bottom="1440" w:left="1800" w:header="720" w:footer="720" w:gutter="0"/>
          <w:cols w:space="720"/>
          <w:docGrid w:linePitch="360"/>
        </w:sectPr>
      </w:pPr>
      <w:r>
        <w:tab/>
      </w:r>
    </w:p>
    <w:p w14:paraId="704D52D0" w14:textId="24590F5D" w:rsidR="002A0760" w:rsidRPr="00C85AC9" w:rsidRDefault="001843E5" w:rsidP="0075083B">
      <w:pPr>
        <w:pStyle w:val="Heading3"/>
        <w:spacing w:before="0"/>
      </w:pPr>
      <w:bookmarkStart w:id="111" w:name="_Toc92092175"/>
      <w:bookmarkStart w:id="112" w:name="csr"/>
      <w:r w:rsidRPr="00C85AC9">
        <w:lastRenderedPageBreak/>
        <w:t xml:space="preserve">Confined Space </w:t>
      </w:r>
      <w:r w:rsidR="008B087F" w:rsidRPr="00C85AC9">
        <w:t>Rescue</w:t>
      </w:r>
      <w:bookmarkEnd w:id="111"/>
    </w:p>
    <w:bookmarkEnd w:id="112"/>
    <w:p w14:paraId="616EEA73" w14:textId="77777777" w:rsidR="00B84645" w:rsidRDefault="00B84645" w:rsidP="00B84645">
      <w:pPr>
        <w:pStyle w:val="Default"/>
      </w:pPr>
    </w:p>
    <w:p w14:paraId="77252566" w14:textId="77777777" w:rsidR="00B84645" w:rsidRPr="00C0199F" w:rsidRDefault="00B84645" w:rsidP="00B84645">
      <w:pPr>
        <w:pStyle w:val="Default"/>
        <w:rPr>
          <w:rFonts w:ascii="Arial" w:hAnsi="Arial" w:cs="Arial"/>
          <w:color w:val="auto"/>
          <w:sz w:val="20"/>
          <w:szCs w:val="20"/>
        </w:rPr>
      </w:pPr>
      <w:r w:rsidRPr="00C0199F">
        <w:rPr>
          <w:rFonts w:ascii="Arial" w:hAnsi="Arial" w:cs="Arial"/>
          <w:b/>
          <w:bCs/>
          <w:color w:val="auto"/>
          <w:sz w:val="20"/>
          <w:szCs w:val="20"/>
        </w:rPr>
        <w:t xml:space="preserve">Definitions </w:t>
      </w:r>
    </w:p>
    <w:p w14:paraId="6718C246" w14:textId="77777777" w:rsidR="00B84645" w:rsidRPr="00C0199F" w:rsidRDefault="00C0199F" w:rsidP="00B84645">
      <w:pPr>
        <w:pStyle w:val="Default"/>
        <w:rPr>
          <w:rFonts w:ascii="Arial" w:hAnsi="Arial" w:cs="Arial"/>
          <w:color w:val="auto"/>
          <w:sz w:val="20"/>
          <w:szCs w:val="20"/>
        </w:rPr>
      </w:pPr>
      <w:r>
        <w:rPr>
          <w:rFonts w:ascii="Arial" w:hAnsi="Arial" w:cs="Arial"/>
          <w:color w:val="auto"/>
          <w:sz w:val="20"/>
          <w:szCs w:val="20"/>
        </w:rPr>
        <w:t>Confined space</w:t>
      </w:r>
      <w:r w:rsidRPr="00C0199F">
        <w:rPr>
          <w:rFonts w:ascii="Arial" w:hAnsi="Arial" w:cs="Arial"/>
          <w:color w:val="auto"/>
          <w:sz w:val="20"/>
          <w:szCs w:val="20"/>
        </w:rPr>
        <w:t xml:space="preserve">: </w:t>
      </w:r>
      <w:r w:rsidR="00B84645" w:rsidRPr="00C0199F">
        <w:rPr>
          <w:rFonts w:ascii="Arial" w:hAnsi="Arial" w:cs="Arial"/>
          <w:color w:val="auto"/>
          <w:sz w:val="20"/>
          <w:szCs w:val="20"/>
        </w:rPr>
        <w:t>A confined space is any area or vessel, which meets a</w:t>
      </w:r>
      <w:r>
        <w:rPr>
          <w:rFonts w:ascii="Arial" w:hAnsi="Arial" w:cs="Arial"/>
          <w:color w:val="auto"/>
          <w:sz w:val="20"/>
          <w:szCs w:val="20"/>
        </w:rPr>
        <w:t>ll 3 of the following:</w:t>
      </w:r>
    </w:p>
    <w:p w14:paraId="3BE1D9F6" w14:textId="77777777" w:rsidR="00B84645" w:rsidRPr="00C0199F" w:rsidRDefault="00B84645" w:rsidP="00461B52">
      <w:pPr>
        <w:pStyle w:val="Default"/>
        <w:numPr>
          <w:ilvl w:val="0"/>
          <w:numId w:val="45"/>
        </w:numPr>
        <w:spacing w:after="18"/>
        <w:rPr>
          <w:rFonts w:ascii="Arial" w:hAnsi="Arial" w:cs="Arial"/>
          <w:color w:val="auto"/>
          <w:sz w:val="20"/>
          <w:szCs w:val="20"/>
        </w:rPr>
      </w:pPr>
      <w:r w:rsidRPr="00C0199F">
        <w:rPr>
          <w:rFonts w:ascii="Arial" w:hAnsi="Arial" w:cs="Arial"/>
          <w:color w:val="auto"/>
          <w:sz w:val="20"/>
          <w:szCs w:val="20"/>
        </w:rPr>
        <w:t xml:space="preserve">Is large enough and so configured that an employee can enter and perform work </w:t>
      </w:r>
    </w:p>
    <w:p w14:paraId="627386BC" w14:textId="77777777" w:rsidR="00B84645" w:rsidRPr="00C0199F" w:rsidRDefault="00B84645" w:rsidP="00461B52">
      <w:pPr>
        <w:pStyle w:val="Default"/>
        <w:numPr>
          <w:ilvl w:val="0"/>
          <w:numId w:val="45"/>
        </w:numPr>
        <w:spacing w:after="18"/>
        <w:rPr>
          <w:rFonts w:ascii="Arial" w:hAnsi="Arial" w:cs="Arial"/>
          <w:color w:val="auto"/>
          <w:sz w:val="20"/>
          <w:szCs w:val="20"/>
        </w:rPr>
      </w:pPr>
      <w:r w:rsidRPr="00C0199F">
        <w:rPr>
          <w:rFonts w:ascii="Arial" w:hAnsi="Arial" w:cs="Arial"/>
          <w:color w:val="auto"/>
          <w:sz w:val="20"/>
          <w:szCs w:val="20"/>
        </w:rPr>
        <w:t xml:space="preserve">Has limited means of entry or exit </w:t>
      </w:r>
    </w:p>
    <w:p w14:paraId="0504C85F" w14:textId="77777777" w:rsidR="00B84645" w:rsidRPr="00C0199F" w:rsidRDefault="00B84645" w:rsidP="00461B52">
      <w:pPr>
        <w:pStyle w:val="Default"/>
        <w:numPr>
          <w:ilvl w:val="0"/>
          <w:numId w:val="45"/>
        </w:numPr>
        <w:rPr>
          <w:rFonts w:ascii="Arial" w:hAnsi="Arial" w:cs="Arial"/>
          <w:color w:val="auto"/>
          <w:sz w:val="20"/>
          <w:szCs w:val="20"/>
        </w:rPr>
      </w:pPr>
      <w:r w:rsidRPr="00C0199F">
        <w:rPr>
          <w:rFonts w:ascii="Arial" w:hAnsi="Arial" w:cs="Arial"/>
          <w:color w:val="auto"/>
          <w:sz w:val="20"/>
          <w:szCs w:val="20"/>
        </w:rPr>
        <w:t xml:space="preserve">Is not designed for continuous occupancy </w:t>
      </w:r>
    </w:p>
    <w:p w14:paraId="23879179" w14:textId="77777777" w:rsidR="00B84645" w:rsidRPr="00C0199F" w:rsidRDefault="00B84645" w:rsidP="00B84645">
      <w:pPr>
        <w:pStyle w:val="Default"/>
        <w:rPr>
          <w:rFonts w:ascii="Arial" w:hAnsi="Arial" w:cs="Arial"/>
          <w:color w:val="auto"/>
          <w:sz w:val="20"/>
          <w:szCs w:val="20"/>
        </w:rPr>
      </w:pPr>
    </w:p>
    <w:p w14:paraId="22E481D6" w14:textId="77777777" w:rsidR="00B84645" w:rsidRPr="00C0199F" w:rsidRDefault="00C0199F" w:rsidP="00B84645">
      <w:pPr>
        <w:pStyle w:val="Default"/>
        <w:rPr>
          <w:rFonts w:ascii="Arial" w:hAnsi="Arial" w:cs="Arial"/>
          <w:color w:val="auto"/>
          <w:sz w:val="20"/>
          <w:szCs w:val="20"/>
        </w:rPr>
      </w:pPr>
      <w:r w:rsidRPr="00C0199F">
        <w:rPr>
          <w:rFonts w:ascii="Arial" w:hAnsi="Arial" w:cs="Arial"/>
          <w:color w:val="auto"/>
          <w:sz w:val="20"/>
          <w:szCs w:val="20"/>
        </w:rPr>
        <w:t xml:space="preserve">Permit required confined space: </w:t>
      </w:r>
      <w:r w:rsidR="00B84645" w:rsidRPr="00C0199F">
        <w:rPr>
          <w:rFonts w:ascii="Arial" w:hAnsi="Arial" w:cs="Arial"/>
          <w:color w:val="auto"/>
          <w:sz w:val="20"/>
          <w:szCs w:val="20"/>
        </w:rPr>
        <w:t xml:space="preserve">A permit required confined space is defined as </w:t>
      </w:r>
      <w:r w:rsidR="00112792">
        <w:rPr>
          <w:rFonts w:ascii="Arial" w:hAnsi="Arial" w:cs="Arial"/>
          <w:color w:val="auto"/>
          <w:sz w:val="20"/>
          <w:szCs w:val="20"/>
        </w:rPr>
        <w:t xml:space="preserve">a </w:t>
      </w:r>
      <w:r w:rsidR="00B84645" w:rsidRPr="00C0199F">
        <w:rPr>
          <w:rFonts w:ascii="Arial" w:hAnsi="Arial" w:cs="Arial"/>
          <w:color w:val="auto"/>
          <w:sz w:val="20"/>
          <w:szCs w:val="20"/>
        </w:rPr>
        <w:t xml:space="preserve">confined space which </w:t>
      </w:r>
      <w:r w:rsidR="00112792">
        <w:rPr>
          <w:rFonts w:ascii="Arial" w:hAnsi="Arial" w:cs="Arial"/>
          <w:color w:val="auto"/>
          <w:sz w:val="20"/>
          <w:szCs w:val="20"/>
        </w:rPr>
        <w:t>has</w:t>
      </w:r>
      <w:r w:rsidR="00112792" w:rsidRPr="00C0199F">
        <w:rPr>
          <w:rFonts w:ascii="Arial" w:hAnsi="Arial" w:cs="Arial"/>
          <w:color w:val="auto"/>
          <w:sz w:val="20"/>
          <w:szCs w:val="20"/>
        </w:rPr>
        <w:t xml:space="preserve"> </w:t>
      </w:r>
      <w:r w:rsidR="00B84645" w:rsidRPr="00C0199F">
        <w:rPr>
          <w:rFonts w:ascii="Arial" w:hAnsi="Arial" w:cs="Arial"/>
          <w:color w:val="auto"/>
          <w:sz w:val="20"/>
          <w:szCs w:val="20"/>
        </w:rPr>
        <w:t xml:space="preserve">one or more of the following: </w:t>
      </w:r>
    </w:p>
    <w:p w14:paraId="3355AF08" w14:textId="77777777" w:rsidR="00B84645" w:rsidRPr="00C0199F" w:rsidRDefault="00B84645" w:rsidP="00461B52">
      <w:pPr>
        <w:pStyle w:val="Default"/>
        <w:numPr>
          <w:ilvl w:val="0"/>
          <w:numId w:val="46"/>
        </w:numPr>
        <w:spacing w:after="16"/>
        <w:rPr>
          <w:rFonts w:ascii="Arial" w:hAnsi="Arial" w:cs="Arial"/>
          <w:color w:val="auto"/>
          <w:sz w:val="20"/>
          <w:szCs w:val="20"/>
        </w:rPr>
      </w:pPr>
      <w:r w:rsidRPr="00C0199F">
        <w:rPr>
          <w:rFonts w:ascii="Arial" w:hAnsi="Arial" w:cs="Arial"/>
          <w:color w:val="auto"/>
          <w:sz w:val="20"/>
          <w:szCs w:val="20"/>
        </w:rPr>
        <w:t xml:space="preserve">Contains or has a potential to contain a hazardous atmosphere </w:t>
      </w:r>
    </w:p>
    <w:p w14:paraId="792899E6" w14:textId="77777777" w:rsidR="00B84645" w:rsidRPr="00C0199F" w:rsidRDefault="00B84645" w:rsidP="00461B52">
      <w:pPr>
        <w:pStyle w:val="Default"/>
        <w:numPr>
          <w:ilvl w:val="0"/>
          <w:numId w:val="46"/>
        </w:numPr>
        <w:spacing w:after="16"/>
        <w:rPr>
          <w:rFonts w:ascii="Arial" w:hAnsi="Arial" w:cs="Arial"/>
          <w:color w:val="auto"/>
          <w:sz w:val="20"/>
          <w:szCs w:val="20"/>
        </w:rPr>
      </w:pPr>
      <w:r w:rsidRPr="00C0199F">
        <w:rPr>
          <w:rFonts w:ascii="Arial" w:hAnsi="Arial" w:cs="Arial"/>
          <w:color w:val="auto"/>
          <w:sz w:val="20"/>
          <w:szCs w:val="20"/>
        </w:rPr>
        <w:t xml:space="preserve">Contains a material with potential for engulfment </w:t>
      </w:r>
    </w:p>
    <w:p w14:paraId="25A4FE26" w14:textId="77777777" w:rsidR="00B84645" w:rsidRPr="00C0199F" w:rsidRDefault="00B84645" w:rsidP="00461B52">
      <w:pPr>
        <w:pStyle w:val="Default"/>
        <w:numPr>
          <w:ilvl w:val="0"/>
          <w:numId w:val="46"/>
        </w:numPr>
        <w:spacing w:after="16"/>
        <w:rPr>
          <w:rFonts w:ascii="Arial" w:hAnsi="Arial" w:cs="Arial"/>
          <w:color w:val="auto"/>
          <w:sz w:val="20"/>
          <w:szCs w:val="20"/>
        </w:rPr>
      </w:pPr>
      <w:r w:rsidRPr="00C0199F">
        <w:rPr>
          <w:rFonts w:ascii="Arial" w:hAnsi="Arial" w:cs="Arial"/>
          <w:color w:val="auto"/>
          <w:sz w:val="20"/>
          <w:szCs w:val="20"/>
        </w:rPr>
        <w:t xml:space="preserve">Is so structured that an entrant could become trapped or asphyxiated </w:t>
      </w:r>
    </w:p>
    <w:p w14:paraId="45B6B95E" w14:textId="77777777" w:rsidR="00B84645" w:rsidRPr="00C0199F" w:rsidRDefault="00B84645" w:rsidP="00461B52">
      <w:pPr>
        <w:pStyle w:val="Default"/>
        <w:numPr>
          <w:ilvl w:val="0"/>
          <w:numId w:val="46"/>
        </w:numPr>
        <w:rPr>
          <w:rFonts w:ascii="Arial" w:hAnsi="Arial" w:cs="Arial"/>
          <w:color w:val="auto"/>
          <w:sz w:val="20"/>
          <w:szCs w:val="20"/>
        </w:rPr>
      </w:pPr>
      <w:r w:rsidRPr="00C0199F">
        <w:rPr>
          <w:rFonts w:ascii="Arial" w:hAnsi="Arial" w:cs="Arial"/>
          <w:color w:val="auto"/>
          <w:sz w:val="20"/>
          <w:szCs w:val="20"/>
        </w:rPr>
        <w:t xml:space="preserve">Contains any other recognized serious safety or health hazard – i.e. moving parts, noise </w:t>
      </w:r>
    </w:p>
    <w:p w14:paraId="0DF22285" w14:textId="77777777" w:rsidR="00545E57" w:rsidRPr="00C0199F" w:rsidRDefault="00545E57" w:rsidP="00B84645">
      <w:pPr>
        <w:pStyle w:val="Default"/>
        <w:rPr>
          <w:rFonts w:ascii="Arial" w:hAnsi="Arial" w:cs="Arial"/>
          <w:color w:val="auto"/>
          <w:sz w:val="20"/>
          <w:szCs w:val="20"/>
        </w:rPr>
      </w:pPr>
    </w:p>
    <w:p w14:paraId="1D22F3DA" w14:textId="77777777" w:rsidR="00B84645" w:rsidRPr="00C0199F" w:rsidRDefault="00C0199F" w:rsidP="00545E57">
      <w:pPr>
        <w:pStyle w:val="Default"/>
        <w:rPr>
          <w:rFonts w:ascii="Arial" w:hAnsi="Arial" w:cs="Arial"/>
          <w:color w:val="auto"/>
          <w:sz w:val="20"/>
          <w:szCs w:val="20"/>
        </w:rPr>
      </w:pPr>
      <w:r w:rsidRPr="00C0199F">
        <w:rPr>
          <w:rFonts w:ascii="Arial" w:hAnsi="Arial" w:cs="Arial"/>
          <w:color w:val="auto"/>
          <w:sz w:val="20"/>
          <w:szCs w:val="20"/>
        </w:rPr>
        <w:t xml:space="preserve">Recovery mode: </w:t>
      </w:r>
      <w:r w:rsidR="00B84645" w:rsidRPr="00C0199F">
        <w:rPr>
          <w:rFonts w:ascii="Arial" w:hAnsi="Arial" w:cs="Arial"/>
          <w:color w:val="auto"/>
          <w:sz w:val="20"/>
          <w:szCs w:val="20"/>
        </w:rPr>
        <w:t xml:space="preserve">Recovery mode is defined as situations where the victim is obviously expired or after a period of time during the rescue operation where time, conditions, or other factors have reduced the chance for the victim’s survival to minimal. </w:t>
      </w:r>
    </w:p>
    <w:p w14:paraId="60F1BA20" w14:textId="77777777" w:rsidR="00545E57" w:rsidRPr="00C0199F" w:rsidRDefault="00545E57" w:rsidP="00545E57">
      <w:pPr>
        <w:pStyle w:val="Default"/>
        <w:rPr>
          <w:rFonts w:ascii="Arial" w:hAnsi="Arial" w:cs="Arial"/>
          <w:color w:val="auto"/>
          <w:sz w:val="20"/>
          <w:szCs w:val="20"/>
        </w:rPr>
      </w:pPr>
    </w:p>
    <w:p w14:paraId="347E45DA" w14:textId="77777777" w:rsidR="00B84645" w:rsidRPr="00C0199F" w:rsidRDefault="00C0199F" w:rsidP="00C0199F">
      <w:pPr>
        <w:pStyle w:val="Default"/>
        <w:rPr>
          <w:rFonts w:ascii="Arial" w:hAnsi="Arial" w:cs="Arial"/>
          <w:color w:val="auto"/>
          <w:sz w:val="20"/>
          <w:szCs w:val="20"/>
        </w:rPr>
      </w:pPr>
      <w:r w:rsidRPr="00C0199F">
        <w:rPr>
          <w:rFonts w:ascii="Arial" w:hAnsi="Arial" w:cs="Arial"/>
          <w:sz w:val="20"/>
          <w:szCs w:val="20"/>
        </w:rPr>
        <w:t xml:space="preserve">Rescue mode: </w:t>
      </w:r>
      <w:r w:rsidR="00B84645" w:rsidRPr="00C0199F">
        <w:rPr>
          <w:rFonts w:ascii="Arial" w:hAnsi="Arial" w:cs="Arial"/>
          <w:sz w:val="20"/>
          <w:szCs w:val="20"/>
        </w:rPr>
        <w:t>Rescue mode is defined as situations where the victim is believed or known to be alive. If this is unknown, personnel should operate in the rescue mode until time, conditions, or other elements make the chance for survival minimal.</w:t>
      </w:r>
    </w:p>
    <w:p w14:paraId="6B4A8912" w14:textId="77777777" w:rsidR="001843E5" w:rsidRPr="00266EC0" w:rsidRDefault="001843E5" w:rsidP="00865A71">
      <w:pPr>
        <w:jc w:val="center"/>
        <w:rPr>
          <w:rFonts w:ascii="Arial" w:hAnsi="Arial" w:cs="Arial"/>
          <w:sz w:val="20"/>
          <w:szCs w:val="20"/>
        </w:rPr>
      </w:pPr>
    </w:p>
    <w:p w14:paraId="25795F51" w14:textId="77777777" w:rsidR="001843E5" w:rsidRPr="00266EC0" w:rsidRDefault="001843E5" w:rsidP="001843E5">
      <w:pPr>
        <w:pStyle w:val="Default"/>
        <w:rPr>
          <w:rFonts w:ascii="Arial" w:hAnsi="Arial" w:cs="Arial"/>
          <w:color w:val="auto"/>
          <w:sz w:val="20"/>
          <w:szCs w:val="20"/>
        </w:rPr>
      </w:pPr>
      <w:r w:rsidRPr="00266EC0">
        <w:rPr>
          <w:rFonts w:ascii="Arial" w:hAnsi="Arial" w:cs="Arial"/>
          <w:color w:val="auto"/>
          <w:sz w:val="20"/>
          <w:szCs w:val="20"/>
        </w:rPr>
        <w:t>Confined space rescue operations present a significant danger to fire department personnel. The safe and effective management of these operations requires special considerations and resources. Examples of possible confined spaces includes tunnels, sewers, tanks, process vessels, manholes, storm drains, furnaces,</w:t>
      </w:r>
      <w:r w:rsidR="0059795F">
        <w:rPr>
          <w:rFonts w:ascii="Arial" w:hAnsi="Arial" w:cs="Arial"/>
          <w:color w:val="auto"/>
          <w:sz w:val="20"/>
          <w:szCs w:val="20"/>
        </w:rPr>
        <w:t xml:space="preserve"> silos,</w:t>
      </w:r>
      <w:r w:rsidRPr="00266EC0">
        <w:rPr>
          <w:rFonts w:ascii="Arial" w:hAnsi="Arial" w:cs="Arial"/>
          <w:color w:val="auto"/>
          <w:sz w:val="20"/>
          <w:szCs w:val="20"/>
        </w:rPr>
        <w:t xml:space="preserve"> and industrial spaces. </w:t>
      </w:r>
    </w:p>
    <w:p w14:paraId="3C4A6FEE" w14:textId="77777777" w:rsidR="001843E5" w:rsidRPr="00266EC0" w:rsidRDefault="001843E5" w:rsidP="001843E5">
      <w:pPr>
        <w:pStyle w:val="Default"/>
        <w:rPr>
          <w:rFonts w:ascii="Arial" w:hAnsi="Arial" w:cs="Arial"/>
          <w:b/>
          <w:bCs/>
          <w:color w:val="auto"/>
          <w:sz w:val="20"/>
          <w:szCs w:val="20"/>
        </w:rPr>
      </w:pPr>
    </w:p>
    <w:p w14:paraId="0EB4DE92" w14:textId="77777777" w:rsidR="00112792" w:rsidRDefault="00C41572" w:rsidP="00112792">
      <w:pPr>
        <w:pStyle w:val="Default"/>
        <w:rPr>
          <w:rFonts w:ascii="Arial" w:hAnsi="Arial" w:cs="Arial"/>
          <w:color w:val="auto"/>
          <w:sz w:val="20"/>
          <w:szCs w:val="20"/>
        </w:rPr>
      </w:pPr>
      <w:r>
        <w:rPr>
          <w:rFonts w:ascii="Arial" w:hAnsi="Arial" w:cs="Arial"/>
          <w:b/>
          <w:bCs/>
          <w:color w:val="auto"/>
          <w:sz w:val="20"/>
          <w:szCs w:val="20"/>
        </w:rPr>
        <w:t xml:space="preserve">The </w:t>
      </w:r>
      <w:bookmarkStart w:id="113" w:name="Text57"/>
      <w:r w:rsidR="007C7FCA">
        <w:rPr>
          <w:rFonts w:ascii="Arial" w:hAnsi="Arial" w:cs="Arial"/>
          <w:b/>
          <w:bCs/>
          <w:color w:val="auto"/>
          <w:sz w:val="20"/>
          <w:szCs w:val="20"/>
        </w:rPr>
        <w:fldChar w:fldCharType="begin">
          <w:ffData>
            <w:name w:val="Text57"/>
            <w:enabled/>
            <w:calcOnExit w:val="0"/>
            <w:textInput/>
          </w:ffData>
        </w:fldChar>
      </w:r>
      <w:r w:rsidR="007C7FCA">
        <w:rPr>
          <w:rFonts w:ascii="Arial" w:hAnsi="Arial" w:cs="Arial"/>
          <w:b/>
          <w:bCs/>
          <w:color w:val="auto"/>
          <w:sz w:val="20"/>
          <w:szCs w:val="20"/>
        </w:rPr>
        <w:instrText xml:space="preserve"> FORMTEXT </w:instrText>
      </w:r>
      <w:r w:rsidR="007C7FCA">
        <w:rPr>
          <w:rFonts w:ascii="Arial" w:hAnsi="Arial" w:cs="Arial"/>
          <w:b/>
          <w:bCs/>
          <w:color w:val="auto"/>
          <w:sz w:val="20"/>
          <w:szCs w:val="20"/>
        </w:rPr>
      </w:r>
      <w:r w:rsidR="007C7FCA">
        <w:rPr>
          <w:rFonts w:ascii="Arial" w:hAnsi="Arial" w:cs="Arial"/>
          <w:b/>
          <w:bCs/>
          <w:color w:val="auto"/>
          <w:sz w:val="20"/>
          <w:szCs w:val="20"/>
        </w:rPr>
        <w:fldChar w:fldCharType="separate"/>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color w:val="auto"/>
          <w:sz w:val="20"/>
          <w:szCs w:val="20"/>
        </w:rPr>
        <w:fldChar w:fldCharType="end"/>
      </w:r>
      <w:bookmarkEnd w:id="113"/>
      <w:r w:rsidR="001843E5" w:rsidRPr="00266EC0">
        <w:rPr>
          <w:rFonts w:ascii="Arial" w:hAnsi="Arial" w:cs="Arial"/>
          <w:b/>
          <w:bCs/>
          <w:color w:val="auto"/>
          <w:sz w:val="20"/>
          <w:szCs w:val="20"/>
        </w:rPr>
        <w:t xml:space="preserve"> Fire Department function</w:t>
      </w:r>
      <w:r>
        <w:rPr>
          <w:rFonts w:ascii="Arial" w:hAnsi="Arial" w:cs="Arial"/>
          <w:b/>
          <w:bCs/>
          <w:color w:val="auto"/>
          <w:sz w:val="20"/>
          <w:szCs w:val="20"/>
        </w:rPr>
        <w:t>s</w:t>
      </w:r>
      <w:r w:rsidR="001843E5" w:rsidRPr="00266EC0">
        <w:rPr>
          <w:rFonts w:ascii="Arial" w:hAnsi="Arial" w:cs="Arial"/>
          <w:b/>
          <w:bCs/>
          <w:color w:val="auto"/>
          <w:sz w:val="20"/>
          <w:szCs w:val="20"/>
        </w:rPr>
        <w:t xml:space="preserve"> at the AWARENESS level</w:t>
      </w:r>
      <w:r w:rsidR="001843E5" w:rsidRPr="00266EC0">
        <w:rPr>
          <w:rFonts w:ascii="Arial" w:hAnsi="Arial" w:cs="Arial"/>
          <w:color w:val="auto"/>
          <w:sz w:val="20"/>
          <w:szCs w:val="20"/>
        </w:rPr>
        <w:t xml:space="preserve">. </w:t>
      </w:r>
      <w:r w:rsidR="001843E5" w:rsidRPr="00266EC0">
        <w:rPr>
          <w:rFonts w:ascii="Arial" w:hAnsi="Arial" w:cs="Arial"/>
          <w:b/>
          <w:bCs/>
          <w:color w:val="auto"/>
          <w:sz w:val="20"/>
          <w:szCs w:val="20"/>
        </w:rPr>
        <w:t xml:space="preserve">Therefore it is the policy of the </w:t>
      </w:r>
      <w:bookmarkStart w:id="114" w:name="Text58"/>
      <w:r w:rsidR="007C7FCA">
        <w:rPr>
          <w:rFonts w:ascii="Arial" w:hAnsi="Arial" w:cs="Arial"/>
          <w:b/>
          <w:bCs/>
          <w:color w:val="auto"/>
          <w:sz w:val="20"/>
          <w:szCs w:val="20"/>
        </w:rPr>
        <w:fldChar w:fldCharType="begin">
          <w:ffData>
            <w:name w:val="Text58"/>
            <w:enabled/>
            <w:calcOnExit w:val="0"/>
            <w:textInput/>
          </w:ffData>
        </w:fldChar>
      </w:r>
      <w:r w:rsidR="007C7FCA">
        <w:rPr>
          <w:rFonts w:ascii="Arial" w:hAnsi="Arial" w:cs="Arial"/>
          <w:b/>
          <w:bCs/>
          <w:color w:val="auto"/>
          <w:sz w:val="20"/>
          <w:szCs w:val="20"/>
        </w:rPr>
        <w:instrText xml:space="preserve"> FORMTEXT </w:instrText>
      </w:r>
      <w:r w:rsidR="007C7FCA">
        <w:rPr>
          <w:rFonts w:ascii="Arial" w:hAnsi="Arial" w:cs="Arial"/>
          <w:b/>
          <w:bCs/>
          <w:color w:val="auto"/>
          <w:sz w:val="20"/>
          <w:szCs w:val="20"/>
        </w:rPr>
      </w:r>
      <w:r w:rsidR="007C7FCA">
        <w:rPr>
          <w:rFonts w:ascii="Arial" w:hAnsi="Arial" w:cs="Arial"/>
          <w:b/>
          <w:bCs/>
          <w:color w:val="auto"/>
          <w:sz w:val="20"/>
          <w:szCs w:val="20"/>
        </w:rPr>
        <w:fldChar w:fldCharType="separate"/>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color w:val="auto"/>
          <w:sz w:val="20"/>
          <w:szCs w:val="20"/>
        </w:rPr>
        <w:fldChar w:fldCharType="end"/>
      </w:r>
      <w:bookmarkEnd w:id="114"/>
      <w:r w:rsidR="001843E5" w:rsidRPr="00266EC0">
        <w:rPr>
          <w:rFonts w:ascii="Arial" w:hAnsi="Arial" w:cs="Arial"/>
          <w:b/>
          <w:bCs/>
          <w:color w:val="auto"/>
          <w:sz w:val="20"/>
          <w:szCs w:val="20"/>
        </w:rPr>
        <w:t xml:space="preserve"> Fire Department that personnel SHALL NOT enter into a confined space. Entry is </w:t>
      </w:r>
      <w:r w:rsidR="00112792">
        <w:rPr>
          <w:rFonts w:ascii="Arial" w:hAnsi="Arial" w:cs="Arial"/>
          <w:b/>
          <w:bCs/>
          <w:color w:val="auto"/>
          <w:sz w:val="20"/>
          <w:szCs w:val="20"/>
        </w:rPr>
        <w:t>considered to have occurred as soon as any part of an entrant’s body breaks the plane of an opening into the space.</w:t>
      </w:r>
      <w:r w:rsidR="00112792" w:rsidRPr="00266EC0">
        <w:rPr>
          <w:rFonts w:ascii="Arial" w:hAnsi="Arial" w:cs="Arial"/>
          <w:b/>
          <w:bCs/>
          <w:color w:val="auto"/>
          <w:sz w:val="20"/>
          <w:szCs w:val="20"/>
        </w:rPr>
        <w:t xml:space="preserve"> </w:t>
      </w:r>
    </w:p>
    <w:p w14:paraId="4BCB4A19" w14:textId="77777777" w:rsidR="00E1787E" w:rsidRPr="00266EC0" w:rsidRDefault="00E1787E" w:rsidP="001843E5">
      <w:pPr>
        <w:pStyle w:val="Default"/>
        <w:rPr>
          <w:rFonts w:ascii="Arial" w:hAnsi="Arial" w:cs="Arial"/>
          <w:color w:val="auto"/>
          <w:sz w:val="20"/>
          <w:szCs w:val="20"/>
        </w:rPr>
      </w:pPr>
    </w:p>
    <w:p w14:paraId="50E690B9" w14:textId="77777777" w:rsidR="001843E5" w:rsidRPr="00266EC0" w:rsidRDefault="001843E5" w:rsidP="001843E5">
      <w:pPr>
        <w:pStyle w:val="Default"/>
        <w:rPr>
          <w:rFonts w:ascii="Arial" w:hAnsi="Arial" w:cs="Arial"/>
          <w:color w:val="auto"/>
          <w:sz w:val="20"/>
          <w:szCs w:val="20"/>
        </w:rPr>
      </w:pPr>
      <w:r w:rsidRPr="00266EC0">
        <w:rPr>
          <w:rFonts w:ascii="Arial" w:hAnsi="Arial" w:cs="Arial"/>
          <w:color w:val="auto"/>
          <w:sz w:val="20"/>
          <w:szCs w:val="20"/>
        </w:rPr>
        <w:t xml:space="preserve">Examples of activities and functions appropriate at the </w:t>
      </w:r>
      <w:r w:rsidRPr="00266EC0">
        <w:rPr>
          <w:rFonts w:ascii="Arial" w:hAnsi="Arial" w:cs="Arial"/>
          <w:b/>
          <w:bCs/>
          <w:color w:val="auto"/>
          <w:sz w:val="20"/>
          <w:szCs w:val="20"/>
        </w:rPr>
        <w:t xml:space="preserve">AWARENESS </w:t>
      </w:r>
      <w:r w:rsidRPr="00266EC0">
        <w:rPr>
          <w:rFonts w:ascii="Arial" w:hAnsi="Arial" w:cs="Arial"/>
          <w:color w:val="auto"/>
          <w:sz w:val="20"/>
          <w:szCs w:val="20"/>
        </w:rPr>
        <w:t xml:space="preserve">level include: </w:t>
      </w:r>
    </w:p>
    <w:p w14:paraId="384AFBC6" w14:textId="77777777" w:rsidR="001843E5" w:rsidRPr="00266EC0" w:rsidRDefault="001843E5" w:rsidP="00461B52">
      <w:pPr>
        <w:pStyle w:val="Default"/>
        <w:numPr>
          <w:ilvl w:val="1"/>
          <w:numId w:val="93"/>
        </w:numPr>
        <w:spacing w:after="16"/>
        <w:rPr>
          <w:rFonts w:ascii="Arial" w:hAnsi="Arial" w:cs="Arial"/>
          <w:color w:val="auto"/>
          <w:sz w:val="20"/>
          <w:szCs w:val="20"/>
        </w:rPr>
      </w:pPr>
      <w:r w:rsidRPr="00266EC0">
        <w:rPr>
          <w:rFonts w:ascii="Arial" w:hAnsi="Arial" w:cs="Arial"/>
          <w:color w:val="auto"/>
          <w:sz w:val="20"/>
          <w:szCs w:val="20"/>
        </w:rPr>
        <w:t xml:space="preserve">Recognition of a confined space incident </w:t>
      </w:r>
    </w:p>
    <w:p w14:paraId="2FA9AA5B" w14:textId="77777777" w:rsidR="001843E5" w:rsidRPr="00266EC0" w:rsidRDefault="001843E5" w:rsidP="00461B52">
      <w:pPr>
        <w:pStyle w:val="Default"/>
        <w:numPr>
          <w:ilvl w:val="1"/>
          <w:numId w:val="93"/>
        </w:numPr>
        <w:spacing w:after="16"/>
        <w:rPr>
          <w:rFonts w:ascii="Arial" w:hAnsi="Arial" w:cs="Arial"/>
          <w:color w:val="auto"/>
          <w:sz w:val="20"/>
          <w:szCs w:val="20"/>
        </w:rPr>
      </w:pPr>
      <w:r w:rsidRPr="00266EC0">
        <w:rPr>
          <w:rFonts w:ascii="Arial" w:hAnsi="Arial" w:cs="Arial"/>
          <w:color w:val="auto"/>
          <w:sz w:val="20"/>
          <w:szCs w:val="20"/>
        </w:rPr>
        <w:t xml:space="preserve">Recognition of confined space hazards </w:t>
      </w:r>
    </w:p>
    <w:p w14:paraId="1AF92D38" w14:textId="77777777" w:rsidR="001843E5" w:rsidRPr="00266EC0" w:rsidRDefault="001843E5" w:rsidP="00461B52">
      <w:pPr>
        <w:pStyle w:val="Default"/>
        <w:numPr>
          <w:ilvl w:val="1"/>
          <w:numId w:val="93"/>
        </w:numPr>
        <w:spacing w:after="16"/>
        <w:rPr>
          <w:rFonts w:ascii="Arial" w:hAnsi="Arial" w:cs="Arial"/>
          <w:color w:val="auto"/>
          <w:sz w:val="20"/>
          <w:szCs w:val="20"/>
        </w:rPr>
      </w:pPr>
      <w:r w:rsidRPr="00266EC0">
        <w:rPr>
          <w:rFonts w:ascii="Arial" w:hAnsi="Arial" w:cs="Arial"/>
          <w:color w:val="auto"/>
          <w:sz w:val="20"/>
          <w:szCs w:val="20"/>
        </w:rPr>
        <w:t xml:space="preserve">Performing a </w:t>
      </w:r>
      <w:r w:rsidRPr="00266EC0">
        <w:rPr>
          <w:rFonts w:ascii="Arial" w:hAnsi="Arial" w:cs="Arial"/>
          <w:b/>
          <w:bCs/>
          <w:color w:val="auto"/>
          <w:sz w:val="20"/>
          <w:szCs w:val="20"/>
        </w:rPr>
        <w:t xml:space="preserve">non-entry </w:t>
      </w:r>
      <w:r w:rsidRPr="00266EC0">
        <w:rPr>
          <w:rFonts w:ascii="Arial" w:hAnsi="Arial" w:cs="Arial"/>
          <w:color w:val="auto"/>
          <w:sz w:val="20"/>
          <w:szCs w:val="20"/>
        </w:rPr>
        <w:t xml:space="preserve">retrieval </w:t>
      </w:r>
    </w:p>
    <w:p w14:paraId="64486DBF" w14:textId="77777777" w:rsidR="001843E5" w:rsidRPr="00266EC0" w:rsidRDefault="001843E5" w:rsidP="00461B52">
      <w:pPr>
        <w:pStyle w:val="Default"/>
        <w:numPr>
          <w:ilvl w:val="1"/>
          <w:numId w:val="93"/>
        </w:numPr>
        <w:spacing w:after="16"/>
        <w:rPr>
          <w:rFonts w:ascii="Arial" w:hAnsi="Arial" w:cs="Arial"/>
          <w:color w:val="auto"/>
          <w:sz w:val="20"/>
          <w:szCs w:val="20"/>
        </w:rPr>
      </w:pPr>
      <w:r w:rsidRPr="00266EC0">
        <w:rPr>
          <w:rFonts w:ascii="Arial" w:hAnsi="Arial" w:cs="Arial"/>
          <w:color w:val="auto"/>
          <w:sz w:val="20"/>
          <w:szCs w:val="20"/>
        </w:rPr>
        <w:t xml:space="preserve">Identifying resource needs </w:t>
      </w:r>
    </w:p>
    <w:p w14:paraId="49A71F43" w14:textId="77777777" w:rsidR="001843E5" w:rsidRPr="00266EC0" w:rsidRDefault="001843E5" w:rsidP="00461B52">
      <w:pPr>
        <w:pStyle w:val="Default"/>
        <w:numPr>
          <w:ilvl w:val="1"/>
          <w:numId w:val="93"/>
        </w:numPr>
        <w:spacing w:after="16"/>
        <w:rPr>
          <w:rFonts w:ascii="Arial" w:hAnsi="Arial" w:cs="Arial"/>
          <w:color w:val="auto"/>
          <w:sz w:val="20"/>
          <w:szCs w:val="20"/>
        </w:rPr>
      </w:pPr>
      <w:r w:rsidRPr="00266EC0">
        <w:rPr>
          <w:rFonts w:ascii="Arial" w:hAnsi="Arial" w:cs="Arial"/>
          <w:color w:val="auto"/>
          <w:sz w:val="20"/>
          <w:szCs w:val="20"/>
        </w:rPr>
        <w:t xml:space="preserve">Initiating response of operations and/or technician level personnel </w:t>
      </w:r>
    </w:p>
    <w:p w14:paraId="2B67363E" w14:textId="77777777" w:rsidR="001843E5" w:rsidRDefault="001843E5" w:rsidP="00461B52">
      <w:pPr>
        <w:pStyle w:val="Default"/>
        <w:numPr>
          <w:ilvl w:val="1"/>
          <w:numId w:val="93"/>
        </w:numPr>
        <w:rPr>
          <w:rFonts w:ascii="Arial" w:hAnsi="Arial" w:cs="Arial"/>
          <w:color w:val="auto"/>
          <w:sz w:val="20"/>
          <w:szCs w:val="20"/>
        </w:rPr>
      </w:pPr>
      <w:r w:rsidRPr="00266EC0">
        <w:rPr>
          <w:rFonts w:ascii="Arial" w:hAnsi="Arial" w:cs="Arial"/>
          <w:color w:val="auto"/>
          <w:sz w:val="20"/>
          <w:szCs w:val="20"/>
        </w:rPr>
        <w:t>Establishin</w:t>
      </w:r>
      <w:r w:rsidR="0074435B">
        <w:rPr>
          <w:rFonts w:ascii="Arial" w:hAnsi="Arial" w:cs="Arial"/>
          <w:color w:val="auto"/>
          <w:sz w:val="20"/>
          <w:szCs w:val="20"/>
        </w:rPr>
        <w:t xml:space="preserve">g scene control and management </w:t>
      </w:r>
    </w:p>
    <w:p w14:paraId="3198A764" w14:textId="77777777" w:rsidR="009D75E1" w:rsidRPr="00266EC0" w:rsidRDefault="009D75E1" w:rsidP="001843E5">
      <w:pPr>
        <w:pStyle w:val="Default"/>
        <w:rPr>
          <w:rFonts w:ascii="Arial" w:hAnsi="Arial" w:cs="Arial"/>
          <w:color w:val="auto"/>
          <w:sz w:val="20"/>
          <w:szCs w:val="20"/>
        </w:rPr>
      </w:pPr>
    </w:p>
    <w:p w14:paraId="485A6A04" w14:textId="77777777" w:rsidR="001843E5" w:rsidRPr="0047251D" w:rsidRDefault="0047251D" w:rsidP="001843E5">
      <w:pPr>
        <w:pStyle w:val="Default"/>
        <w:rPr>
          <w:rFonts w:ascii="Arial" w:hAnsi="Arial" w:cs="Arial"/>
          <w:b/>
          <w:color w:val="auto"/>
          <w:sz w:val="20"/>
          <w:szCs w:val="20"/>
        </w:rPr>
      </w:pPr>
      <w:r w:rsidRPr="0047251D">
        <w:rPr>
          <w:rFonts w:ascii="Arial" w:hAnsi="Arial" w:cs="Arial"/>
          <w:b/>
          <w:color w:val="auto"/>
          <w:sz w:val="20"/>
          <w:szCs w:val="20"/>
        </w:rPr>
        <w:t>Arrival On Scene</w:t>
      </w:r>
    </w:p>
    <w:p w14:paraId="4FA1E841" w14:textId="77777777" w:rsidR="0074435B" w:rsidRPr="00C0199F" w:rsidRDefault="0074435B" w:rsidP="00461B52">
      <w:pPr>
        <w:pStyle w:val="Default"/>
        <w:numPr>
          <w:ilvl w:val="0"/>
          <w:numId w:val="50"/>
        </w:numPr>
        <w:spacing w:after="240"/>
        <w:contextualSpacing/>
        <w:rPr>
          <w:rFonts w:ascii="Arial" w:hAnsi="Arial" w:cs="Arial"/>
          <w:color w:val="auto"/>
          <w:sz w:val="20"/>
          <w:szCs w:val="20"/>
        </w:rPr>
      </w:pPr>
      <w:r>
        <w:rPr>
          <w:rFonts w:ascii="Arial" w:hAnsi="Arial" w:cs="Arial"/>
          <w:color w:val="auto"/>
          <w:sz w:val="20"/>
          <w:szCs w:val="20"/>
        </w:rPr>
        <w:t xml:space="preserve">A. </w:t>
      </w:r>
      <w:r w:rsidRPr="00C0199F">
        <w:rPr>
          <w:rFonts w:ascii="Arial" w:hAnsi="Arial" w:cs="Arial"/>
          <w:color w:val="auto"/>
          <w:sz w:val="20"/>
          <w:szCs w:val="20"/>
        </w:rPr>
        <w:t xml:space="preserve">The first-in </w:t>
      </w:r>
      <w:r>
        <w:rPr>
          <w:rFonts w:ascii="Arial" w:hAnsi="Arial" w:cs="Arial"/>
          <w:color w:val="auto"/>
          <w:sz w:val="20"/>
          <w:szCs w:val="20"/>
        </w:rPr>
        <w:t>unit</w:t>
      </w:r>
      <w:r w:rsidRPr="00C0199F">
        <w:rPr>
          <w:rFonts w:ascii="Arial" w:hAnsi="Arial" w:cs="Arial"/>
          <w:color w:val="auto"/>
          <w:sz w:val="20"/>
          <w:szCs w:val="20"/>
        </w:rPr>
        <w:t xml:space="preserve"> should position the apparatus a</w:t>
      </w:r>
      <w:r>
        <w:rPr>
          <w:rFonts w:ascii="Arial" w:hAnsi="Arial" w:cs="Arial"/>
          <w:color w:val="auto"/>
          <w:sz w:val="20"/>
          <w:szCs w:val="20"/>
        </w:rPr>
        <w:t>ppropriately</w:t>
      </w:r>
    </w:p>
    <w:p w14:paraId="1157E66C" w14:textId="77777777" w:rsidR="001843E5" w:rsidRPr="00266EC0" w:rsidRDefault="001843E5" w:rsidP="00461B52">
      <w:pPr>
        <w:pStyle w:val="Default"/>
        <w:numPr>
          <w:ilvl w:val="0"/>
          <w:numId w:val="50"/>
        </w:numPr>
        <w:spacing w:after="240"/>
        <w:contextualSpacing/>
        <w:rPr>
          <w:rFonts w:ascii="Arial" w:hAnsi="Arial" w:cs="Arial"/>
          <w:color w:val="auto"/>
          <w:sz w:val="20"/>
          <w:szCs w:val="20"/>
        </w:rPr>
      </w:pPr>
      <w:r w:rsidRPr="00266EC0">
        <w:rPr>
          <w:rFonts w:ascii="Arial" w:hAnsi="Arial" w:cs="Arial"/>
          <w:color w:val="auto"/>
          <w:sz w:val="20"/>
          <w:szCs w:val="20"/>
        </w:rPr>
        <w:t xml:space="preserve">The first arriving officer should establish command and complete an initial size-up including: </w:t>
      </w:r>
    </w:p>
    <w:p w14:paraId="742F8AC8"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Secure any witnesses </w:t>
      </w:r>
    </w:p>
    <w:p w14:paraId="5EEC1AC8"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Obtain the confined space entry permit and any other available information </w:t>
      </w:r>
    </w:p>
    <w:p w14:paraId="22CC5BE0"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Location, number, condition of victims, and length of time in confined space </w:t>
      </w:r>
    </w:p>
    <w:p w14:paraId="14ED6576"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Utility and other scene hazards – i.e. hazardous materials, low oxygen levels </w:t>
      </w:r>
    </w:p>
    <w:p w14:paraId="725A2579"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Type of work being performed in the confined space </w:t>
      </w:r>
    </w:p>
    <w:p w14:paraId="075C8959"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Type of PPE being used by victim(s) </w:t>
      </w:r>
    </w:p>
    <w:p w14:paraId="040DCE83" w14:textId="77777777" w:rsidR="001843E5" w:rsidRPr="00266EC0"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 xml:space="preserve">Determination of rescue or recovery mode </w:t>
      </w:r>
    </w:p>
    <w:p w14:paraId="20B82D64" w14:textId="77777777" w:rsidR="00F00ABC" w:rsidRPr="005223C6" w:rsidRDefault="001843E5" w:rsidP="00461B52">
      <w:pPr>
        <w:pStyle w:val="Default"/>
        <w:numPr>
          <w:ilvl w:val="0"/>
          <w:numId w:val="49"/>
        </w:numPr>
        <w:rPr>
          <w:rFonts w:ascii="Arial" w:hAnsi="Arial" w:cs="Arial"/>
          <w:color w:val="auto"/>
          <w:sz w:val="20"/>
          <w:szCs w:val="20"/>
        </w:rPr>
      </w:pPr>
      <w:r w:rsidRPr="00266EC0">
        <w:rPr>
          <w:rFonts w:ascii="Arial" w:hAnsi="Arial" w:cs="Arial"/>
          <w:color w:val="auto"/>
          <w:sz w:val="20"/>
          <w:szCs w:val="20"/>
        </w:rPr>
        <w:t>Determination</w:t>
      </w:r>
      <w:r w:rsidR="00266EC0" w:rsidRPr="00266EC0">
        <w:rPr>
          <w:rFonts w:ascii="Arial" w:hAnsi="Arial" w:cs="Arial"/>
          <w:color w:val="auto"/>
          <w:sz w:val="20"/>
          <w:szCs w:val="20"/>
        </w:rPr>
        <w:t xml:space="preserve"> of additional resources needed</w:t>
      </w:r>
    </w:p>
    <w:p w14:paraId="54B218D6" w14:textId="77777777" w:rsidR="00F00ABC" w:rsidRPr="0047251D" w:rsidRDefault="00F00ABC" w:rsidP="00F00ABC">
      <w:pPr>
        <w:pStyle w:val="Default"/>
        <w:rPr>
          <w:rFonts w:ascii="Arial" w:hAnsi="Arial" w:cs="Arial"/>
          <w:b/>
          <w:color w:val="auto"/>
          <w:sz w:val="20"/>
          <w:szCs w:val="20"/>
        </w:rPr>
      </w:pPr>
      <w:r w:rsidRPr="0047251D">
        <w:rPr>
          <w:rFonts w:ascii="Arial" w:hAnsi="Arial" w:cs="Arial"/>
          <w:b/>
          <w:color w:val="auto"/>
          <w:sz w:val="20"/>
          <w:szCs w:val="20"/>
        </w:rPr>
        <w:lastRenderedPageBreak/>
        <w:t>Scene Safety</w:t>
      </w:r>
    </w:p>
    <w:p w14:paraId="4F6FBCD5" w14:textId="77777777" w:rsidR="00F00ABC" w:rsidRPr="00266EC0" w:rsidRDefault="00F00ABC" w:rsidP="00461B52">
      <w:pPr>
        <w:pStyle w:val="Default"/>
        <w:numPr>
          <w:ilvl w:val="0"/>
          <w:numId w:val="75"/>
        </w:numPr>
        <w:spacing w:after="240"/>
        <w:contextualSpacing/>
        <w:rPr>
          <w:rFonts w:ascii="Arial" w:hAnsi="Arial" w:cs="Arial"/>
          <w:color w:val="auto"/>
          <w:sz w:val="20"/>
          <w:szCs w:val="20"/>
        </w:rPr>
      </w:pPr>
      <w:r w:rsidRPr="00266EC0">
        <w:rPr>
          <w:rFonts w:ascii="Arial" w:hAnsi="Arial" w:cs="Arial"/>
          <w:color w:val="auto"/>
          <w:sz w:val="20"/>
          <w:szCs w:val="20"/>
        </w:rPr>
        <w:t xml:space="preserve">Establish hot, warm, and cold zones (utilize barrier tape and natural boundaries) </w:t>
      </w:r>
    </w:p>
    <w:p w14:paraId="0CAC1139" w14:textId="77777777" w:rsidR="00F00ABC" w:rsidRPr="00266EC0" w:rsidRDefault="00F00ABC" w:rsidP="00461B52">
      <w:pPr>
        <w:pStyle w:val="Default"/>
        <w:numPr>
          <w:ilvl w:val="0"/>
          <w:numId w:val="75"/>
        </w:numPr>
        <w:spacing w:after="240"/>
        <w:contextualSpacing/>
        <w:rPr>
          <w:rFonts w:ascii="Arial" w:hAnsi="Arial" w:cs="Arial"/>
          <w:color w:val="auto"/>
          <w:sz w:val="20"/>
          <w:szCs w:val="20"/>
        </w:rPr>
      </w:pPr>
      <w:r w:rsidRPr="00266EC0">
        <w:rPr>
          <w:rFonts w:ascii="Arial" w:hAnsi="Arial" w:cs="Arial"/>
          <w:color w:val="auto"/>
          <w:sz w:val="20"/>
          <w:szCs w:val="20"/>
        </w:rPr>
        <w:t xml:space="preserve">Ensure that unauthorized/untrained personnel do not enter the confined space </w:t>
      </w:r>
    </w:p>
    <w:p w14:paraId="401D6304" w14:textId="77777777" w:rsidR="00F00ABC" w:rsidRPr="00266EC0" w:rsidRDefault="00F00ABC" w:rsidP="00461B52">
      <w:pPr>
        <w:pStyle w:val="Default"/>
        <w:numPr>
          <w:ilvl w:val="0"/>
          <w:numId w:val="75"/>
        </w:numPr>
        <w:spacing w:after="240"/>
        <w:contextualSpacing/>
        <w:rPr>
          <w:rFonts w:ascii="Arial" w:hAnsi="Arial" w:cs="Arial"/>
          <w:color w:val="auto"/>
          <w:sz w:val="20"/>
          <w:szCs w:val="20"/>
        </w:rPr>
      </w:pPr>
      <w:r w:rsidRPr="00266EC0">
        <w:rPr>
          <w:rFonts w:ascii="Arial" w:hAnsi="Arial" w:cs="Arial"/>
          <w:color w:val="auto"/>
          <w:sz w:val="20"/>
          <w:szCs w:val="20"/>
        </w:rPr>
        <w:t xml:space="preserve">Confirm or implement lock out/tag out </w:t>
      </w:r>
    </w:p>
    <w:p w14:paraId="426C69D8" w14:textId="77777777" w:rsidR="001843E5" w:rsidRPr="00266EC0" w:rsidRDefault="001843E5" w:rsidP="001843E5">
      <w:pPr>
        <w:pStyle w:val="Default"/>
        <w:rPr>
          <w:rFonts w:ascii="Arial" w:hAnsi="Arial" w:cs="Arial"/>
          <w:color w:val="auto"/>
          <w:sz w:val="20"/>
          <w:szCs w:val="20"/>
        </w:rPr>
      </w:pPr>
    </w:p>
    <w:p w14:paraId="542551B1" w14:textId="77777777" w:rsidR="001843E5" w:rsidRPr="0047251D" w:rsidRDefault="0047251D" w:rsidP="001843E5">
      <w:pPr>
        <w:pStyle w:val="Default"/>
        <w:rPr>
          <w:rFonts w:ascii="Arial" w:hAnsi="Arial" w:cs="Arial"/>
          <w:b/>
          <w:color w:val="auto"/>
          <w:sz w:val="20"/>
          <w:szCs w:val="20"/>
        </w:rPr>
      </w:pPr>
      <w:r w:rsidRPr="0047251D">
        <w:rPr>
          <w:rFonts w:ascii="Arial" w:hAnsi="Arial" w:cs="Arial"/>
          <w:b/>
          <w:color w:val="auto"/>
          <w:sz w:val="20"/>
          <w:szCs w:val="20"/>
        </w:rPr>
        <w:t>Incident Actions</w:t>
      </w:r>
      <w:r w:rsidR="001843E5" w:rsidRPr="0047251D">
        <w:rPr>
          <w:rFonts w:ascii="Arial" w:hAnsi="Arial" w:cs="Arial"/>
          <w:b/>
          <w:color w:val="auto"/>
          <w:sz w:val="20"/>
          <w:szCs w:val="20"/>
        </w:rPr>
        <w:t xml:space="preserve"> </w:t>
      </w:r>
    </w:p>
    <w:p w14:paraId="36BBE56B" w14:textId="77777777" w:rsidR="001843E5" w:rsidRPr="00266EC0" w:rsidRDefault="001843E5" w:rsidP="00461B52">
      <w:pPr>
        <w:pStyle w:val="Default"/>
        <w:numPr>
          <w:ilvl w:val="0"/>
          <w:numId w:val="44"/>
        </w:numPr>
        <w:spacing w:after="240"/>
        <w:contextualSpacing/>
        <w:rPr>
          <w:rFonts w:ascii="Arial" w:hAnsi="Arial" w:cs="Arial"/>
          <w:color w:val="auto"/>
          <w:sz w:val="20"/>
          <w:szCs w:val="20"/>
        </w:rPr>
      </w:pPr>
      <w:r w:rsidRPr="00266EC0">
        <w:rPr>
          <w:rFonts w:ascii="Arial" w:hAnsi="Arial" w:cs="Arial"/>
          <w:color w:val="auto"/>
          <w:sz w:val="20"/>
          <w:szCs w:val="20"/>
        </w:rPr>
        <w:t xml:space="preserve">If victim is attached to a body harness and retrieval line, the rescuers may lift the victim from the confined space area </w:t>
      </w:r>
    </w:p>
    <w:p w14:paraId="615D05D9" w14:textId="77777777" w:rsidR="001843E5" w:rsidRPr="00266EC0" w:rsidRDefault="001843E5" w:rsidP="00461B52">
      <w:pPr>
        <w:pStyle w:val="Default"/>
        <w:numPr>
          <w:ilvl w:val="0"/>
          <w:numId w:val="44"/>
        </w:numPr>
        <w:spacing w:after="240"/>
        <w:contextualSpacing/>
        <w:rPr>
          <w:rFonts w:ascii="Arial" w:hAnsi="Arial" w:cs="Arial"/>
          <w:color w:val="auto"/>
          <w:sz w:val="20"/>
          <w:szCs w:val="20"/>
        </w:rPr>
      </w:pPr>
      <w:r w:rsidRPr="00266EC0">
        <w:rPr>
          <w:rFonts w:ascii="Arial" w:hAnsi="Arial" w:cs="Arial"/>
          <w:color w:val="auto"/>
          <w:sz w:val="20"/>
          <w:szCs w:val="20"/>
        </w:rPr>
        <w:t xml:space="preserve">Attempt to establish contact with victim(s) </w:t>
      </w:r>
    </w:p>
    <w:p w14:paraId="48B636B7" w14:textId="77777777" w:rsidR="001843E5" w:rsidRPr="00266EC0" w:rsidRDefault="001843E5" w:rsidP="00461B52">
      <w:pPr>
        <w:pStyle w:val="Default"/>
        <w:numPr>
          <w:ilvl w:val="0"/>
          <w:numId w:val="44"/>
        </w:numPr>
        <w:spacing w:after="240"/>
        <w:contextualSpacing/>
        <w:rPr>
          <w:rFonts w:ascii="Arial" w:hAnsi="Arial" w:cs="Arial"/>
          <w:color w:val="auto"/>
          <w:sz w:val="20"/>
          <w:szCs w:val="20"/>
        </w:rPr>
      </w:pPr>
      <w:r w:rsidRPr="00266EC0">
        <w:rPr>
          <w:rFonts w:ascii="Arial" w:hAnsi="Arial" w:cs="Arial"/>
          <w:color w:val="auto"/>
          <w:sz w:val="20"/>
          <w:szCs w:val="20"/>
        </w:rPr>
        <w:t xml:space="preserve">Establish atmospheric monitoring </w:t>
      </w:r>
    </w:p>
    <w:p w14:paraId="115DDF01" w14:textId="77777777" w:rsidR="001843E5" w:rsidRPr="00266EC0" w:rsidRDefault="001843E5" w:rsidP="00461B52">
      <w:pPr>
        <w:pStyle w:val="Default"/>
        <w:numPr>
          <w:ilvl w:val="0"/>
          <w:numId w:val="44"/>
        </w:numPr>
        <w:spacing w:after="240"/>
        <w:contextualSpacing/>
        <w:rPr>
          <w:rFonts w:ascii="Arial" w:hAnsi="Arial" w:cs="Arial"/>
          <w:color w:val="auto"/>
          <w:sz w:val="20"/>
          <w:szCs w:val="20"/>
        </w:rPr>
      </w:pPr>
      <w:r w:rsidRPr="00266EC0">
        <w:rPr>
          <w:rFonts w:ascii="Arial" w:hAnsi="Arial" w:cs="Arial"/>
          <w:color w:val="auto"/>
          <w:sz w:val="20"/>
          <w:szCs w:val="20"/>
        </w:rPr>
        <w:t xml:space="preserve">Establish ventilation of confined space after atmospheric monitoring </w:t>
      </w:r>
    </w:p>
    <w:p w14:paraId="5940D8A4" w14:textId="77777777" w:rsidR="001843E5" w:rsidRPr="00266EC0" w:rsidRDefault="001843E5" w:rsidP="00461B52">
      <w:pPr>
        <w:pStyle w:val="Default"/>
        <w:numPr>
          <w:ilvl w:val="0"/>
          <w:numId w:val="44"/>
        </w:numPr>
        <w:spacing w:after="240"/>
        <w:contextualSpacing/>
        <w:rPr>
          <w:rFonts w:ascii="Arial" w:hAnsi="Arial" w:cs="Arial"/>
          <w:color w:val="auto"/>
          <w:sz w:val="20"/>
          <w:szCs w:val="20"/>
        </w:rPr>
      </w:pPr>
      <w:r w:rsidRPr="00266EC0">
        <w:rPr>
          <w:rFonts w:ascii="Arial" w:hAnsi="Arial" w:cs="Arial"/>
          <w:color w:val="auto"/>
          <w:sz w:val="20"/>
          <w:szCs w:val="20"/>
        </w:rPr>
        <w:t xml:space="preserve">If safe to do so and if it can be accomplished from outside the confined space, shutdown non-essential equipment that is located within the confined space </w:t>
      </w:r>
    </w:p>
    <w:p w14:paraId="27C3FD05" w14:textId="77777777" w:rsidR="00D44C78" w:rsidRPr="00D44C78" w:rsidRDefault="001843E5" w:rsidP="00461B52">
      <w:pPr>
        <w:pStyle w:val="Default"/>
        <w:numPr>
          <w:ilvl w:val="0"/>
          <w:numId w:val="44"/>
        </w:numPr>
        <w:spacing w:after="240"/>
        <w:contextualSpacing/>
      </w:pPr>
      <w:r w:rsidRPr="00266EC0">
        <w:rPr>
          <w:rFonts w:ascii="Arial" w:hAnsi="Arial" w:cs="Arial"/>
          <w:color w:val="auto"/>
          <w:sz w:val="20"/>
          <w:szCs w:val="20"/>
        </w:rPr>
        <w:t xml:space="preserve">Establish staging area for additional arriving apparatus and personnel </w:t>
      </w:r>
    </w:p>
    <w:p w14:paraId="24CE82CF" w14:textId="77777777" w:rsidR="00D44C78" w:rsidRDefault="00D44C78" w:rsidP="00D44C78">
      <w:pPr>
        <w:pStyle w:val="Default"/>
        <w:spacing w:after="240"/>
        <w:contextualSpacing/>
        <w:rPr>
          <w:rFonts w:ascii="Arial" w:hAnsi="Arial" w:cs="Arial"/>
          <w:color w:val="auto"/>
          <w:sz w:val="20"/>
          <w:szCs w:val="20"/>
        </w:rPr>
      </w:pPr>
    </w:p>
    <w:p w14:paraId="217CF872" w14:textId="77777777" w:rsidR="00D44C78" w:rsidRDefault="00D44C78" w:rsidP="00D44C78">
      <w:pPr>
        <w:pStyle w:val="Default"/>
        <w:spacing w:after="240"/>
        <w:contextualSpacing/>
        <w:rPr>
          <w:rFonts w:ascii="Arial" w:hAnsi="Arial" w:cs="Arial"/>
          <w:color w:val="auto"/>
          <w:sz w:val="20"/>
          <w:szCs w:val="20"/>
        </w:rPr>
      </w:pPr>
    </w:p>
    <w:p w14:paraId="5253FE90" w14:textId="77777777" w:rsidR="00E454E3" w:rsidRDefault="00E454E3" w:rsidP="00D44C78">
      <w:pPr>
        <w:pStyle w:val="Default"/>
        <w:contextualSpacing/>
        <w:jc w:val="center"/>
        <w:rPr>
          <w:rFonts w:ascii="Arial" w:hAnsi="Arial" w:cs="Arial"/>
          <w:b/>
          <w:sz w:val="32"/>
          <w:szCs w:val="32"/>
        </w:rPr>
      </w:pPr>
    </w:p>
    <w:p w14:paraId="7B59A949" w14:textId="77777777" w:rsidR="00E454E3" w:rsidRDefault="00E454E3" w:rsidP="00D44C78">
      <w:pPr>
        <w:pStyle w:val="Default"/>
        <w:contextualSpacing/>
        <w:jc w:val="center"/>
        <w:rPr>
          <w:rFonts w:ascii="Arial" w:hAnsi="Arial" w:cs="Arial"/>
          <w:b/>
          <w:sz w:val="32"/>
          <w:szCs w:val="32"/>
        </w:rPr>
      </w:pPr>
    </w:p>
    <w:p w14:paraId="39C04098" w14:textId="77777777" w:rsidR="00E454E3" w:rsidRDefault="00E454E3" w:rsidP="00D44C78">
      <w:pPr>
        <w:pStyle w:val="Default"/>
        <w:contextualSpacing/>
        <w:jc w:val="center"/>
        <w:rPr>
          <w:rFonts w:ascii="Arial" w:hAnsi="Arial" w:cs="Arial"/>
          <w:b/>
          <w:sz w:val="32"/>
          <w:szCs w:val="32"/>
        </w:rPr>
      </w:pPr>
    </w:p>
    <w:p w14:paraId="1F7AD06D" w14:textId="77777777" w:rsidR="00E454E3" w:rsidRDefault="00E454E3" w:rsidP="00D44C78">
      <w:pPr>
        <w:pStyle w:val="Default"/>
        <w:contextualSpacing/>
        <w:jc w:val="center"/>
        <w:rPr>
          <w:rFonts w:ascii="Arial" w:hAnsi="Arial" w:cs="Arial"/>
          <w:b/>
          <w:sz w:val="32"/>
          <w:szCs w:val="32"/>
        </w:rPr>
      </w:pPr>
    </w:p>
    <w:p w14:paraId="459AAAD5" w14:textId="77777777" w:rsidR="00E454E3" w:rsidRDefault="00E454E3" w:rsidP="00D44C78">
      <w:pPr>
        <w:pStyle w:val="Default"/>
        <w:contextualSpacing/>
        <w:jc w:val="center"/>
        <w:rPr>
          <w:rFonts w:ascii="Arial" w:hAnsi="Arial" w:cs="Arial"/>
          <w:b/>
          <w:sz w:val="32"/>
          <w:szCs w:val="32"/>
        </w:rPr>
      </w:pPr>
    </w:p>
    <w:p w14:paraId="599880EC" w14:textId="77777777" w:rsidR="00E454E3" w:rsidRDefault="00E454E3" w:rsidP="00D44C78">
      <w:pPr>
        <w:pStyle w:val="Default"/>
        <w:contextualSpacing/>
        <w:jc w:val="center"/>
        <w:rPr>
          <w:rFonts w:ascii="Arial" w:hAnsi="Arial" w:cs="Arial"/>
          <w:b/>
          <w:sz w:val="32"/>
          <w:szCs w:val="32"/>
        </w:rPr>
      </w:pPr>
    </w:p>
    <w:p w14:paraId="4A96CBE1" w14:textId="77777777" w:rsidR="00E454E3" w:rsidRDefault="00E454E3" w:rsidP="00D44C78">
      <w:pPr>
        <w:pStyle w:val="Default"/>
        <w:contextualSpacing/>
        <w:jc w:val="center"/>
        <w:rPr>
          <w:rFonts w:ascii="Arial" w:hAnsi="Arial" w:cs="Arial"/>
          <w:b/>
          <w:sz w:val="32"/>
          <w:szCs w:val="32"/>
        </w:rPr>
      </w:pPr>
    </w:p>
    <w:p w14:paraId="16185108" w14:textId="77777777" w:rsidR="00E454E3" w:rsidRDefault="00E454E3" w:rsidP="00D44C78">
      <w:pPr>
        <w:pStyle w:val="Default"/>
        <w:contextualSpacing/>
        <w:jc w:val="center"/>
        <w:rPr>
          <w:rFonts w:ascii="Arial" w:hAnsi="Arial" w:cs="Arial"/>
          <w:b/>
          <w:sz w:val="32"/>
          <w:szCs w:val="32"/>
        </w:rPr>
      </w:pPr>
    </w:p>
    <w:p w14:paraId="3DE94EA9" w14:textId="77777777" w:rsidR="00E454E3" w:rsidRDefault="00E454E3" w:rsidP="00D44C78">
      <w:pPr>
        <w:pStyle w:val="Default"/>
        <w:contextualSpacing/>
        <w:jc w:val="center"/>
        <w:rPr>
          <w:rFonts w:ascii="Arial" w:hAnsi="Arial" w:cs="Arial"/>
          <w:b/>
          <w:sz w:val="32"/>
          <w:szCs w:val="32"/>
        </w:rPr>
      </w:pPr>
    </w:p>
    <w:p w14:paraId="3A7B906C" w14:textId="77777777" w:rsidR="00E454E3" w:rsidRDefault="00E454E3" w:rsidP="00D44C78">
      <w:pPr>
        <w:pStyle w:val="Default"/>
        <w:contextualSpacing/>
        <w:jc w:val="center"/>
        <w:rPr>
          <w:rFonts w:ascii="Arial" w:hAnsi="Arial" w:cs="Arial"/>
          <w:b/>
          <w:sz w:val="32"/>
          <w:szCs w:val="32"/>
        </w:rPr>
      </w:pPr>
    </w:p>
    <w:p w14:paraId="31604FB5" w14:textId="77777777" w:rsidR="00E454E3" w:rsidRDefault="00E454E3" w:rsidP="00D44C78">
      <w:pPr>
        <w:pStyle w:val="Default"/>
        <w:contextualSpacing/>
        <w:jc w:val="center"/>
        <w:rPr>
          <w:rFonts w:ascii="Arial" w:hAnsi="Arial" w:cs="Arial"/>
          <w:b/>
          <w:sz w:val="32"/>
          <w:szCs w:val="32"/>
        </w:rPr>
      </w:pPr>
    </w:p>
    <w:p w14:paraId="56DEAFBD" w14:textId="77777777" w:rsidR="00E454E3" w:rsidRDefault="00E454E3" w:rsidP="00D44C78">
      <w:pPr>
        <w:pStyle w:val="Default"/>
        <w:contextualSpacing/>
        <w:jc w:val="center"/>
        <w:rPr>
          <w:rFonts w:ascii="Arial" w:hAnsi="Arial" w:cs="Arial"/>
          <w:b/>
          <w:sz w:val="32"/>
          <w:szCs w:val="32"/>
        </w:rPr>
      </w:pPr>
    </w:p>
    <w:p w14:paraId="3808CF76" w14:textId="77777777" w:rsidR="00E454E3" w:rsidRDefault="00E454E3" w:rsidP="00D44C78">
      <w:pPr>
        <w:pStyle w:val="Default"/>
        <w:contextualSpacing/>
        <w:jc w:val="center"/>
        <w:rPr>
          <w:rFonts w:ascii="Arial" w:hAnsi="Arial" w:cs="Arial"/>
          <w:b/>
          <w:sz w:val="32"/>
          <w:szCs w:val="32"/>
        </w:rPr>
      </w:pPr>
    </w:p>
    <w:p w14:paraId="450BA7A0" w14:textId="77777777" w:rsidR="00E454E3" w:rsidRDefault="00E454E3" w:rsidP="00D44C78">
      <w:pPr>
        <w:pStyle w:val="Default"/>
        <w:contextualSpacing/>
        <w:jc w:val="center"/>
        <w:rPr>
          <w:rFonts w:ascii="Arial" w:hAnsi="Arial" w:cs="Arial"/>
          <w:b/>
          <w:sz w:val="32"/>
          <w:szCs w:val="32"/>
        </w:rPr>
      </w:pPr>
    </w:p>
    <w:p w14:paraId="6B2A8315" w14:textId="77777777" w:rsidR="00E454E3" w:rsidRDefault="00E454E3" w:rsidP="00D44C78">
      <w:pPr>
        <w:pStyle w:val="Default"/>
        <w:contextualSpacing/>
        <w:jc w:val="center"/>
        <w:rPr>
          <w:rFonts w:ascii="Arial" w:hAnsi="Arial" w:cs="Arial"/>
          <w:b/>
          <w:sz w:val="32"/>
          <w:szCs w:val="32"/>
        </w:rPr>
      </w:pPr>
    </w:p>
    <w:p w14:paraId="58F3B44A" w14:textId="77777777" w:rsidR="00E454E3" w:rsidRDefault="00E454E3" w:rsidP="00D44C78">
      <w:pPr>
        <w:pStyle w:val="Default"/>
        <w:contextualSpacing/>
        <w:jc w:val="center"/>
        <w:rPr>
          <w:rFonts w:ascii="Arial" w:hAnsi="Arial" w:cs="Arial"/>
          <w:b/>
          <w:sz w:val="32"/>
          <w:szCs w:val="32"/>
        </w:rPr>
      </w:pPr>
    </w:p>
    <w:p w14:paraId="185857DF" w14:textId="77777777" w:rsidR="00E454E3" w:rsidRDefault="00E454E3" w:rsidP="00D44C78">
      <w:pPr>
        <w:pStyle w:val="Default"/>
        <w:contextualSpacing/>
        <w:jc w:val="center"/>
        <w:rPr>
          <w:rFonts w:ascii="Arial" w:hAnsi="Arial" w:cs="Arial"/>
          <w:b/>
          <w:sz w:val="32"/>
          <w:szCs w:val="32"/>
        </w:rPr>
      </w:pPr>
    </w:p>
    <w:p w14:paraId="102FC973" w14:textId="77777777" w:rsidR="00E454E3" w:rsidRDefault="00E454E3" w:rsidP="00D44C78">
      <w:pPr>
        <w:pStyle w:val="Default"/>
        <w:contextualSpacing/>
        <w:jc w:val="center"/>
        <w:rPr>
          <w:rFonts w:ascii="Arial" w:hAnsi="Arial" w:cs="Arial"/>
          <w:b/>
          <w:sz w:val="32"/>
          <w:szCs w:val="32"/>
        </w:rPr>
      </w:pPr>
    </w:p>
    <w:p w14:paraId="1450068A" w14:textId="77777777" w:rsidR="00E454E3" w:rsidRDefault="00E454E3" w:rsidP="00D44C78">
      <w:pPr>
        <w:pStyle w:val="Default"/>
        <w:contextualSpacing/>
        <w:jc w:val="center"/>
        <w:rPr>
          <w:rFonts w:ascii="Arial" w:hAnsi="Arial" w:cs="Arial"/>
          <w:b/>
          <w:sz w:val="32"/>
          <w:szCs w:val="32"/>
        </w:rPr>
      </w:pPr>
    </w:p>
    <w:p w14:paraId="5D1793BA" w14:textId="77777777" w:rsidR="00E454E3" w:rsidRDefault="00E454E3" w:rsidP="00D44C78">
      <w:pPr>
        <w:pStyle w:val="Default"/>
        <w:contextualSpacing/>
        <w:jc w:val="center"/>
        <w:rPr>
          <w:rFonts w:ascii="Arial" w:hAnsi="Arial" w:cs="Arial"/>
          <w:b/>
          <w:sz w:val="32"/>
          <w:szCs w:val="32"/>
        </w:rPr>
      </w:pPr>
    </w:p>
    <w:p w14:paraId="6C8B3E3A" w14:textId="77777777" w:rsidR="00E454E3" w:rsidRDefault="00E454E3" w:rsidP="00D44C78">
      <w:pPr>
        <w:pStyle w:val="Default"/>
        <w:contextualSpacing/>
        <w:jc w:val="center"/>
        <w:rPr>
          <w:rFonts w:ascii="Arial" w:hAnsi="Arial" w:cs="Arial"/>
          <w:b/>
          <w:sz w:val="32"/>
          <w:szCs w:val="32"/>
        </w:rPr>
      </w:pPr>
    </w:p>
    <w:p w14:paraId="34DF3A58" w14:textId="77777777" w:rsidR="00E454E3" w:rsidRDefault="00E454E3" w:rsidP="00D44C78">
      <w:pPr>
        <w:pStyle w:val="Default"/>
        <w:contextualSpacing/>
        <w:jc w:val="center"/>
        <w:rPr>
          <w:rFonts w:ascii="Arial" w:hAnsi="Arial" w:cs="Arial"/>
          <w:b/>
          <w:sz w:val="32"/>
          <w:szCs w:val="32"/>
        </w:rPr>
      </w:pPr>
    </w:p>
    <w:p w14:paraId="72CE24CC" w14:textId="77777777" w:rsidR="00E454E3" w:rsidRDefault="00E454E3" w:rsidP="00D44C78">
      <w:pPr>
        <w:pStyle w:val="Default"/>
        <w:contextualSpacing/>
        <w:jc w:val="center"/>
        <w:rPr>
          <w:rFonts w:ascii="Arial" w:hAnsi="Arial" w:cs="Arial"/>
          <w:b/>
          <w:sz w:val="32"/>
          <w:szCs w:val="32"/>
        </w:rPr>
      </w:pPr>
    </w:p>
    <w:p w14:paraId="272178BC" w14:textId="77777777" w:rsidR="0075083B" w:rsidRDefault="0075083B" w:rsidP="00D44C78">
      <w:pPr>
        <w:pStyle w:val="Default"/>
        <w:contextualSpacing/>
        <w:jc w:val="center"/>
        <w:rPr>
          <w:rFonts w:ascii="Arial" w:hAnsi="Arial" w:cs="Arial"/>
          <w:b/>
          <w:sz w:val="32"/>
          <w:szCs w:val="32"/>
        </w:rPr>
        <w:sectPr w:rsidR="0075083B" w:rsidSect="00350DC3">
          <w:footerReference w:type="default" r:id="rId42"/>
          <w:pgSz w:w="12240" w:h="15840"/>
          <w:pgMar w:top="1440" w:right="1800" w:bottom="1440" w:left="1800" w:header="720" w:footer="720" w:gutter="0"/>
          <w:cols w:space="720"/>
          <w:docGrid w:linePitch="360"/>
        </w:sectPr>
      </w:pPr>
    </w:p>
    <w:p w14:paraId="4555D6B7" w14:textId="696706F4" w:rsidR="00B84645" w:rsidRPr="00E454E3" w:rsidRDefault="00C0199F" w:rsidP="00EF2BCD">
      <w:pPr>
        <w:pStyle w:val="Default"/>
        <w:contextualSpacing/>
        <w:jc w:val="center"/>
        <w:outlineLvl w:val="0"/>
        <w:rPr>
          <w:rFonts w:ascii="Arial" w:hAnsi="Arial" w:cs="Arial"/>
          <w:b/>
          <w:sz w:val="32"/>
          <w:szCs w:val="32"/>
        </w:rPr>
      </w:pPr>
      <w:bookmarkStart w:id="115" w:name="_Toc92092176"/>
      <w:bookmarkStart w:id="116" w:name="tr"/>
      <w:r w:rsidRPr="00E454E3">
        <w:rPr>
          <w:rFonts w:ascii="Arial" w:hAnsi="Arial" w:cs="Arial"/>
          <w:b/>
          <w:sz w:val="32"/>
          <w:szCs w:val="32"/>
        </w:rPr>
        <w:lastRenderedPageBreak/>
        <w:t>Trench Rescue</w:t>
      </w:r>
      <w:bookmarkEnd w:id="115"/>
    </w:p>
    <w:bookmarkEnd w:id="116"/>
    <w:p w14:paraId="091B13C2" w14:textId="77777777" w:rsidR="00C0199F" w:rsidRPr="00C0199F" w:rsidRDefault="00C0199F" w:rsidP="00C0199F">
      <w:pPr>
        <w:jc w:val="center"/>
        <w:rPr>
          <w:rFonts w:ascii="Arial" w:hAnsi="Arial" w:cs="Arial"/>
          <w:sz w:val="20"/>
          <w:szCs w:val="20"/>
        </w:rPr>
      </w:pPr>
    </w:p>
    <w:p w14:paraId="6ED1B4D1" w14:textId="77777777" w:rsidR="00B84645" w:rsidRPr="00C0199F" w:rsidRDefault="00B84645" w:rsidP="00B84645">
      <w:pPr>
        <w:pStyle w:val="Default"/>
        <w:rPr>
          <w:rFonts w:ascii="Arial" w:hAnsi="Arial" w:cs="Arial"/>
          <w:color w:val="auto"/>
          <w:sz w:val="20"/>
          <w:szCs w:val="20"/>
        </w:rPr>
      </w:pPr>
      <w:r w:rsidRPr="00C0199F">
        <w:rPr>
          <w:rFonts w:ascii="Arial" w:hAnsi="Arial" w:cs="Arial"/>
          <w:b/>
          <w:bCs/>
          <w:color w:val="auto"/>
          <w:sz w:val="20"/>
          <w:szCs w:val="20"/>
        </w:rPr>
        <w:t xml:space="preserve">Definitions </w:t>
      </w:r>
    </w:p>
    <w:p w14:paraId="7E12B0BB" w14:textId="77777777" w:rsidR="00B84645" w:rsidRDefault="00C0199F" w:rsidP="00B84645">
      <w:pPr>
        <w:pStyle w:val="Default"/>
        <w:rPr>
          <w:rFonts w:ascii="Arial" w:hAnsi="Arial" w:cs="Arial"/>
          <w:color w:val="auto"/>
          <w:sz w:val="20"/>
          <w:szCs w:val="20"/>
        </w:rPr>
      </w:pPr>
      <w:r>
        <w:rPr>
          <w:rFonts w:ascii="Arial" w:hAnsi="Arial" w:cs="Arial"/>
          <w:color w:val="auto"/>
          <w:sz w:val="20"/>
          <w:szCs w:val="20"/>
        </w:rPr>
        <w:t xml:space="preserve">Recovery mode: </w:t>
      </w:r>
      <w:r w:rsidR="00B84645" w:rsidRPr="00C0199F">
        <w:rPr>
          <w:rFonts w:ascii="Arial" w:hAnsi="Arial" w:cs="Arial"/>
          <w:color w:val="auto"/>
          <w:sz w:val="20"/>
          <w:szCs w:val="20"/>
        </w:rPr>
        <w:t xml:space="preserve">Recovery mode is defined as situations where the victim is obviously expired or after a period of time during the rescue operation where time, conditions, or other factors have reduced the chance for the victim’s survival to minimal. </w:t>
      </w:r>
    </w:p>
    <w:p w14:paraId="2E12EB0C" w14:textId="77777777" w:rsidR="00C0199F" w:rsidRPr="00C0199F" w:rsidRDefault="00C0199F" w:rsidP="00B84645">
      <w:pPr>
        <w:pStyle w:val="Default"/>
        <w:rPr>
          <w:rFonts w:ascii="Arial" w:hAnsi="Arial" w:cs="Arial"/>
          <w:color w:val="auto"/>
          <w:sz w:val="20"/>
          <w:szCs w:val="20"/>
        </w:rPr>
      </w:pPr>
    </w:p>
    <w:p w14:paraId="26D0019B" w14:textId="77777777" w:rsidR="00B84645" w:rsidRPr="00C0199F" w:rsidRDefault="00C0199F" w:rsidP="00B84645">
      <w:pPr>
        <w:pStyle w:val="Default"/>
        <w:rPr>
          <w:rFonts w:ascii="Arial" w:hAnsi="Arial" w:cs="Arial"/>
          <w:color w:val="auto"/>
          <w:sz w:val="20"/>
          <w:szCs w:val="20"/>
        </w:rPr>
      </w:pPr>
      <w:r>
        <w:rPr>
          <w:rFonts w:ascii="Arial" w:hAnsi="Arial" w:cs="Arial"/>
          <w:color w:val="auto"/>
          <w:sz w:val="20"/>
          <w:szCs w:val="20"/>
        </w:rPr>
        <w:t xml:space="preserve">Rescue mode: </w:t>
      </w:r>
      <w:r w:rsidR="00B84645" w:rsidRPr="00C0199F">
        <w:rPr>
          <w:rFonts w:ascii="Arial" w:hAnsi="Arial" w:cs="Arial"/>
          <w:color w:val="auto"/>
          <w:sz w:val="20"/>
          <w:szCs w:val="20"/>
        </w:rPr>
        <w:t xml:space="preserve">Rescue mode is defined as situations where the victim is believed or known to be alive. If this is unknown, personnel should operate in the rescue mode until time, conditions, or other elements make the chance for survival minimal. </w:t>
      </w:r>
    </w:p>
    <w:p w14:paraId="14DA4D69" w14:textId="77777777" w:rsidR="00C0199F" w:rsidRDefault="00C0199F" w:rsidP="00B84645">
      <w:pPr>
        <w:pStyle w:val="Default"/>
        <w:rPr>
          <w:rFonts w:ascii="Arial" w:hAnsi="Arial" w:cs="Arial"/>
          <w:color w:val="auto"/>
          <w:sz w:val="20"/>
          <w:szCs w:val="20"/>
        </w:rPr>
      </w:pPr>
    </w:p>
    <w:p w14:paraId="15D86E2B" w14:textId="77777777" w:rsidR="00B84645" w:rsidRPr="00C0199F" w:rsidRDefault="00E1787E" w:rsidP="00B84645">
      <w:pPr>
        <w:pStyle w:val="Default"/>
        <w:rPr>
          <w:rFonts w:ascii="Arial" w:hAnsi="Arial" w:cs="Arial"/>
          <w:color w:val="auto"/>
          <w:sz w:val="20"/>
          <w:szCs w:val="20"/>
        </w:rPr>
      </w:pPr>
      <w:r>
        <w:rPr>
          <w:rFonts w:ascii="Arial" w:hAnsi="Arial" w:cs="Arial"/>
          <w:color w:val="auto"/>
          <w:sz w:val="20"/>
          <w:szCs w:val="20"/>
        </w:rPr>
        <w:t xml:space="preserve">Trench: </w:t>
      </w:r>
      <w:r w:rsidR="00B84645" w:rsidRPr="00C0199F">
        <w:rPr>
          <w:rFonts w:ascii="Arial" w:hAnsi="Arial" w:cs="Arial"/>
          <w:color w:val="auto"/>
          <w:sz w:val="20"/>
          <w:szCs w:val="20"/>
        </w:rPr>
        <w:t xml:space="preserve">An excavation in which the depth is greater than the width and is less than 15 feet wide. </w:t>
      </w:r>
    </w:p>
    <w:p w14:paraId="2B0723DD" w14:textId="77777777" w:rsidR="00C0199F" w:rsidRDefault="00C0199F" w:rsidP="00B84645">
      <w:pPr>
        <w:pStyle w:val="Default"/>
        <w:rPr>
          <w:rFonts w:ascii="Arial" w:hAnsi="Arial" w:cs="Arial"/>
          <w:color w:val="auto"/>
          <w:sz w:val="20"/>
          <w:szCs w:val="20"/>
        </w:rPr>
      </w:pPr>
    </w:p>
    <w:p w14:paraId="4BF7B09F" w14:textId="77777777" w:rsidR="00B84645" w:rsidRPr="00C0199F" w:rsidRDefault="00B84645" w:rsidP="00B84645">
      <w:pPr>
        <w:pStyle w:val="Default"/>
        <w:rPr>
          <w:rFonts w:ascii="Arial" w:hAnsi="Arial" w:cs="Arial"/>
          <w:color w:val="auto"/>
          <w:sz w:val="20"/>
          <w:szCs w:val="20"/>
        </w:rPr>
      </w:pPr>
      <w:r w:rsidRPr="00C0199F">
        <w:rPr>
          <w:rFonts w:ascii="Arial" w:hAnsi="Arial" w:cs="Arial"/>
          <w:color w:val="auto"/>
          <w:sz w:val="20"/>
          <w:szCs w:val="20"/>
        </w:rPr>
        <w:t>Trench rescue operations present a significant danger to fire department per</w:t>
      </w:r>
      <w:r w:rsidR="00E1787E">
        <w:rPr>
          <w:rFonts w:ascii="Arial" w:hAnsi="Arial" w:cs="Arial"/>
          <w:color w:val="auto"/>
          <w:sz w:val="20"/>
          <w:szCs w:val="20"/>
        </w:rPr>
        <w:t xml:space="preserve">sonnel. The safe and effective </w:t>
      </w:r>
      <w:r w:rsidRPr="00C0199F">
        <w:rPr>
          <w:rFonts w:ascii="Arial" w:hAnsi="Arial" w:cs="Arial"/>
          <w:color w:val="auto"/>
          <w:sz w:val="20"/>
          <w:szCs w:val="20"/>
        </w:rPr>
        <w:t xml:space="preserve">management of these operations requires special considerations and resources. </w:t>
      </w:r>
    </w:p>
    <w:p w14:paraId="783FADB5" w14:textId="77777777" w:rsidR="00DA0AF1" w:rsidRDefault="00DA0AF1" w:rsidP="00DA0AF1">
      <w:pPr>
        <w:pStyle w:val="Default"/>
        <w:rPr>
          <w:rFonts w:ascii="Arial" w:hAnsi="Arial" w:cs="Arial"/>
          <w:b/>
          <w:bCs/>
          <w:color w:val="auto"/>
          <w:sz w:val="20"/>
          <w:szCs w:val="20"/>
        </w:rPr>
      </w:pPr>
    </w:p>
    <w:p w14:paraId="3DF7F2D0" w14:textId="77777777" w:rsidR="00C0199F" w:rsidRPr="00C41572" w:rsidRDefault="00C41572" w:rsidP="00B84645">
      <w:pPr>
        <w:pStyle w:val="Default"/>
        <w:rPr>
          <w:rFonts w:ascii="Arial" w:hAnsi="Arial" w:cs="Arial"/>
          <w:b/>
          <w:bCs/>
          <w:color w:val="auto"/>
          <w:sz w:val="20"/>
          <w:szCs w:val="20"/>
        </w:rPr>
      </w:pPr>
      <w:r>
        <w:rPr>
          <w:rFonts w:ascii="Arial" w:hAnsi="Arial" w:cs="Arial"/>
          <w:b/>
          <w:bCs/>
          <w:color w:val="auto"/>
          <w:sz w:val="20"/>
          <w:szCs w:val="20"/>
        </w:rPr>
        <w:t>T</w:t>
      </w:r>
      <w:r w:rsidR="00DA0AF1" w:rsidRPr="00266EC0">
        <w:rPr>
          <w:rFonts w:ascii="Arial" w:hAnsi="Arial" w:cs="Arial"/>
          <w:b/>
          <w:bCs/>
          <w:color w:val="auto"/>
          <w:sz w:val="20"/>
          <w:szCs w:val="20"/>
        </w:rPr>
        <w:t xml:space="preserve">he </w:t>
      </w:r>
      <w:bookmarkStart w:id="117" w:name="Text59"/>
      <w:r w:rsidR="007C7FCA">
        <w:rPr>
          <w:rFonts w:ascii="Arial" w:hAnsi="Arial" w:cs="Arial"/>
          <w:b/>
          <w:bCs/>
          <w:color w:val="auto"/>
          <w:sz w:val="20"/>
          <w:szCs w:val="20"/>
        </w:rPr>
        <w:fldChar w:fldCharType="begin">
          <w:ffData>
            <w:name w:val="Text59"/>
            <w:enabled/>
            <w:calcOnExit w:val="0"/>
            <w:textInput/>
          </w:ffData>
        </w:fldChar>
      </w:r>
      <w:r w:rsidR="007C7FCA">
        <w:rPr>
          <w:rFonts w:ascii="Arial" w:hAnsi="Arial" w:cs="Arial"/>
          <w:b/>
          <w:bCs/>
          <w:color w:val="auto"/>
          <w:sz w:val="20"/>
          <w:szCs w:val="20"/>
        </w:rPr>
        <w:instrText xml:space="preserve"> FORMTEXT </w:instrText>
      </w:r>
      <w:r w:rsidR="007C7FCA">
        <w:rPr>
          <w:rFonts w:ascii="Arial" w:hAnsi="Arial" w:cs="Arial"/>
          <w:b/>
          <w:bCs/>
          <w:color w:val="auto"/>
          <w:sz w:val="20"/>
          <w:szCs w:val="20"/>
        </w:rPr>
      </w:r>
      <w:r w:rsidR="007C7FCA">
        <w:rPr>
          <w:rFonts w:ascii="Arial" w:hAnsi="Arial" w:cs="Arial"/>
          <w:b/>
          <w:bCs/>
          <w:color w:val="auto"/>
          <w:sz w:val="20"/>
          <w:szCs w:val="20"/>
        </w:rPr>
        <w:fldChar w:fldCharType="separate"/>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color w:val="auto"/>
          <w:sz w:val="20"/>
          <w:szCs w:val="20"/>
        </w:rPr>
        <w:fldChar w:fldCharType="end"/>
      </w:r>
      <w:bookmarkEnd w:id="117"/>
      <w:r w:rsidR="00DA0AF1" w:rsidRPr="00266EC0">
        <w:rPr>
          <w:rFonts w:ascii="Arial" w:hAnsi="Arial" w:cs="Arial"/>
          <w:b/>
          <w:bCs/>
          <w:color w:val="auto"/>
          <w:sz w:val="20"/>
          <w:szCs w:val="20"/>
        </w:rPr>
        <w:t xml:space="preserve"> Fire Department function</w:t>
      </w:r>
      <w:r>
        <w:rPr>
          <w:rFonts w:ascii="Arial" w:hAnsi="Arial" w:cs="Arial"/>
          <w:b/>
          <w:bCs/>
          <w:color w:val="auto"/>
          <w:sz w:val="20"/>
          <w:szCs w:val="20"/>
        </w:rPr>
        <w:t>s</w:t>
      </w:r>
      <w:r w:rsidR="00DA0AF1" w:rsidRPr="00266EC0">
        <w:rPr>
          <w:rFonts w:ascii="Arial" w:hAnsi="Arial" w:cs="Arial"/>
          <w:b/>
          <w:bCs/>
          <w:color w:val="auto"/>
          <w:sz w:val="20"/>
          <w:szCs w:val="20"/>
        </w:rPr>
        <w:t xml:space="preserve"> at the AWARENESS level</w:t>
      </w:r>
      <w:r w:rsidR="00DA0AF1">
        <w:rPr>
          <w:rFonts w:ascii="Arial" w:hAnsi="Arial" w:cs="Arial"/>
          <w:color w:val="auto"/>
          <w:sz w:val="20"/>
          <w:szCs w:val="20"/>
        </w:rPr>
        <w:t>.</w:t>
      </w:r>
      <w:r>
        <w:rPr>
          <w:rFonts w:ascii="Arial" w:hAnsi="Arial" w:cs="Arial"/>
          <w:b/>
          <w:bCs/>
          <w:color w:val="auto"/>
          <w:sz w:val="20"/>
          <w:szCs w:val="20"/>
        </w:rPr>
        <w:t xml:space="preserve"> </w:t>
      </w:r>
      <w:r w:rsidR="00B84645" w:rsidRPr="00C0199F">
        <w:rPr>
          <w:rFonts w:ascii="Arial" w:hAnsi="Arial" w:cs="Arial"/>
          <w:b/>
          <w:bCs/>
          <w:color w:val="auto"/>
          <w:sz w:val="20"/>
          <w:szCs w:val="20"/>
        </w:rPr>
        <w:t xml:space="preserve">Therefore it is the policy of the </w:t>
      </w:r>
      <w:bookmarkStart w:id="118" w:name="Text60"/>
      <w:r w:rsidR="007C7FCA">
        <w:rPr>
          <w:rFonts w:ascii="Arial" w:hAnsi="Arial" w:cs="Arial"/>
          <w:b/>
          <w:bCs/>
          <w:color w:val="auto"/>
          <w:sz w:val="20"/>
          <w:szCs w:val="20"/>
        </w:rPr>
        <w:fldChar w:fldCharType="begin">
          <w:ffData>
            <w:name w:val="Text60"/>
            <w:enabled/>
            <w:calcOnExit w:val="0"/>
            <w:textInput/>
          </w:ffData>
        </w:fldChar>
      </w:r>
      <w:r w:rsidR="007C7FCA">
        <w:rPr>
          <w:rFonts w:ascii="Arial" w:hAnsi="Arial" w:cs="Arial"/>
          <w:b/>
          <w:bCs/>
          <w:color w:val="auto"/>
          <w:sz w:val="20"/>
          <w:szCs w:val="20"/>
        </w:rPr>
        <w:instrText xml:space="preserve"> FORMTEXT </w:instrText>
      </w:r>
      <w:r w:rsidR="007C7FCA">
        <w:rPr>
          <w:rFonts w:ascii="Arial" w:hAnsi="Arial" w:cs="Arial"/>
          <w:b/>
          <w:bCs/>
          <w:color w:val="auto"/>
          <w:sz w:val="20"/>
          <w:szCs w:val="20"/>
        </w:rPr>
      </w:r>
      <w:r w:rsidR="007C7FCA">
        <w:rPr>
          <w:rFonts w:ascii="Arial" w:hAnsi="Arial" w:cs="Arial"/>
          <w:b/>
          <w:bCs/>
          <w:color w:val="auto"/>
          <w:sz w:val="20"/>
          <w:szCs w:val="20"/>
        </w:rPr>
        <w:fldChar w:fldCharType="separate"/>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noProof/>
          <w:color w:val="auto"/>
          <w:sz w:val="20"/>
          <w:szCs w:val="20"/>
        </w:rPr>
        <w:t> </w:t>
      </w:r>
      <w:r w:rsidR="007C7FCA">
        <w:rPr>
          <w:rFonts w:ascii="Arial" w:hAnsi="Arial" w:cs="Arial"/>
          <w:b/>
          <w:bCs/>
          <w:color w:val="auto"/>
          <w:sz w:val="20"/>
          <w:szCs w:val="20"/>
        </w:rPr>
        <w:fldChar w:fldCharType="end"/>
      </w:r>
      <w:bookmarkEnd w:id="118"/>
      <w:r w:rsidR="00B84645" w:rsidRPr="00C0199F">
        <w:rPr>
          <w:rFonts w:ascii="Arial" w:hAnsi="Arial" w:cs="Arial"/>
          <w:b/>
          <w:bCs/>
          <w:color w:val="auto"/>
          <w:sz w:val="20"/>
          <w:szCs w:val="20"/>
        </w:rPr>
        <w:t xml:space="preserve"> Fire Department that personnel SHALL NOT enter into an unsafe trench or excavation. </w:t>
      </w:r>
      <w:r w:rsidR="00C0199F">
        <w:rPr>
          <w:rFonts w:ascii="Arial" w:hAnsi="Arial" w:cs="Arial"/>
          <w:color w:val="auto"/>
          <w:sz w:val="20"/>
          <w:szCs w:val="20"/>
        </w:rPr>
        <w:t xml:space="preserve"> </w:t>
      </w:r>
    </w:p>
    <w:p w14:paraId="6C2AEB5A" w14:textId="77777777" w:rsidR="00E1787E" w:rsidRDefault="00E1787E" w:rsidP="00B84645">
      <w:pPr>
        <w:pStyle w:val="Default"/>
        <w:rPr>
          <w:rFonts w:ascii="Arial" w:hAnsi="Arial" w:cs="Arial"/>
          <w:color w:val="auto"/>
          <w:sz w:val="20"/>
          <w:szCs w:val="20"/>
        </w:rPr>
      </w:pPr>
    </w:p>
    <w:p w14:paraId="4593DB13" w14:textId="77777777" w:rsidR="00B84645" w:rsidRPr="00C0199F" w:rsidRDefault="00B84645" w:rsidP="00B84645">
      <w:pPr>
        <w:pStyle w:val="Default"/>
        <w:rPr>
          <w:rFonts w:ascii="Arial" w:hAnsi="Arial" w:cs="Arial"/>
          <w:color w:val="auto"/>
          <w:sz w:val="20"/>
          <w:szCs w:val="20"/>
        </w:rPr>
      </w:pPr>
      <w:r w:rsidRPr="00C0199F">
        <w:rPr>
          <w:rFonts w:ascii="Arial" w:hAnsi="Arial" w:cs="Arial"/>
          <w:color w:val="auto"/>
          <w:sz w:val="20"/>
          <w:szCs w:val="20"/>
        </w:rPr>
        <w:t xml:space="preserve">Examples of activities and functions appropriate at this level include: </w:t>
      </w:r>
    </w:p>
    <w:p w14:paraId="544839A6" w14:textId="77777777" w:rsidR="00B84645" w:rsidRPr="00C0199F" w:rsidRDefault="00B84645" w:rsidP="00461B52">
      <w:pPr>
        <w:pStyle w:val="Default"/>
        <w:numPr>
          <w:ilvl w:val="1"/>
          <w:numId w:val="92"/>
        </w:numPr>
        <w:spacing w:after="16"/>
        <w:rPr>
          <w:rFonts w:ascii="Arial" w:hAnsi="Arial" w:cs="Arial"/>
          <w:color w:val="auto"/>
          <w:sz w:val="20"/>
          <w:szCs w:val="20"/>
        </w:rPr>
      </w:pPr>
      <w:r w:rsidRPr="00C0199F">
        <w:rPr>
          <w:rFonts w:ascii="Arial" w:hAnsi="Arial" w:cs="Arial"/>
          <w:color w:val="auto"/>
          <w:sz w:val="20"/>
          <w:szCs w:val="20"/>
        </w:rPr>
        <w:t xml:space="preserve">Recognition of a trench collapse incident </w:t>
      </w:r>
    </w:p>
    <w:p w14:paraId="71D875A9" w14:textId="77777777" w:rsidR="00B84645" w:rsidRPr="00C0199F" w:rsidRDefault="00B84645" w:rsidP="00461B52">
      <w:pPr>
        <w:pStyle w:val="Default"/>
        <w:numPr>
          <w:ilvl w:val="1"/>
          <w:numId w:val="92"/>
        </w:numPr>
        <w:spacing w:after="16"/>
        <w:rPr>
          <w:rFonts w:ascii="Arial" w:hAnsi="Arial" w:cs="Arial"/>
          <w:color w:val="auto"/>
          <w:sz w:val="20"/>
          <w:szCs w:val="20"/>
        </w:rPr>
      </w:pPr>
      <w:r w:rsidRPr="00C0199F">
        <w:rPr>
          <w:rFonts w:ascii="Arial" w:hAnsi="Arial" w:cs="Arial"/>
          <w:color w:val="auto"/>
          <w:sz w:val="20"/>
          <w:szCs w:val="20"/>
        </w:rPr>
        <w:t xml:space="preserve">Identifying resource needs </w:t>
      </w:r>
    </w:p>
    <w:p w14:paraId="1826C4DD" w14:textId="77777777" w:rsidR="00B84645" w:rsidRPr="00C0199F" w:rsidRDefault="00B84645" w:rsidP="00461B52">
      <w:pPr>
        <w:pStyle w:val="Default"/>
        <w:numPr>
          <w:ilvl w:val="1"/>
          <w:numId w:val="92"/>
        </w:numPr>
        <w:spacing w:after="16"/>
        <w:rPr>
          <w:rFonts w:ascii="Arial" w:hAnsi="Arial" w:cs="Arial"/>
          <w:color w:val="auto"/>
          <w:sz w:val="20"/>
          <w:szCs w:val="20"/>
        </w:rPr>
      </w:pPr>
      <w:r w:rsidRPr="00C0199F">
        <w:rPr>
          <w:rFonts w:ascii="Arial" w:hAnsi="Arial" w:cs="Arial"/>
          <w:color w:val="auto"/>
          <w:sz w:val="20"/>
          <w:szCs w:val="20"/>
        </w:rPr>
        <w:t xml:space="preserve">Initiating response of operations and/or technician level personnel </w:t>
      </w:r>
    </w:p>
    <w:p w14:paraId="225B1E7D" w14:textId="77777777" w:rsidR="00B84645" w:rsidRDefault="007E4613" w:rsidP="00461B52">
      <w:pPr>
        <w:pStyle w:val="Default"/>
        <w:numPr>
          <w:ilvl w:val="1"/>
          <w:numId w:val="92"/>
        </w:numPr>
        <w:rPr>
          <w:rFonts w:ascii="Arial" w:hAnsi="Arial" w:cs="Arial"/>
          <w:color w:val="auto"/>
          <w:sz w:val="20"/>
          <w:szCs w:val="20"/>
        </w:rPr>
      </w:pPr>
      <w:r>
        <w:rPr>
          <w:rFonts w:ascii="Arial" w:hAnsi="Arial" w:cs="Arial"/>
          <w:color w:val="auto"/>
          <w:sz w:val="20"/>
          <w:szCs w:val="20"/>
        </w:rPr>
        <w:t xml:space="preserve">Establishing scene control </w:t>
      </w:r>
    </w:p>
    <w:p w14:paraId="1CAD70D6" w14:textId="77777777" w:rsidR="007E4613" w:rsidRPr="00C0199F" w:rsidRDefault="007E4613" w:rsidP="00B84645">
      <w:pPr>
        <w:pStyle w:val="Default"/>
        <w:rPr>
          <w:rFonts w:ascii="Arial" w:hAnsi="Arial" w:cs="Arial"/>
          <w:color w:val="auto"/>
          <w:sz w:val="20"/>
          <w:szCs w:val="20"/>
        </w:rPr>
      </w:pPr>
    </w:p>
    <w:p w14:paraId="44CE89E6" w14:textId="77777777" w:rsidR="00B84645" w:rsidRPr="00453805" w:rsidRDefault="00453805" w:rsidP="00B84645">
      <w:pPr>
        <w:pStyle w:val="Default"/>
        <w:rPr>
          <w:rFonts w:ascii="Arial" w:hAnsi="Arial" w:cs="Arial"/>
          <w:b/>
          <w:color w:val="auto"/>
          <w:sz w:val="20"/>
          <w:szCs w:val="20"/>
        </w:rPr>
      </w:pPr>
      <w:r w:rsidRPr="00453805">
        <w:rPr>
          <w:rFonts w:ascii="Arial" w:hAnsi="Arial" w:cs="Arial"/>
          <w:b/>
          <w:color w:val="auto"/>
          <w:sz w:val="20"/>
          <w:szCs w:val="20"/>
        </w:rPr>
        <w:t>Arrival on Scene</w:t>
      </w:r>
    </w:p>
    <w:p w14:paraId="428D1352" w14:textId="77777777" w:rsidR="00B84645" w:rsidRPr="00C0199F" w:rsidRDefault="00B84645" w:rsidP="00461B52">
      <w:pPr>
        <w:pStyle w:val="Default"/>
        <w:numPr>
          <w:ilvl w:val="0"/>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The first-in </w:t>
      </w:r>
      <w:r w:rsidR="007E4613">
        <w:rPr>
          <w:rFonts w:ascii="Arial" w:hAnsi="Arial" w:cs="Arial"/>
          <w:color w:val="auto"/>
          <w:sz w:val="20"/>
          <w:szCs w:val="20"/>
        </w:rPr>
        <w:t>unit</w:t>
      </w:r>
      <w:r w:rsidRPr="00C0199F">
        <w:rPr>
          <w:rFonts w:ascii="Arial" w:hAnsi="Arial" w:cs="Arial"/>
          <w:color w:val="auto"/>
          <w:sz w:val="20"/>
          <w:szCs w:val="20"/>
        </w:rPr>
        <w:t xml:space="preserve"> should position the apparatus a minimum of 50’ from the location of the trench collapse. Additional arriving units should initially stage a minimum of 150’ from the location. </w:t>
      </w:r>
    </w:p>
    <w:p w14:paraId="392B17AB" w14:textId="77777777" w:rsidR="00B84645" w:rsidRPr="00C0199F" w:rsidRDefault="00B84645" w:rsidP="00461B52">
      <w:pPr>
        <w:pStyle w:val="Default"/>
        <w:numPr>
          <w:ilvl w:val="0"/>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The first arriving officer should establish command and complete an initial size-up including: </w:t>
      </w:r>
    </w:p>
    <w:p w14:paraId="4537BDA8" w14:textId="77777777" w:rsidR="00B84645" w:rsidRPr="00C0199F" w:rsidRDefault="00B84645" w:rsidP="00461B52">
      <w:pPr>
        <w:pStyle w:val="Default"/>
        <w:numPr>
          <w:ilvl w:val="1"/>
          <w:numId w:val="47"/>
        </w:numPr>
        <w:spacing w:after="16"/>
        <w:contextualSpacing/>
        <w:rPr>
          <w:rFonts w:ascii="Arial" w:hAnsi="Arial" w:cs="Arial"/>
          <w:color w:val="auto"/>
          <w:sz w:val="20"/>
          <w:szCs w:val="20"/>
        </w:rPr>
      </w:pPr>
      <w:r w:rsidRPr="00C0199F">
        <w:rPr>
          <w:rFonts w:ascii="Arial" w:hAnsi="Arial" w:cs="Arial"/>
          <w:color w:val="auto"/>
          <w:sz w:val="20"/>
          <w:szCs w:val="20"/>
        </w:rPr>
        <w:t xml:space="preserve">Secure any witnesses </w:t>
      </w:r>
    </w:p>
    <w:p w14:paraId="0673BB43" w14:textId="77777777" w:rsidR="00B84645" w:rsidRPr="00C0199F" w:rsidRDefault="00B84645" w:rsidP="00461B52">
      <w:pPr>
        <w:pStyle w:val="Default"/>
        <w:numPr>
          <w:ilvl w:val="1"/>
          <w:numId w:val="47"/>
        </w:numPr>
        <w:spacing w:after="16"/>
        <w:contextualSpacing/>
        <w:rPr>
          <w:rFonts w:ascii="Arial" w:hAnsi="Arial" w:cs="Arial"/>
          <w:color w:val="auto"/>
          <w:sz w:val="20"/>
          <w:szCs w:val="20"/>
        </w:rPr>
      </w:pPr>
      <w:r w:rsidRPr="00C0199F">
        <w:rPr>
          <w:rFonts w:ascii="Arial" w:hAnsi="Arial" w:cs="Arial"/>
          <w:color w:val="auto"/>
          <w:sz w:val="20"/>
          <w:szCs w:val="20"/>
        </w:rPr>
        <w:t xml:space="preserve">Location, number, condition of victims and how long buried </w:t>
      </w:r>
    </w:p>
    <w:p w14:paraId="20E3BC07" w14:textId="77777777" w:rsidR="00B84645" w:rsidRPr="00C0199F" w:rsidRDefault="00B84645" w:rsidP="00461B52">
      <w:pPr>
        <w:pStyle w:val="Default"/>
        <w:numPr>
          <w:ilvl w:val="1"/>
          <w:numId w:val="47"/>
        </w:numPr>
        <w:spacing w:after="16"/>
        <w:contextualSpacing/>
        <w:rPr>
          <w:rFonts w:ascii="Arial" w:hAnsi="Arial" w:cs="Arial"/>
          <w:color w:val="auto"/>
          <w:sz w:val="20"/>
          <w:szCs w:val="20"/>
        </w:rPr>
      </w:pPr>
      <w:r w:rsidRPr="00C0199F">
        <w:rPr>
          <w:rFonts w:ascii="Arial" w:hAnsi="Arial" w:cs="Arial"/>
          <w:color w:val="auto"/>
          <w:sz w:val="20"/>
          <w:szCs w:val="20"/>
        </w:rPr>
        <w:t xml:space="preserve">Depth of trench </w:t>
      </w:r>
    </w:p>
    <w:p w14:paraId="5BB12558" w14:textId="77777777" w:rsidR="00B84645" w:rsidRPr="00C0199F" w:rsidRDefault="00B84645" w:rsidP="00461B52">
      <w:pPr>
        <w:pStyle w:val="Default"/>
        <w:numPr>
          <w:ilvl w:val="1"/>
          <w:numId w:val="47"/>
        </w:numPr>
        <w:spacing w:after="16"/>
        <w:rPr>
          <w:rFonts w:ascii="Arial" w:hAnsi="Arial" w:cs="Arial"/>
          <w:color w:val="auto"/>
          <w:sz w:val="20"/>
          <w:szCs w:val="20"/>
        </w:rPr>
      </w:pPr>
      <w:r w:rsidRPr="00C0199F">
        <w:rPr>
          <w:rFonts w:ascii="Arial" w:hAnsi="Arial" w:cs="Arial"/>
          <w:color w:val="auto"/>
          <w:sz w:val="20"/>
          <w:szCs w:val="20"/>
        </w:rPr>
        <w:t xml:space="preserve">Utility and other scene hazards </w:t>
      </w:r>
    </w:p>
    <w:p w14:paraId="35F281C7" w14:textId="77777777" w:rsidR="00B84645" w:rsidRPr="00C0199F" w:rsidRDefault="00B84645" w:rsidP="00461B52">
      <w:pPr>
        <w:pStyle w:val="Default"/>
        <w:numPr>
          <w:ilvl w:val="1"/>
          <w:numId w:val="47"/>
        </w:numPr>
        <w:spacing w:after="16"/>
        <w:rPr>
          <w:rFonts w:ascii="Arial" w:hAnsi="Arial" w:cs="Arial"/>
          <w:color w:val="auto"/>
          <w:sz w:val="20"/>
          <w:szCs w:val="20"/>
        </w:rPr>
      </w:pPr>
      <w:r w:rsidRPr="00C0199F">
        <w:rPr>
          <w:rFonts w:ascii="Arial" w:hAnsi="Arial" w:cs="Arial"/>
          <w:color w:val="auto"/>
          <w:sz w:val="20"/>
          <w:szCs w:val="20"/>
        </w:rPr>
        <w:t xml:space="preserve">Determination of rescue or recovery mode </w:t>
      </w:r>
    </w:p>
    <w:p w14:paraId="33697CD8" w14:textId="77777777" w:rsidR="00B84645" w:rsidRPr="00C0199F" w:rsidRDefault="00B84645" w:rsidP="00461B52">
      <w:pPr>
        <w:pStyle w:val="Default"/>
        <w:numPr>
          <w:ilvl w:val="1"/>
          <w:numId w:val="47"/>
        </w:numPr>
        <w:rPr>
          <w:rFonts w:ascii="Arial" w:hAnsi="Arial" w:cs="Arial"/>
          <w:color w:val="auto"/>
          <w:sz w:val="20"/>
          <w:szCs w:val="20"/>
        </w:rPr>
      </w:pPr>
      <w:r w:rsidRPr="00C0199F">
        <w:rPr>
          <w:rFonts w:ascii="Arial" w:hAnsi="Arial" w:cs="Arial"/>
          <w:color w:val="auto"/>
          <w:sz w:val="20"/>
          <w:szCs w:val="20"/>
        </w:rPr>
        <w:t xml:space="preserve">Determination of additional resources needed </w:t>
      </w:r>
    </w:p>
    <w:p w14:paraId="70E7443B" w14:textId="77777777" w:rsidR="00B84645" w:rsidRPr="00C0199F" w:rsidRDefault="00B84645" w:rsidP="00B84645">
      <w:pPr>
        <w:pStyle w:val="Default"/>
        <w:rPr>
          <w:rFonts w:ascii="Arial" w:hAnsi="Arial" w:cs="Arial"/>
          <w:color w:val="auto"/>
          <w:sz w:val="20"/>
          <w:szCs w:val="20"/>
        </w:rPr>
      </w:pPr>
    </w:p>
    <w:p w14:paraId="73317C7F" w14:textId="77777777" w:rsidR="00B84645" w:rsidRPr="0074435B" w:rsidRDefault="00B84645" w:rsidP="00B84645">
      <w:pPr>
        <w:pStyle w:val="Default"/>
        <w:rPr>
          <w:rFonts w:ascii="Arial" w:hAnsi="Arial" w:cs="Arial"/>
          <w:b/>
          <w:color w:val="auto"/>
          <w:sz w:val="20"/>
          <w:szCs w:val="20"/>
        </w:rPr>
      </w:pPr>
      <w:r w:rsidRPr="0074435B">
        <w:rPr>
          <w:rFonts w:ascii="Arial" w:hAnsi="Arial" w:cs="Arial"/>
          <w:b/>
          <w:color w:val="auto"/>
          <w:sz w:val="20"/>
          <w:szCs w:val="20"/>
        </w:rPr>
        <w:t xml:space="preserve">Scene safety </w:t>
      </w:r>
    </w:p>
    <w:p w14:paraId="4C821816" w14:textId="77777777" w:rsidR="00B84645" w:rsidRPr="00C0199F" w:rsidRDefault="00B84645" w:rsidP="00461B52">
      <w:pPr>
        <w:pStyle w:val="Default"/>
        <w:numPr>
          <w:ilvl w:val="2"/>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Establish hot, warm, and cold zones (utilize barrier tape and natural boundaries) </w:t>
      </w:r>
    </w:p>
    <w:p w14:paraId="35E2D8E3" w14:textId="77777777" w:rsidR="00B84645" w:rsidRPr="004931FC" w:rsidRDefault="004B23E9" w:rsidP="007A5E4C">
      <w:pPr>
        <w:pStyle w:val="Default"/>
        <w:spacing w:after="240"/>
        <w:contextualSpacing/>
        <w:rPr>
          <w:rFonts w:ascii="Arial" w:hAnsi="Arial" w:cs="Arial"/>
          <w:color w:val="auto"/>
          <w:sz w:val="16"/>
          <w:szCs w:val="16"/>
        </w:rPr>
      </w:pPr>
      <w:r>
        <w:rPr>
          <w:rFonts w:ascii="Arial" w:hAnsi="Arial" w:cs="Arial"/>
          <w:color w:val="auto"/>
          <w:sz w:val="16"/>
          <w:szCs w:val="16"/>
        </w:rPr>
        <w:t xml:space="preserve">                 Hot – 0-100’ from trench</w:t>
      </w:r>
      <w:r>
        <w:rPr>
          <w:rFonts w:ascii="Arial" w:hAnsi="Arial" w:cs="Arial"/>
          <w:color w:val="auto"/>
          <w:sz w:val="16"/>
          <w:szCs w:val="16"/>
        </w:rPr>
        <w:tab/>
        <w:t xml:space="preserve">  Warm – 100-500’ from trench</w:t>
      </w:r>
      <w:r>
        <w:rPr>
          <w:rFonts w:ascii="Arial" w:hAnsi="Arial" w:cs="Arial"/>
          <w:color w:val="auto"/>
          <w:sz w:val="16"/>
          <w:szCs w:val="16"/>
        </w:rPr>
        <w:tab/>
      </w:r>
      <w:r w:rsidR="00B84645" w:rsidRPr="004931FC">
        <w:rPr>
          <w:rFonts w:ascii="Arial" w:hAnsi="Arial" w:cs="Arial"/>
          <w:color w:val="auto"/>
          <w:sz w:val="16"/>
          <w:szCs w:val="16"/>
        </w:rPr>
        <w:t xml:space="preserve">Cold – 500’ and further from trench </w:t>
      </w:r>
    </w:p>
    <w:p w14:paraId="5AA74E96" w14:textId="77777777" w:rsidR="00B84645" w:rsidRPr="00C0199F" w:rsidRDefault="00B84645" w:rsidP="00461B52">
      <w:pPr>
        <w:pStyle w:val="Default"/>
        <w:numPr>
          <w:ilvl w:val="2"/>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Secure and/or shut down machinery and traffic within 300’ of trench </w:t>
      </w:r>
    </w:p>
    <w:p w14:paraId="5F7EAD54" w14:textId="77777777" w:rsidR="00B84645" w:rsidRPr="00C0199F" w:rsidRDefault="00B84645" w:rsidP="00461B52">
      <w:pPr>
        <w:pStyle w:val="Default"/>
        <w:numPr>
          <w:ilvl w:val="2"/>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Implement lock out/tag out </w:t>
      </w:r>
    </w:p>
    <w:p w14:paraId="19CC4B61" w14:textId="77777777" w:rsidR="00B84645" w:rsidRPr="00C0199F" w:rsidRDefault="00B84645" w:rsidP="00461B52">
      <w:pPr>
        <w:pStyle w:val="Default"/>
        <w:numPr>
          <w:ilvl w:val="2"/>
          <w:numId w:val="47"/>
        </w:numPr>
        <w:spacing w:after="240"/>
        <w:contextualSpacing/>
        <w:rPr>
          <w:rFonts w:ascii="Arial" w:hAnsi="Arial" w:cs="Arial"/>
          <w:color w:val="auto"/>
          <w:sz w:val="20"/>
          <w:szCs w:val="20"/>
        </w:rPr>
      </w:pPr>
      <w:r w:rsidRPr="00C0199F">
        <w:rPr>
          <w:rFonts w:ascii="Arial" w:hAnsi="Arial" w:cs="Arial"/>
          <w:color w:val="auto"/>
          <w:sz w:val="20"/>
          <w:szCs w:val="20"/>
        </w:rPr>
        <w:t xml:space="preserve">Place ground pads within 4 feet of trench </w:t>
      </w:r>
    </w:p>
    <w:p w14:paraId="4D74963D" w14:textId="77777777" w:rsidR="00B84645" w:rsidRDefault="00B84645" w:rsidP="00B84645">
      <w:pPr>
        <w:pStyle w:val="Default"/>
        <w:rPr>
          <w:rFonts w:ascii="Arial" w:hAnsi="Arial" w:cs="Arial"/>
          <w:color w:val="auto"/>
          <w:sz w:val="20"/>
          <w:szCs w:val="20"/>
        </w:rPr>
      </w:pPr>
    </w:p>
    <w:p w14:paraId="0CB47F60" w14:textId="77777777" w:rsidR="00B84645" w:rsidRPr="0074435B" w:rsidRDefault="0074435B" w:rsidP="00B84645">
      <w:pPr>
        <w:pStyle w:val="Default"/>
        <w:rPr>
          <w:rFonts w:ascii="Arial" w:hAnsi="Arial" w:cs="Arial"/>
          <w:b/>
          <w:color w:val="auto"/>
          <w:sz w:val="20"/>
          <w:szCs w:val="20"/>
        </w:rPr>
      </w:pPr>
      <w:r w:rsidRPr="0074435B">
        <w:rPr>
          <w:rFonts w:ascii="Arial" w:hAnsi="Arial" w:cs="Arial"/>
          <w:b/>
          <w:color w:val="auto"/>
          <w:sz w:val="20"/>
          <w:szCs w:val="20"/>
        </w:rPr>
        <w:t>Incident Actions</w:t>
      </w:r>
    </w:p>
    <w:p w14:paraId="038737DB" w14:textId="77777777" w:rsidR="00E1787E" w:rsidRDefault="00B84645" w:rsidP="00461B52">
      <w:pPr>
        <w:pStyle w:val="Default"/>
        <w:numPr>
          <w:ilvl w:val="0"/>
          <w:numId w:val="48"/>
        </w:numPr>
        <w:spacing w:after="240"/>
        <w:contextualSpacing/>
        <w:rPr>
          <w:rFonts w:ascii="Arial" w:hAnsi="Arial" w:cs="Arial"/>
          <w:color w:val="auto"/>
          <w:sz w:val="20"/>
          <w:szCs w:val="20"/>
        </w:rPr>
      </w:pPr>
      <w:r w:rsidRPr="00C0199F">
        <w:rPr>
          <w:rFonts w:ascii="Arial" w:hAnsi="Arial" w:cs="Arial"/>
          <w:color w:val="auto"/>
          <w:sz w:val="20"/>
          <w:szCs w:val="20"/>
        </w:rPr>
        <w:t xml:space="preserve">If victim is partially buried, lower lifeline and instruct victim to tie around themselves </w:t>
      </w:r>
    </w:p>
    <w:p w14:paraId="757685F3" w14:textId="77777777" w:rsidR="00B84645" w:rsidRPr="00C0199F" w:rsidRDefault="007E4613" w:rsidP="00461B52">
      <w:pPr>
        <w:pStyle w:val="Default"/>
        <w:numPr>
          <w:ilvl w:val="0"/>
          <w:numId w:val="48"/>
        </w:numPr>
        <w:spacing w:after="240"/>
        <w:contextualSpacing/>
        <w:rPr>
          <w:rFonts w:ascii="Arial" w:hAnsi="Arial" w:cs="Arial"/>
          <w:color w:val="auto"/>
          <w:sz w:val="20"/>
          <w:szCs w:val="20"/>
        </w:rPr>
      </w:pPr>
      <w:r>
        <w:rPr>
          <w:rFonts w:ascii="Arial" w:hAnsi="Arial" w:cs="Arial"/>
          <w:color w:val="auto"/>
          <w:sz w:val="20"/>
          <w:szCs w:val="20"/>
        </w:rPr>
        <w:t>I</w:t>
      </w:r>
      <w:r w:rsidR="00B84645" w:rsidRPr="00C0199F">
        <w:rPr>
          <w:rFonts w:ascii="Arial" w:hAnsi="Arial" w:cs="Arial"/>
          <w:color w:val="auto"/>
          <w:sz w:val="20"/>
          <w:szCs w:val="20"/>
        </w:rPr>
        <w:t xml:space="preserve">f indicated, lower ladder into trench - for victim self-rescue only </w:t>
      </w:r>
    </w:p>
    <w:p w14:paraId="5EFDC0B9" w14:textId="77777777" w:rsidR="00B84645" w:rsidRPr="00C0199F" w:rsidRDefault="00B84645" w:rsidP="00461B52">
      <w:pPr>
        <w:pStyle w:val="Default"/>
        <w:numPr>
          <w:ilvl w:val="0"/>
          <w:numId w:val="48"/>
        </w:numPr>
        <w:spacing w:after="240"/>
        <w:contextualSpacing/>
        <w:rPr>
          <w:rFonts w:ascii="Arial" w:hAnsi="Arial" w:cs="Arial"/>
          <w:color w:val="auto"/>
          <w:sz w:val="20"/>
          <w:szCs w:val="20"/>
        </w:rPr>
      </w:pPr>
      <w:r w:rsidRPr="00C0199F">
        <w:rPr>
          <w:rFonts w:ascii="Arial" w:hAnsi="Arial" w:cs="Arial"/>
          <w:color w:val="auto"/>
          <w:sz w:val="20"/>
          <w:szCs w:val="20"/>
        </w:rPr>
        <w:t xml:space="preserve">If victim is buried, mark last known location using dry chemical extinguisher </w:t>
      </w:r>
    </w:p>
    <w:p w14:paraId="47D76661" w14:textId="77777777" w:rsidR="00B84645" w:rsidRPr="00C0199F" w:rsidRDefault="00B84645" w:rsidP="00461B52">
      <w:pPr>
        <w:pStyle w:val="Default"/>
        <w:numPr>
          <w:ilvl w:val="0"/>
          <w:numId w:val="48"/>
        </w:numPr>
        <w:spacing w:after="240"/>
        <w:contextualSpacing/>
        <w:rPr>
          <w:rFonts w:ascii="Arial" w:hAnsi="Arial" w:cs="Arial"/>
          <w:color w:val="auto"/>
          <w:sz w:val="20"/>
          <w:szCs w:val="20"/>
        </w:rPr>
      </w:pPr>
      <w:r w:rsidRPr="00C0199F">
        <w:rPr>
          <w:rFonts w:ascii="Arial" w:hAnsi="Arial" w:cs="Arial"/>
          <w:color w:val="auto"/>
          <w:sz w:val="20"/>
          <w:szCs w:val="20"/>
        </w:rPr>
        <w:t xml:space="preserve">Establish atmospheric monitoring </w:t>
      </w:r>
    </w:p>
    <w:p w14:paraId="2D7F63AB" w14:textId="77777777" w:rsidR="00B84645" w:rsidRPr="00C0199F" w:rsidRDefault="00B84645" w:rsidP="00461B52">
      <w:pPr>
        <w:pStyle w:val="Default"/>
        <w:numPr>
          <w:ilvl w:val="0"/>
          <w:numId w:val="48"/>
        </w:numPr>
        <w:spacing w:after="240"/>
        <w:contextualSpacing/>
        <w:rPr>
          <w:rFonts w:ascii="Arial" w:hAnsi="Arial" w:cs="Arial"/>
          <w:color w:val="auto"/>
          <w:sz w:val="20"/>
          <w:szCs w:val="20"/>
        </w:rPr>
      </w:pPr>
      <w:r w:rsidRPr="00C0199F">
        <w:rPr>
          <w:rFonts w:ascii="Arial" w:hAnsi="Arial" w:cs="Arial"/>
          <w:color w:val="auto"/>
          <w:sz w:val="20"/>
          <w:szCs w:val="20"/>
        </w:rPr>
        <w:t xml:space="preserve">Establish ventilation of trench (if necessary) </w:t>
      </w:r>
    </w:p>
    <w:p w14:paraId="0B1F5517" w14:textId="77777777" w:rsidR="009F25D3" w:rsidRPr="009F25D3" w:rsidRDefault="00B84645" w:rsidP="00461B52">
      <w:pPr>
        <w:pStyle w:val="Default"/>
        <w:numPr>
          <w:ilvl w:val="0"/>
          <w:numId w:val="48"/>
        </w:numPr>
        <w:spacing w:after="240"/>
        <w:contextualSpacing/>
        <w:rPr>
          <w:rFonts w:ascii="Arial" w:hAnsi="Arial" w:cs="Arial"/>
          <w:sz w:val="20"/>
          <w:szCs w:val="20"/>
        </w:rPr>
      </w:pPr>
      <w:r w:rsidRPr="009F25D3">
        <w:rPr>
          <w:rFonts w:ascii="Arial" w:hAnsi="Arial" w:cs="Arial"/>
          <w:color w:val="auto"/>
          <w:sz w:val="20"/>
          <w:szCs w:val="20"/>
        </w:rPr>
        <w:t xml:space="preserve">Relocate any soil piles to be a minimum of 2 feet from trench </w:t>
      </w:r>
    </w:p>
    <w:p w14:paraId="615F6120" w14:textId="77777777" w:rsidR="0075083B" w:rsidRDefault="00B84645" w:rsidP="00461B52">
      <w:pPr>
        <w:pStyle w:val="Default"/>
        <w:numPr>
          <w:ilvl w:val="0"/>
          <w:numId w:val="48"/>
        </w:numPr>
        <w:spacing w:after="240"/>
        <w:contextualSpacing/>
        <w:rPr>
          <w:rFonts w:ascii="Arial" w:hAnsi="Arial" w:cs="Arial"/>
          <w:sz w:val="20"/>
          <w:szCs w:val="20"/>
        </w:rPr>
        <w:sectPr w:rsidR="0075083B" w:rsidSect="00350DC3">
          <w:footerReference w:type="default" r:id="rId43"/>
          <w:pgSz w:w="12240" w:h="15840"/>
          <w:pgMar w:top="1440" w:right="1800" w:bottom="1440" w:left="1800" w:header="720" w:footer="720" w:gutter="0"/>
          <w:cols w:space="720"/>
          <w:docGrid w:linePitch="360"/>
        </w:sectPr>
      </w:pPr>
      <w:r w:rsidRPr="009F25D3">
        <w:rPr>
          <w:rFonts w:ascii="Arial" w:hAnsi="Arial" w:cs="Arial"/>
          <w:sz w:val="20"/>
          <w:szCs w:val="20"/>
        </w:rPr>
        <w:t>Establish staging area for additional arriving apparatus and pe</w:t>
      </w:r>
      <w:r w:rsidR="004B23E9" w:rsidRPr="009F25D3">
        <w:rPr>
          <w:rFonts w:ascii="Arial" w:hAnsi="Arial" w:cs="Arial"/>
          <w:sz w:val="20"/>
          <w:szCs w:val="20"/>
        </w:rPr>
        <w:t>rsonnel</w:t>
      </w:r>
    </w:p>
    <w:p w14:paraId="7B5DA64D" w14:textId="62765096" w:rsidR="00EF2BCD" w:rsidRPr="00DD48A4" w:rsidRDefault="00EF2BCD" w:rsidP="00DD48A4">
      <w:pPr>
        <w:jc w:val="center"/>
        <w:rPr>
          <w:rFonts w:ascii="Arial" w:hAnsi="Arial" w:cs="Arial"/>
          <w:b/>
          <w:bCs/>
          <w:sz w:val="32"/>
          <w:szCs w:val="32"/>
        </w:rPr>
      </w:pPr>
      <w:bookmarkStart w:id="119" w:name="_Toc92092177"/>
      <w:bookmarkStart w:id="120" w:name="wr"/>
      <w:r w:rsidRPr="00DD48A4">
        <w:rPr>
          <w:rFonts w:ascii="Arial" w:hAnsi="Arial" w:cs="Arial"/>
          <w:b/>
          <w:bCs/>
          <w:sz w:val="32"/>
          <w:szCs w:val="32"/>
        </w:rPr>
        <w:lastRenderedPageBreak/>
        <w:t>Water Rescue</w:t>
      </w:r>
      <w:bookmarkEnd w:id="119"/>
    </w:p>
    <w:bookmarkEnd w:id="120"/>
    <w:p w14:paraId="52C1DA32" w14:textId="77777777" w:rsidR="00EF2BCD" w:rsidRDefault="00EF2BCD" w:rsidP="00EF2BCD">
      <w:pPr>
        <w:autoSpaceDE w:val="0"/>
        <w:autoSpaceDN w:val="0"/>
        <w:adjustRightInd w:val="0"/>
        <w:rPr>
          <w:rFonts w:ascii="Arial" w:hAnsi="Arial" w:cs="Arial"/>
          <w:b/>
          <w:bCs/>
        </w:rPr>
      </w:pPr>
    </w:p>
    <w:p w14:paraId="71DCA4AD" w14:textId="77777777" w:rsidR="00EF2BCD" w:rsidRPr="00EF2BCD" w:rsidRDefault="00EF2BCD" w:rsidP="00EF2BCD">
      <w:pPr>
        <w:autoSpaceDE w:val="0"/>
        <w:autoSpaceDN w:val="0"/>
        <w:adjustRightInd w:val="0"/>
        <w:rPr>
          <w:rFonts w:ascii="Arial" w:hAnsi="Arial" w:cs="Arial"/>
          <w:b/>
          <w:bCs/>
          <w:sz w:val="20"/>
          <w:szCs w:val="20"/>
        </w:rPr>
      </w:pPr>
      <w:r w:rsidRPr="00EF2BCD">
        <w:rPr>
          <w:rFonts w:ascii="Arial" w:hAnsi="Arial" w:cs="Arial"/>
          <w:b/>
          <w:bCs/>
          <w:sz w:val="20"/>
          <w:szCs w:val="20"/>
        </w:rPr>
        <w:t>Arrival on Scene</w:t>
      </w:r>
    </w:p>
    <w:p w14:paraId="38A66BFF" w14:textId="77777777" w:rsidR="00EF2BCD" w:rsidRPr="00EF2BCD" w:rsidRDefault="00EF2BCD" w:rsidP="00461B52">
      <w:pPr>
        <w:pStyle w:val="ListParagraph"/>
        <w:numPr>
          <w:ilvl w:val="0"/>
          <w:numId w:val="132"/>
        </w:numPr>
        <w:autoSpaceDE w:val="0"/>
        <w:autoSpaceDN w:val="0"/>
        <w:adjustRightInd w:val="0"/>
        <w:contextualSpacing/>
        <w:rPr>
          <w:rFonts w:ascii="Arial" w:hAnsi="Arial" w:cs="Arial"/>
          <w:sz w:val="20"/>
        </w:rPr>
      </w:pPr>
      <w:r w:rsidRPr="00EF2BCD">
        <w:rPr>
          <w:rFonts w:ascii="Arial" w:hAnsi="Arial" w:cs="Arial"/>
          <w:sz w:val="20"/>
        </w:rPr>
        <w:t>The Officer will provide a scene size-up, assume command, develop a plan, and call for additional technical rescue mutual aid units as needed.</w:t>
      </w:r>
    </w:p>
    <w:p w14:paraId="6389E5E2" w14:textId="77777777" w:rsidR="00EF2BCD" w:rsidRPr="00EF2BCD" w:rsidRDefault="00EF2BCD" w:rsidP="00461B52">
      <w:pPr>
        <w:pStyle w:val="ListParagraph"/>
        <w:numPr>
          <w:ilvl w:val="0"/>
          <w:numId w:val="132"/>
        </w:numPr>
        <w:autoSpaceDE w:val="0"/>
        <w:autoSpaceDN w:val="0"/>
        <w:adjustRightInd w:val="0"/>
        <w:contextualSpacing/>
        <w:rPr>
          <w:rFonts w:ascii="Arial" w:hAnsi="Arial" w:cs="Arial"/>
          <w:sz w:val="20"/>
        </w:rPr>
      </w:pPr>
      <w:r w:rsidRPr="00EF2BCD">
        <w:rPr>
          <w:rFonts w:ascii="Arial" w:hAnsi="Arial" w:cs="Arial"/>
          <w:sz w:val="20"/>
        </w:rPr>
        <w:t>The Officer will secure a responsible party or witness.</w:t>
      </w:r>
    </w:p>
    <w:p w14:paraId="3C44FD8C" w14:textId="77777777" w:rsidR="00EF2BCD" w:rsidRPr="00EF2BCD" w:rsidRDefault="00EF2BCD" w:rsidP="00461B52">
      <w:pPr>
        <w:pStyle w:val="ListParagraph"/>
        <w:numPr>
          <w:ilvl w:val="0"/>
          <w:numId w:val="132"/>
        </w:numPr>
        <w:autoSpaceDE w:val="0"/>
        <w:autoSpaceDN w:val="0"/>
        <w:adjustRightInd w:val="0"/>
        <w:contextualSpacing/>
        <w:rPr>
          <w:rFonts w:ascii="Arial" w:hAnsi="Arial" w:cs="Arial"/>
          <w:sz w:val="20"/>
        </w:rPr>
      </w:pPr>
      <w:r w:rsidRPr="00EF2BCD">
        <w:rPr>
          <w:rFonts w:ascii="Arial" w:hAnsi="Arial" w:cs="Arial"/>
          <w:sz w:val="20"/>
        </w:rPr>
        <w:t>The Officer will determine if the operation will be a “Rescue” or “Recovery.”</w:t>
      </w:r>
    </w:p>
    <w:p w14:paraId="3DBFB3A9" w14:textId="77777777" w:rsidR="00EF2BCD" w:rsidRPr="00EF2BCD" w:rsidRDefault="00EF2BCD" w:rsidP="00461B52">
      <w:pPr>
        <w:pStyle w:val="ListParagraph"/>
        <w:numPr>
          <w:ilvl w:val="0"/>
          <w:numId w:val="132"/>
        </w:numPr>
        <w:autoSpaceDE w:val="0"/>
        <w:autoSpaceDN w:val="0"/>
        <w:adjustRightInd w:val="0"/>
        <w:contextualSpacing/>
        <w:rPr>
          <w:rFonts w:ascii="Arial" w:hAnsi="Arial" w:cs="Arial"/>
          <w:sz w:val="20"/>
        </w:rPr>
      </w:pPr>
      <w:r w:rsidRPr="00EF2BCD">
        <w:rPr>
          <w:rFonts w:ascii="Arial" w:hAnsi="Arial" w:cs="Arial"/>
          <w:sz w:val="20"/>
        </w:rPr>
        <w:t>The Officer will ensure that a communication system has been coordinated for all activities.</w:t>
      </w:r>
    </w:p>
    <w:p w14:paraId="7E5C1F06" w14:textId="77777777" w:rsidR="00EF2BCD" w:rsidRPr="00EF2BCD" w:rsidRDefault="00EF2BCD" w:rsidP="00461B52">
      <w:pPr>
        <w:pStyle w:val="ListParagraph"/>
        <w:numPr>
          <w:ilvl w:val="0"/>
          <w:numId w:val="132"/>
        </w:numPr>
        <w:autoSpaceDE w:val="0"/>
        <w:autoSpaceDN w:val="0"/>
        <w:adjustRightInd w:val="0"/>
        <w:contextualSpacing/>
        <w:rPr>
          <w:rFonts w:ascii="Arial" w:hAnsi="Arial" w:cs="Arial"/>
          <w:sz w:val="20"/>
        </w:rPr>
      </w:pPr>
      <w:r w:rsidRPr="00EF2BCD">
        <w:rPr>
          <w:rFonts w:ascii="Arial" w:hAnsi="Arial" w:cs="Arial"/>
          <w:sz w:val="20"/>
        </w:rPr>
        <w:t>The Rescue Team (Consisting of members trained in water rescue operations) will:</w:t>
      </w:r>
    </w:p>
    <w:p w14:paraId="2F1F3812"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a. Assume rescue/recovery operations control.</w:t>
      </w:r>
    </w:p>
    <w:p w14:paraId="5BB6CD00"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b. Identify hazards and critical factors.</w:t>
      </w:r>
    </w:p>
    <w:p w14:paraId="0EE35743"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c. Develop a plan and back-up plan.</w:t>
      </w:r>
    </w:p>
    <w:p w14:paraId="42976C26"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d. Communicate with resources.</w:t>
      </w:r>
    </w:p>
    <w:p w14:paraId="461CBA3B"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e. Inform command of conditions, actions and needs during all phases of the operation.</w:t>
      </w:r>
    </w:p>
    <w:p w14:paraId="57214DC3" w14:textId="77777777" w:rsidR="00EF2BCD" w:rsidRPr="00EF2BCD" w:rsidRDefault="00EF2BCD" w:rsidP="00EF2BCD">
      <w:pPr>
        <w:autoSpaceDE w:val="0"/>
        <w:autoSpaceDN w:val="0"/>
        <w:adjustRightInd w:val="0"/>
        <w:ind w:left="1440"/>
        <w:rPr>
          <w:rFonts w:ascii="Arial" w:hAnsi="Arial" w:cs="Arial"/>
          <w:sz w:val="20"/>
          <w:szCs w:val="20"/>
        </w:rPr>
      </w:pPr>
    </w:p>
    <w:p w14:paraId="33B113FF" w14:textId="77777777" w:rsidR="00EF2BCD" w:rsidRPr="00EF2BCD" w:rsidRDefault="00EF2BCD" w:rsidP="00EF2BCD">
      <w:pPr>
        <w:autoSpaceDE w:val="0"/>
        <w:autoSpaceDN w:val="0"/>
        <w:adjustRightInd w:val="0"/>
        <w:rPr>
          <w:rFonts w:ascii="Arial" w:hAnsi="Arial" w:cs="Arial"/>
          <w:b/>
          <w:bCs/>
          <w:sz w:val="20"/>
          <w:szCs w:val="20"/>
        </w:rPr>
      </w:pPr>
      <w:r w:rsidRPr="00EF2BCD">
        <w:rPr>
          <w:rFonts w:ascii="Arial" w:hAnsi="Arial" w:cs="Arial"/>
          <w:b/>
          <w:bCs/>
          <w:sz w:val="20"/>
          <w:szCs w:val="20"/>
        </w:rPr>
        <w:t>Scene Safety</w:t>
      </w:r>
    </w:p>
    <w:p w14:paraId="2B58F587" w14:textId="77777777" w:rsidR="00EF2BCD" w:rsidRPr="00EF2BCD" w:rsidRDefault="00EF2BCD" w:rsidP="00461B52">
      <w:pPr>
        <w:pStyle w:val="ListParagraph"/>
        <w:numPr>
          <w:ilvl w:val="0"/>
          <w:numId w:val="133"/>
        </w:numPr>
        <w:autoSpaceDE w:val="0"/>
        <w:autoSpaceDN w:val="0"/>
        <w:adjustRightInd w:val="0"/>
        <w:contextualSpacing/>
        <w:rPr>
          <w:rFonts w:ascii="Arial" w:hAnsi="Arial" w:cs="Arial"/>
          <w:sz w:val="20"/>
        </w:rPr>
      </w:pPr>
      <w:r w:rsidRPr="00EF2BCD">
        <w:rPr>
          <w:rFonts w:ascii="Arial" w:hAnsi="Arial" w:cs="Arial"/>
          <w:sz w:val="20"/>
        </w:rPr>
        <w:t>Make the General Area Safe.</w:t>
      </w:r>
    </w:p>
    <w:p w14:paraId="0ED0185C"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a. Establish a Hazard Zone Perimeter.</w:t>
      </w:r>
    </w:p>
    <w:p w14:paraId="60432C81"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b. Keep all non-essential personnel out of the hazard zone.</w:t>
      </w:r>
    </w:p>
    <w:p w14:paraId="0C0F3BB7"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c. Remove all non-essential civilians from the hazard zone.</w:t>
      </w:r>
    </w:p>
    <w:p w14:paraId="3F728FB5" w14:textId="77777777" w:rsidR="00EF2BCD" w:rsidRPr="00EF2BCD" w:rsidRDefault="00EF2BCD" w:rsidP="00461B52">
      <w:pPr>
        <w:pStyle w:val="ListParagraph"/>
        <w:numPr>
          <w:ilvl w:val="0"/>
          <w:numId w:val="133"/>
        </w:numPr>
        <w:autoSpaceDE w:val="0"/>
        <w:autoSpaceDN w:val="0"/>
        <w:adjustRightInd w:val="0"/>
        <w:contextualSpacing/>
        <w:rPr>
          <w:rFonts w:ascii="Arial" w:hAnsi="Arial" w:cs="Arial"/>
          <w:sz w:val="20"/>
        </w:rPr>
      </w:pPr>
      <w:r w:rsidRPr="00EF2BCD">
        <w:rPr>
          <w:rFonts w:ascii="Arial" w:hAnsi="Arial" w:cs="Arial"/>
          <w:sz w:val="20"/>
        </w:rPr>
        <w:t>A Designated Safety Officer must be assigned for the scene.</w:t>
      </w:r>
    </w:p>
    <w:p w14:paraId="28FFDD62"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a. Identify hazards present and if possible, have them secured.</w:t>
      </w:r>
    </w:p>
    <w:p w14:paraId="7ADCCF24"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b. Notify personnel of hazards (volume, velocity, water temperature, floating debris, unusual</w:t>
      </w:r>
    </w:p>
    <w:p w14:paraId="0403906B"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drop offs, hydraulic effects, depth of water, inclement weather, etc.)</w:t>
      </w:r>
    </w:p>
    <w:p w14:paraId="17C8018F" w14:textId="77777777" w:rsidR="00EF2BCD" w:rsidRPr="00EF2BCD" w:rsidRDefault="00EF2BCD" w:rsidP="00461B52">
      <w:pPr>
        <w:pStyle w:val="ListParagraph"/>
        <w:numPr>
          <w:ilvl w:val="0"/>
          <w:numId w:val="133"/>
        </w:numPr>
        <w:autoSpaceDE w:val="0"/>
        <w:autoSpaceDN w:val="0"/>
        <w:adjustRightInd w:val="0"/>
        <w:contextualSpacing/>
        <w:rPr>
          <w:rFonts w:ascii="Arial" w:hAnsi="Arial" w:cs="Arial"/>
          <w:sz w:val="20"/>
        </w:rPr>
      </w:pPr>
      <w:r w:rsidRPr="00EF2BCD">
        <w:rPr>
          <w:rFonts w:ascii="Arial" w:hAnsi="Arial" w:cs="Arial"/>
          <w:sz w:val="20"/>
        </w:rPr>
        <w:t>Assign Personnel Up Stream that can notify Command and the Rescue team of any upstream hazards that may affect the operation.</w:t>
      </w:r>
    </w:p>
    <w:p w14:paraId="6EF096A0" w14:textId="77777777" w:rsidR="00EF2BCD" w:rsidRPr="00EF2BCD" w:rsidRDefault="00EF2BCD" w:rsidP="00461B52">
      <w:pPr>
        <w:pStyle w:val="ListParagraph"/>
        <w:numPr>
          <w:ilvl w:val="0"/>
          <w:numId w:val="133"/>
        </w:numPr>
        <w:autoSpaceDE w:val="0"/>
        <w:autoSpaceDN w:val="0"/>
        <w:adjustRightInd w:val="0"/>
        <w:contextualSpacing/>
        <w:rPr>
          <w:rFonts w:ascii="Arial" w:hAnsi="Arial" w:cs="Arial"/>
          <w:sz w:val="20"/>
        </w:rPr>
      </w:pPr>
      <w:r w:rsidRPr="00EF2BCD">
        <w:rPr>
          <w:rFonts w:ascii="Arial" w:hAnsi="Arial" w:cs="Arial"/>
          <w:sz w:val="20"/>
        </w:rPr>
        <w:t>Assign Personnel Down Stream that can throw ropes or watch for rescue personnel or victims that maybe washed downstream. *Personnel working near the water’s edge must wear appropriate PPE/PFD</w:t>
      </w:r>
    </w:p>
    <w:p w14:paraId="1ECF6380" w14:textId="77777777" w:rsidR="00EF2BCD" w:rsidRPr="00EF2BCD" w:rsidRDefault="00EF2BCD" w:rsidP="00461B52">
      <w:pPr>
        <w:pStyle w:val="ListParagraph"/>
        <w:numPr>
          <w:ilvl w:val="0"/>
          <w:numId w:val="133"/>
        </w:numPr>
        <w:autoSpaceDE w:val="0"/>
        <w:autoSpaceDN w:val="0"/>
        <w:adjustRightInd w:val="0"/>
        <w:contextualSpacing/>
        <w:rPr>
          <w:rFonts w:ascii="Arial" w:hAnsi="Arial" w:cs="Arial"/>
          <w:sz w:val="20"/>
        </w:rPr>
      </w:pPr>
      <w:r w:rsidRPr="00EF2BCD">
        <w:rPr>
          <w:rFonts w:ascii="Arial" w:hAnsi="Arial" w:cs="Arial"/>
          <w:sz w:val="20"/>
        </w:rPr>
        <w:t>Assemble all necessary personnel, equipment, and patient packaging equipment that will be required for the rescue operation according to the action plan.</w:t>
      </w:r>
    </w:p>
    <w:p w14:paraId="1528E438" w14:textId="77777777" w:rsidR="00EF2BCD" w:rsidRPr="00EF2BCD" w:rsidRDefault="00EF2BCD" w:rsidP="00EF2BCD">
      <w:pPr>
        <w:autoSpaceDE w:val="0"/>
        <w:autoSpaceDN w:val="0"/>
        <w:adjustRightInd w:val="0"/>
        <w:rPr>
          <w:rFonts w:ascii="Arial" w:hAnsi="Arial" w:cs="Arial"/>
          <w:b/>
          <w:bCs/>
          <w:sz w:val="20"/>
          <w:szCs w:val="20"/>
        </w:rPr>
      </w:pPr>
    </w:p>
    <w:p w14:paraId="5CC7ED18" w14:textId="77777777" w:rsidR="00EF2BCD" w:rsidRPr="00EF2BCD" w:rsidRDefault="00EF2BCD" w:rsidP="00EF2BCD">
      <w:pPr>
        <w:autoSpaceDE w:val="0"/>
        <w:autoSpaceDN w:val="0"/>
        <w:adjustRightInd w:val="0"/>
        <w:rPr>
          <w:rFonts w:ascii="Arial" w:hAnsi="Arial" w:cs="Arial"/>
          <w:b/>
          <w:bCs/>
          <w:sz w:val="20"/>
          <w:szCs w:val="20"/>
        </w:rPr>
      </w:pPr>
      <w:r w:rsidRPr="00EF2BCD">
        <w:rPr>
          <w:rFonts w:ascii="Arial" w:hAnsi="Arial" w:cs="Arial"/>
          <w:b/>
          <w:bCs/>
          <w:sz w:val="20"/>
          <w:szCs w:val="20"/>
        </w:rPr>
        <w:t>Incident Actions</w:t>
      </w:r>
    </w:p>
    <w:p w14:paraId="7CDF86C2" w14:textId="77777777" w:rsidR="00EF2BCD" w:rsidRPr="00EF2BCD" w:rsidRDefault="00EF2BCD" w:rsidP="00461B52">
      <w:pPr>
        <w:pStyle w:val="ListParagraph"/>
        <w:numPr>
          <w:ilvl w:val="0"/>
          <w:numId w:val="134"/>
        </w:numPr>
        <w:autoSpaceDE w:val="0"/>
        <w:autoSpaceDN w:val="0"/>
        <w:adjustRightInd w:val="0"/>
        <w:contextualSpacing/>
        <w:rPr>
          <w:rFonts w:ascii="Arial" w:hAnsi="Arial" w:cs="Arial"/>
          <w:sz w:val="20"/>
        </w:rPr>
      </w:pPr>
      <w:r w:rsidRPr="00EF2BCD">
        <w:rPr>
          <w:rFonts w:ascii="Arial" w:hAnsi="Arial" w:cs="Arial"/>
          <w:sz w:val="20"/>
        </w:rPr>
        <w:t>The Rescue Plan. Rescue plans should be conducted from low risk to high risk order.</w:t>
      </w:r>
    </w:p>
    <w:p w14:paraId="2641C6E6"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a. </w:t>
      </w:r>
      <w:r w:rsidRPr="00EF2BCD">
        <w:rPr>
          <w:rFonts w:ascii="Arial" w:hAnsi="Arial" w:cs="Arial"/>
          <w:b/>
          <w:bCs/>
          <w:sz w:val="20"/>
          <w:szCs w:val="20"/>
        </w:rPr>
        <w:t xml:space="preserve">TALK- </w:t>
      </w:r>
      <w:r w:rsidRPr="00EF2BCD">
        <w:rPr>
          <w:rFonts w:ascii="Arial" w:hAnsi="Arial" w:cs="Arial"/>
          <w:sz w:val="20"/>
          <w:szCs w:val="20"/>
        </w:rPr>
        <w:t>If the water is calm or slow moving, try to talk the victim into self-rescue if possible</w:t>
      </w:r>
    </w:p>
    <w:p w14:paraId="44783A4C"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b. </w:t>
      </w:r>
      <w:r w:rsidRPr="00EF2BCD">
        <w:rPr>
          <w:rFonts w:ascii="Arial" w:hAnsi="Arial" w:cs="Arial"/>
          <w:b/>
          <w:bCs/>
          <w:sz w:val="20"/>
          <w:szCs w:val="20"/>
        </w:rPr>
        <w:t xml:space="preserve">REACH- </w:t>
      </w:r>
      <w:r w:rsidRPr="00EF2BCD">
        <w:rPr>
          <w:rFonts w:ascii="Arial" w:hAnsi="Arial" w:cs="Arial"/>
          <w:sz w:val="20"/>
          <w:szCs w:val="20"/>
        </w:rPr>
        <w:t>Extend an arm, pike pole, rescue hook, or any other such object to reach the victim and pull them from the water.</w:t>
      </w:r>
    </w:p>
    <w:p w14:paraId="53616028"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c. </w:t>
      </w:r>
      <w:r w:rsidRPr="00EF2BCD">
        <w:rPr>
          <w:rFonts w:ascii="Arial" w:hAnsi="Arial" w:cs="Arial"/>
          <w:b/>
          <w:bCs/>
          <w:sz w:val="20"/>
          <w:szCs w:val="20"/>
        </w:rPr>
        <w:t xml:space="preserve">THROW- </w:t>
      </w:r>
      <w:r w:rsidRPr="00EF2BCD">
        <w:rPr>
          <w:rFonts w:ascii="Arial" w:hAnsi="Arial" w:cs="Arial"/>
          <w:sz w:val="20"/>
          <w:szCs w:val="20"/>
        </w:rPr>
        <w:t>Attempt to throw the victim a throw-bag rescue line or some other type of approved safety flotation device and “pendulum-belay” or “haul” the victim to the bank.</w:t>
      </w:r>
    </w:p>
    <w:p w14:paraId="59B2C39C"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d. </w:t>
      </w:r>
      <w:r w:rsidRPr="00EF2BCD">
        <w:rPr>
          <w:rFonts w:ascii="Arial" w:hAnsi="Arial" w:cs="Arial"/>
          <w:b/>
          <w:bCs/>
          <w:sz w:val="20"/>
          <w:szCs w:val="20"/>
        </w:rPr>
        <w:t xml:space="preserve">ROW- </w:t>
      </w:r>
      <w:r w:rsidRPr="00EF2BCD">
        <w:rPr>
          <w:rFonts w:ascii="Arial" w:hAnsi="Arial" w:cs="Arial"/>
          <w:sz w:val="20"/>
          <w:szCs w:val="20"/>
        </w:rPr>
        <w:t>If it is determined that a boat-based operation shall be utilized, Mutual Aid must be called. Command and the Mutual Aid responding Technical Rescue Team will establish an action plan involving the use of boat-based operations, anchors, and rope systems.</w:t>
      </w:r>
    </w:p>
    <w:p w14:paraId="3A0712C9"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e. </w:t>
      </w:r>
      <w:r w:rsidRPr="00EF2BCD">
        <w:rPr>
          <w:rFonts w:ascii="Arial" w:hAnsi="Arial" w:cs="Arial"/>
          <w:b/>
          <w:bCs/>
          <w:sz w:val="20"/>
          <w:szCs w:val="20"/>
        </w:rPr>
        <w:t xml:space="preserve">GO- </w:t>
      </w:r>
      <w:r w:rsidRPr="00EF2BCD">
        <w:rPr>
          <w:rFonts w:ascii="Arial" w:hAnsi="Arial" w:cs="Arial"/>
          <w:sz w:val="20"/>
          <w:szCs w:val="20"/>
        </w:rPr>
        <w:t xml:space="preserve">If it is not possible to ROW to the victim, although very high risk, putting a rescuer(s) in the water can be considered. </w:t>
      </w:r>
      <w:r w:rsidRPr="00EF2BCD">
        <w:rPr>
          <w:rFonts w:ascii="Arial" w:hAnsi="Arial" w:cs="Arial"/>
          <w:b/>
          <w:bCs/>
          <w:sz w:val="20"/>
          <w:szCs w:val="20"/>
        </w:rPr>
        <w:t>Only rescuers with proper water rescue training,</w:t>
      </w:r>
      <w:r w:rsidRPr="00EF2BCD">
        <w:rPr>
          <w:rFonts w:ascii="Arial" w:hAnsi="Arial" w:cs="Arial"/>
          <w:sz w:val="20"/>
          <w:szCs w:val="20"/>
        </w:rPr>
        <w:t xml:space="preserve"> </w:t>
      </w:r>
      <w:r w:rsidRPr="00EF2BCD">
        <w:rPr>
          <w:rFonts w:ascii="Arial" w:hAnsi="Arial" w:cs="Arial"/>
          <w:b/>
          <w:bCs/>
          <w:sz w:val="20"/>
          <w:szCs w:val="20"/>
        </w:rPr>
        <w:t xml:space="preserve">PPE/PFD, and equipment may enter the water. </w:t>
      </w:r>
      <w:r w:rsidRPr="00EF2BCD">
        <w:rPr>
          <w:rFonts w:ascii="Arial" w:hAnsi="Arial" w:cs="Arial"/>
          <w:sz w:val="20"/>
          <w:szCs w:val="20"/>
        </w:rPr>
        <w:t xml:space="preserve">Prior to entering the water, the rescuer(s) must discuss the action plan, including specific tasks and objectives, hazards, emergency procedures, and alternate plans. The rescuer(s) shall never be attached to a life line without the benefit of a quick release mechanism. The rescuer(s) should take at the least a PFD to the victim. </w:t>
      </w:r>
      <w:r w:rsidRPr="00EF2BCD">
        <w:rPr>
          <w:rFonts w:ascii="Arial" w:hAnsi="Arial" w:cs="Arial"/>
          <w:sz w:val="20"/>
          <w:szCs w:val="20"/>
        </w:rPr>
        <w:lastRenderedPageBreak/>
        <w:t>The rescuer(s) shall not do a breath-hold surface dive in an attempt to locate a victim beneath the surface of the water.</w:t>
      </w:r>
    </w:p>
    <w:p w14:paraId="3C687E10"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 xml:space="preserve">f. </w:t>
      </w:r>
      <w:r w:rsidRPr="00EF2BCD">
        <w:rPr>
          <w:rFonts w:ascii="Arial" w:hAnsi="Arial" w:cs="Arial"/>
          <w:b/>
          <w:bCs/>
          <w:sz w:val="20"/>
          <w:szCs w:val="20"/>
        </w:rPr>
        <w:t xml:space="preserve">HELO- </w:t>
      </w:r>
      <w:r w:rsidRPr="00EF2BCD">
        <w:rPr>
          <w:rFonts w:ascii="Arial" w:hAnsi="Arial" w:cs="Arial"/>
          <w:sz w:val="20"/>
          <w:szCs w:val="20"/>
        </w:rPr>
        <w:t>Helicopter operations are considered high-risk and shall be decided upon proper consultation with local law enforcement, dispatch, and appropriate authorities. Command must also determine that a rescue-qualified pilot is available for the rescue operation. If so, the Pilot will have the final say on, if and how, the helicopter will be used in the rescue operation.</w:t>
      </w:r>
    </w:p>
    <w:p w14:paraId="0FB90BE0" w14:textId="77777777" w:rsidR="00EF2BCD" w:rsidRPr="00EF2BCD" w:rsidRDefault="00EF2BCD" w:rsidP="00461B52">
      <w:pPr>
        <w:pStyle w:val="ListParagraph"/>
        <w:numPr>
          <w:ilvl w:val="0"/>
          <w:numId w:val="134"/>
        </w:numPr>
        <w:autoSpaceDE w:val="0"/>
        <w:autoSpaceDN w:val="0"/>
        <w:adjustRightInd w:val="0"/>
        <w:contextualSpacing/>
        <w:rPr>
          <w:rFonts w:ascii="Arial" w:hAnsi="Arial" w:cs="Arial"/>
          <w:sz w:val="20"/>
        </w:rPr>
      </w:pPr>
      <w:r w:rsidRPr="00EF2BCD">
        <w:rPr>
          <w:rFonts w:ascii="Arial" w:hAnsi="Arial" w:cs="Arial"/>
          <w:sz w:val="20"/>
        </w:rPr>
        <w:t>Assess the Victim</w:t>
      </w:r>
    </w:p>
    <w:p w14:paraId="49093E9B"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a. When the rescuer(s) reach the victim, a primary survey shall be completed. Assess Airway, Breathing, Circulation, and exact method of entrapment.</w:t>
      </w:r>
    </w:p>
    <w:p w14:paraId="02B39CED"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b. If the victim is conscious, rescuer(s) should determine if the victim can assist in the rescue.</w:t>
      </w:r>
    </w:p>
    <w:p w14:paraId="3F97D0B1"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c. If the victim is unconscious, the rescue must be completed as quickly as possible.</w:t>
      </w:r>
    </w:p>
    <w:p w14:paraId="3E2DF0AB"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d. If it has been determined that the operation has become an underwater “recovery,” the operation shall proceed as a dive operation. A Mutual Aid Technical Rescue Dive Team shall be called to perform the dive operation.</w:t>
      </w:r>
    </w:p>
    <w:p w14:paraId="03769CDA" w14:textId="77777777" w:rsidR="00EF2BCD" w:rsidRPr="00EF2BCD" w:rsidRDefault="00EF2BCD" w:rsidP="00461B52">
      <w:pPr>
        <w:pStyle w:val="ListParagraph"/>
        <w:numPr>
          <w:ilvl w:val="0"/>
          <w:numId w:val="134"/>
        </w:numPr>
        <w:autoSpaceDE w:val="0"/>
        <w:autoSpaceDN w:val="0"/>
        <w:adjustRightInd w:val="0"/>
        <w:contextualSpacing/>
        <w:rPr>
          <w:rFonts w:ascii="Arial" w:hAnsi="Arial" w:cs="Arial"/>
          <w:sz w:val="20"/>
        </w:rPr>
      </w:pPr>
      <w:r w:rsidRPr="00EF2BCD">
        <w:rPr>
          <w:rFonts w:ascii="Arial" w:hAnsi="Arial" w:cs="Arial"/>
          <w:sz w:val="20"/>
        </w:rPr>
        <w:t>Treatment</w:t>
      </w:r>
    </w:p>
    <w:p w14:paraId="786C0AAB"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a. Assist the victim to safety on shore and turn over to EMS/ALS for immediate assessment.</w:t>
      </w:r>
    </w:p>
    <w:p w14:paraId="63E23A28"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b. Assist with initiating C-Spine precautions as soon as possible.</w:t>
      </w:r>
    </w:p>
    <w:p w14:paraId="78DDEA11" w14:textId="77777777" w:rsidR="00EF2BCD" w:rsidRPr="00EF2BCD" w:rsidRDefault="00EF2BCD" w:rsidP="00EF2BCD">
      <w:pPr>
        <w:autoSpaceDE w:val="0"/>
        <w:autoSpaceDN w:val="0"/>
        <w:adjustRightInd w:val="0"/>
        <w:ind w:left="1440"/>
        <w:rPr>
          <w:rFonts w:ascii="Arial" w:hAnsi="Arial" w:cs="Arial"/>
          <w:sz w:val="20"/>
          <w:szCs w:val="20"/>
        </w:rPr>
      </w:pPr>
      <w:r w:rsidRPr="00EF2BCD">
        <w:rPr>
          <w:rFonts w:ascii="Arial" w:hAnsi="Arial" w:cs="Arial"/>
          <w:sz w:val="20"/>
          <w:szCs w:val="20"/>
        </w:rPr>
        <w:t>c. Assist with treating any life threating conditions.</w:t>
      </w:r>
    </w:p>
    <w:p w14:paraId="746990B3" w14:textId="77777777" w:rsidR="00EF2BCD" w:rsidRPr="00EF2BCD" w:rsidRDefault="00EF2BCD" w:rsidP="00EF2BCD">
      <w:pPr>
        <w:autoSpaceDE w:val="0"/>
        <w:autoSpaceDN w:val="0"/>
        <w:adjustRightInd w:val="0"/>
        <w:rPr>
          <w:rFonts w:ascii="Arial" w:hAnsi="Arial" w:cs="Arial"/>
          <w:b/>
          <w:bCs/>
          <w:sz w:val="20"/>
          <w:szCs w:val="20"/>
        </w:rPr>
      </w:pPr>
    </w:p>
    <w:p w14:paraId="10E10D0E" w14:textId="77777777" w:rsidR="00EF2BCD" w:rsidRPr="00EF2BCD" w:rsidRDefault="00EF2BCD" w:rsidP="00EF2BCD">
      <w:pPr>
        <w:autoSpaceDE w:val="0"/>
        <w:autoSpaceDN w:val="0"/>
        <w:adjustRightInd w:val="0"/>
        <w:rPr>
          <w:rFonts w:ascii="Arial" w:hAnsi="Arial" w:cs="Arial"/>
          <w:b/>
          <w:bCs/>
          <w:sz w:val="20"/>
          <w:szCs w:val="20"/>
        </w:rPr>
      </w:pPr>
      <w:r w:rsidRPr="00EF2BCD">
        <w:rPr>
          <w:rFonts w:ascii="Arial" w:hAnsi="Arial" w:cs="Arial"/>
          <w:b/>
          <w:bCs/>
          <w:sz w:val="20"/>
          <w:szCs w:val="20"/>
        </w:rPr>
        <w:t>Termination</w:t>
      </w:r>
    </w:p>
    <w:p w14:paraId="24BE8676" w14:textId="77777777" w:rsidR="00EF2BCD" w:rsidRPr="00EF2BCD" w:rsidRDefault="00EF2BCD" w:rsidP="00461B52">
      <w:pPr>
        <w:pStyle w:val="ListParagraph"/>
        <w:numPr>
          <w:ilvl w:val="0"/>
          <w:numId w:val="135"/>
        </w:numPr>
        <w:autoSpaceDE w:val="0"/>
        <w:autoSpaceDN w:val="0"/>
        <w:adjustRightInd w:val="0"/>
        <w:contextualSpacing/>
        <w:rPr>
          <w:rFonts w:ascii="Arial" w:hAnsi="Arial" w:cs="Arial"/>
          <w:sz w:val="20"/>
        </w:rPr>
      </w:pPr>
      <w:r w:rsidRPr="00EF2BCD">
        <w:rPr>
          <w:rFonts w:ascii="Arial" w:hAnsi="Arial" w:cs="Arial"/>
          <w:sz w:val="20"/>
        </w:rPr>
        <w:t>Ensure personnel accountability.</w:t>
      </w:r>
    </w:p>
    <w:p w14:paraId="3C39356F" w14:textId="77777777" w:rsidR="00EF2BCD" w:rsidRPr="00EF2BCD" w:rsidRDefault="00EF2BCD" w:rsidP="00461B52">
      <w:pPr>
        <w:pStyle w:val="ListParagraph"/>
        <w:numPr>
          <w:ilvl w:val="0"/>
          <w:numId w:val="135"/>
        </w:numPr>
        <w:autoSpaceDE w:val="0"/>
        <w:autoSpaceDN w:val="0"/>
        <w:adjustRightInd w:val="0"/>
        <w:contextualSpacing/>
        <w:rPr>
          <w:rFonts w:ascii="Arial" w:hAnsi="Arial" w:cs="Arial"/>
          <w:sz w:val="20"/>
        </w:rPr>
      </w:pPr>
      <w:r w:rsidRPr="00EF2BCD">
        <w:rPr>
          <w:rFonts w:ascii="Arial" w:hAnsi="Arial" w:cs="Arial"/>
          <w:sz w:val="20"/>
        </w:rPr>
        <w:t>Consider decontamination of victim(s) and rescuer(s.)</w:t>
      </w:r>
    </w:p>
    <w:p w14:paraId="79C3B19F" w14:textId="77777777" w:rsidR="00EF2BCD" w:rsidRPr="00EF2BCD" w:rsidRDefault="00EF2BCD" w:rsidP="00461B52">
      <w:pPr>
        <w:pStyle w:val="ListParagraph"/>
        <w:numPr>
          <w:ilvl w:val="0"/>
          <w:numId w:val="135"/>
        </w:numPr>
        <w:autoSpaceDE w:val="0"/>
        <w:autoSpaceDN w:val="0"/>
        <w:adjustRightInd w:val="0"/>
        <w:contextualSpacing/>
        <w:rPr>
          <w:rFonts w:ascii="Arial" w:hAnsi="Arial" w:cs="Arial"/>
          <w:sz w:val="20"/>
        </w:rPr>
      </w:pPr>
      <w:r w:rsidRPr="00EF2BCD">
        <w:rPr>
          <w:rFonts w:ascii="Arial" w:hAnsi="Arial" w:cs="Arial"/>
          <w:sz w:val="20"/>
        </w:rPr>
        <w:t>Recover all tools and equipment used in the rescue/recovery. In the cases of a fatality, consider leaving everything in place until the investigative process has concluded.</w:t>
      </w:r>
    </w:p>
    <w:p w14:paraId="496773F3" w14:textId="413CFABE" w:rsidR="00EF2BCD" w:rsidRDefault="00EF2BCD" w:rsidP="00EF2BCD">
      <w:pPr>
        <w:pStyle w:val="Default"/>
        <w:spacing w:after="240"/>
        <w:ind w:left="720"/>
        <w:contextualSpacing/>
        <w:rPr>
          <w:rFonts w:ascii="Arial" w:hAnsi="Arial" w:cs="Arial"/>
          <w:sz w:val="20"/>
          <w:szCs w:val="20"/>
        </w:rPr>
      </w:pPr>
    </w:p>
    <w:p w14:paraId="5B6C2B15" w14:textId="5FBD9939" w:rsidR="00EF2BCD" w:rsidRDefault="00EF2BCD" w:rsidP="00EF2BCD">
      <w:pPr>
        <w:pStyle w:val="Default"/>
        <w:spacing w:after="240"/>
        <w:ind w:left="720"/>
        <w:contextualSpacing/>
        <w:rPr>
          <w:rFonts w:ascii="Arial" w:hAnsi="Arial" w:cs="Arial"/>
          <w:sz w:val="20"/>
          <w:szCs w:val="20"/>
        </w:rPr>
      </w:pPr>
    </w:p>
    <w:p w14:paraId="07ABFC52" w14:textId="0FEA12FD" w:rsidR="00EF2BCD" w:rsidRDefault="00EF2BCD" w:rsidP="00EF2BCD">
      <w:pPr>
        <w:pStyle w:val="Default"/>
        <w:spacing w:after="240"/>
        <w:ind w:left="720"/>
        <w:contextualSpacing/>
        <w:rPr>
          <w:rFonts w:ascii="Arial" w:hAnsi="Arial" w:cs="Arial"/>
          <w:sz w:val="20"/>
          <w:szCs w:val="20"/>
        </w:rPr>
      </w:pPr>
    </w:p>
    <w:p w14:paraId="21E73E64" w14:textId="259386C9" w:rsidR="00EF2BCD" w:rsidRDefault="00EF2BCD" w:rsidP="00EF2BCD">
      <w:pPr>
        <w:pStyle w:val="Default"/>
        <w:spacing w:after="240"/>
        <w:ind w:left="720"/>
        <w:contextualSpacing/>
        <w:rPr>
          <w:rFonts w:ascii="Arial" w:hAnsi="Arial" w:cs="Arial"/>
          <w:sz w:val="20"/>
          <w:szCs w:val="20"/>
        </w:rPr>
      </w:pPr>
    </w:p>
    <w:p w14:paraId="27A691CE" w14:textId="075A54EC" w:rsidR="00EF2BCD" w:rsidRDefault="00EF2BCD" w:rsidP="00EF2BCD">
      <w:pPr>
        <w:pStyle w:val="Default"/>
        <w:spacing w:after="240"/>
        <w:ind w:left="720"/>
        <w:contextualSpacing/>
        <w:rPr>
          <w:rFonts w:ascii="Arial" w:hAnsi="Arial" w:cs="Arial"/>
          <w:sz w:val="20"/>
          <w:szCs w:val="20"/>
        </w:rPr>
      </w:pPr>
    </w:p>
    <w:p w14:paraId="2F78A59F" w14:textId="4DE4F20F" w:rsidR="00EF2BCD" w:rsidRDefault="00EF2BCD" w:rsidP="00EF2BCD">
      <w:pPr>
        <w:pStyle w:val="Default"/>
        <w:spacing w:after="240"/>
        <w:ind w:left="720"/>
        <w:contextualSpacing/>
        <w:rPr>
          <w:rFonts w:ascii="Arial" w:hAnsi="Arial" w:cs="Arial"/>
          <w:sz w:val="20"/>
          <w:szCs w:val="20"/>
        </w:rPr>
      </w:pPr>
    </w:p>
    <w:p w14:paraId="63271798" w14:textId="6C4902FE" w:rsidR="00EF2BCD" w:rsidRDefault="00EF2BCD" w:rsidP="00EF2BCD">
      <w:pPr>
        <w:pStyle w:val="Default"/>
        <w:spacing w:after="240"/>
        <w:ind w:left="720"/>
        <w:contextualSpacing/>
        <w:rPr>
          <w:rFonts w:ascii="Arial" w:hAnsi="Arial" w:cs="Arial"/>
          <w:sz w:val="20"/>
          <w:szCs w:val="20"/>
        </w:rPr>
      </w:pPr>
    </w:p>
    <w:p w14:paraId="4804C11C" w14:textId="574C2A91" w:rsidR="00EF2BCD" w:rsidRDefault="00EF2BCD" w:rsidP="00EF2BCD">
      <w:pPr>
        <w:pStyle w:val="Default"/>
        <w:spacing w:after="240"/>
        <w:ind w:left="720"/>
        <w:contextualSpacing/>
        <w:rPr>
          <w:rFonts w:ascii="Arial" w:hAnsi="Arial" w:cs="Arial"/>
          <w:sz w:val="20"/>
          <w:szCs w:val="20"/>
        </w:rPr>
      </w:pPr>
    </w:p>
    <w:p w14:paraId="2009E953" w14:textId="60942F12" w:rsidR="00EF2BCD" w:rsidRDefault="00EF2BCD" w:rsidP="00EF2BCD">
      <w:pPr>
        <w:pStyle w:val="Default"/>
        <w:spacing w:after="240"/>
        <w:ind w:left="720"/>
        <w:contextualSpacing/>
        <w:rPr>
          <w:rFonts w:ascii="Arial" w:hAnsi="Arial" w:cs="Arial"/>
          <w:sz w:val="20"/>
          <w:szCs w:val="20"/>
        </w:rPr>
      </w:pPr>
    </w:p>
    <w:p w14:paraId="2FDEB615" w14:textId="6A655734" w:rsidR="00EF2BCD" w:rsidRDefault="00EF2BCD" w:rsidP="00EF2BCD">
      <w:pPr>
        <w:pStyle w:val="Default"/>
        <w:spacing w:after="240"/>
        <w:ind w:left="720"/>
        <w:contextualSpacing/>
        <w:rPr>
          <w:rFonts w:ascii="Arial" w:hAnsi="Arial" w:cs="Arial"/>
          <w:sz w:val="20"/>
          <w:szCs w:val="20"/>
        </w:rPr>
      </w:pPr>
    </w:p>
    <w:p w14:paraId="4CCF4BB8" w14:textId="1AD6B2B3" w:rsidR="00EF2BCD" w:rsidRDefault="00EF2BCD" w:rsidP="00EF2BCD">
      <w:pPr>
        <w:pStyle w:val="Default"/>
        <w:spacing w:after="240"/>
        <w:ind w:left="720"/>
        <w:contextualSpacing/>
        <w:rPr>
          <w:rFonts w:ascii="Arial" w:hAnsi="Arial" w:cs="Arial"/>
          <w:sz w:val="20"/>
          <w:szCs w:val="20"/>
        </w:rPr>
      </w:pPr>
    </w:p>
    <w:p w14:paraId="39922E68" w14:textId="55E73071" w:rsidR="00EF2BCD" w:rsidRDefault="00EF2BCD" w:rsidP="00EF2BCD">
      <w:pPr>
        <w:pStyle w:val="Default"/>
        <w:spacing w:after="240"/>
        <w:ind w:left="720"/>
        <w:contextualSpacing/>
        <w:rPr>
          <w:rFonts w:ascii="Arial" w:hAnsi="Arial" w:cs="Arial"/>
          <w:sz w:val="20"/>
          <w:szCs w:val="20"/>
        </w:rPr>
      </w:pPr>
    </w:p>
    <w:p w14:paraId="213A40AF" w14:textId="63AF0D24" w:rsidR="00EF2BCD" w:rsidRDefault="00EF2BCD" w:rsidP="00EF2BCD">
      <w:pPr>
        <w:pStyle w:val="Default"/>
        <w:spacing w:after="240"/>
        <w:ind w:left="720"/>
        <w:contextualSpacing/>
        <w:rPr>
          <w:rFonts w:ascii="Arial" w:hAnsi="Arial" w:cs="Arial"/>
          <w:sz w:val="20"/>
          <w:szCs w:val="20"/>
        </w:rPr>
      </w:pPr>
    </w:p>
    <w:p w14:paraId="4D97FB37" w14:textId="7FA3741C" w:rsidR="00EF2BCD" w:rsidRDefault="00EF2BCD" w:rsidP="00EF2BCD">
      <w:pPr>
        <w:pStyle w:val="Default"/>
        <w:spacing w:after="240"/>
        <w:ind w:left="720"/>
        <w:contextualSpacing/>
        <w:rPr>
          <w:rFonts w:ascii="Arial" w:hAnsi="Arial" w:cs="Arial"/>
          <w:sz w:val="20"/>
          <w:szCs w:val="20"/>
        </w:rPr>
      </w:pPr>
    </w:p>
    <w:p w14:paraId="3CAA46CA" w14:textId="0A612B58" w:rsidR="00EF2BCD" w:rsidRDefault="00EF2BCD" w:rsidP="00EF2BCD">
      <w:pPr>
        <w:pStyle w:val="Default"/>
        <w:spacing w:after="240"/>
        <w:ind w:left="720"/>
        <w:contextualSpacing/>
        <w:rPr>
          <w:rFonts w:ascii="Arial" w:hAnsi="Arial" w:cs="Arial"/>
          <w:sz w:val="20"/>
          <w:szCs w:val="20"/>
        </w:rPr>
      </w:pPr>
    </w:p>
    <w:p w14:paraId="4CC88657" w14:textId="03772260" w:rsidR="00EF2BCD" w:rsidRDefault="00EF2BCD" w:rsidP="00EF2BCD">
      <w:pPr>
        <w:pStyle w:val="Default"/>
        <w:spacing w:after="240"/>
        <w:ind w:left="720"/>
        <w:contextualSpacing/>
        <w:rPr>
          <w:rFonts w:ascii="Arial" w:hAnsi="Arial" w:cs="Arial"/>
          <w:sz w:val="20"/>
          <w:szCs w:val="20"/>
        </w:rPr>
      </w:pPr>
    </w:p>
    <w:p w14:paraId="0C6E6AF6" w14:textId="40D32EC3" w:rsidR="00EF2BCD" w:rsidRDefault="00EF2BCD" w:rsidP="00EF2BCD">
      <w:pPr>
        <w:pStyle w:val="Default"/>
        <w:spacing w:after="240"/>
        <w:ind w:left="720"/>
        <w:contextualSpacing/>
        <w:rPr>
          <w:rFonts w:ascii="Arial" w:hAnsi="Arial" w:cs="Arial"/>
          <w:sz w:val="20"/>
          <w:szCs w:val="20"/>
        </w:rPr>
      </w:pPr>
    </w:p>
    <w:p w14:paraId="00B5C29D" w14:textId="62C6C209" w:rsidR="00EF2BCD" w:rsidRDefault="00EF2BCD" w:rsidP="00EF2BCD">
      <w:pPr>
        <w:pStyle w:val="Default"/>
        <w:spacing w:after="240"/>
        <w:ind w:left="720"/>
        <w:contextualSpacing/>
        <w:rPr>
          <w:rFonts w:ascii="Arial" w:hAnsi="Arial" w:cs="Arial"/>
          <w:sz w:val="20"/>
          <w:szCs w:val="20"/>
        </w:rPr>
      </w:pPr>
    </w:p>
    <w:p w14:paraId="7E0ECE13" w14:textId="6CF8161A" w:rsidR="00EF2BCD" w:rsidRDefault="00EF2BCD" w:rsidP="00EF2BCD">
      <w:pPr>
        <w:pStyle w:val="Default"/>
        <w:spacing w:after="240"/>
        <w:ind w:left="720"/>
        <w:contextualSpacing/>
        <w:rPr>
          <w:rFonts w:ascii="Arial" w:hAnsi="Arial" w:cs="Arial"/>
          <w:sz w:val="20"/>
          <w:szCs w:val="20"/>
        </w:rPr>
      </w:pPr>
    </w:p>
    <w:p w14:paraId="04924EFE" w14:textId="77777777" w:rsidR="0075083B" w:rsidRDefault="0075083B" w:rsidP="0075083B">
      <w:pPr>
        <w:pStyle w:val="Default"/>
        <w:spacing w:after="240"/>
        <w:contextualSpacing/>
        <w:rPr>
          <w:rFonts w:ascii="Arial" w:hAnsi="Arial" w:cs="Arial"/>
          <w:sz w:val="20"/>
          <w:szCs w:val="20"/>
        </w:rPr>
        <w:sectPr w:rsidR="0075083B" w:rsidSect="00350DC3">
          <w:footerReference w:type="default" r:id="rId44"/>
          <w:pgSz w:w="12240" w:h="15840"/>
          <w:pgMar w:top="1440" w:right="1800" w:bottom="1440" w:left="1800" w:header="720" w:footer="720" w:gutter="0"/>
          <w:cols w:space="720"/>
          <w:docGrid w:linePitch="360"/>
        </w:sectPr>
      </w:pPr>
    </w:p>
    <w:p w14:paraId="1F21FCB3" w14:textId="76C98475" w:rsidR="0085613B" w:rsidRDefault="0085613B" w:rsidP="00BF28AA">
      <w:pPr>
        <w:pStyle w:val="Heading3"/>
        <w:rPr>
          <w:sz w:val="20"/>
          <w:szCs w:val="20"/>
        </w:rPr>
      </w:pPr>
      <w:bookmarkStart w:id="121" w:name="_Toc92092178"/>
      <w:bookmarkStart w:id="122" w:name="mdy"/>
      <w:r>
        <w:lastRenderedPageBreak/>
        <w:t>MAYDAY</w:t>
      </w:r>
      <w:bookmarkEnd w:id="121"/>
    </w:p>
    <w:bookmarkEnd w:id="122"/>
    <w:p w14:paraId="75E814F9" w14:textId="77777777" w:rsidR="00A50807" w:rsidRPr="00A50807" w:rsidRDefault="00A50807" w:rsidP="00A50807">
      <w:pPr>
        <w:jc w:val="center"/>
        <w:rPr>
          <w:rFonts w:ascii="Arial" w:hAnsi="Arial" w:cs="Arial"/>
          <w:b/>
          <w:sz w:val="20"/>
          <w:szCs w:val="20"/>
        </w:rPr>
      </w:pPr>
    </w:p>
    <w:p w14:paraId="63798C44" w14:textId="77777777" w:rsidR="0085613B" w:rsidRPr="0085613B" w:rsidRDefault="0085613B" w:rsidP="0085613B">
      <w:pPr>
        <w:rPr>
          <w:rFonts w:ascii="Arial" w:hAnsi="Arial" w:cs="Arial"/>
          <w:b/>
          <w:sz w:val="32"/>
          <w:szCs w:val="32"/>
        </w:rPr>
      </w:pPr>
      <w:r w:rsidRPr="0085613B">
        <w:rPr>
          <w:rFonts w:ascii="Arial" w:hAnsi="Arial" w:cs="Arial"/>
          <w:sz w:val="20"/>
          <w:szCs w:val="20"/>
        </w:rPr>
        <w:t xml:space="preserve">The nature of </w:t>
      </w:r>
      <w:proofErr w:type="spellStart"/>
      <w:r w:rsidRPr="0085613B">
        <w:rPr>
          <w:rFonts w:ascii="Arial" w:hAnsi="Arial" w:cs="Arial"/>
          <w:sz w:val="20"/>
          <w:szCs w:val="20"/>
        </w:rPr>
        <w:t>fire fighting</w:t>
      </w:r>
      <w:proofErr w:type="spellEnd"/>
      <w:r w:rsidRPr="0085613B">
        <w:rPr>
          <w:rFonts w:ascii="Arial" w:hAnsi="Arial" w:cs="Arial"/>
          <w:sz w:val="20"/>
          <w:szCs w:val="20"/>
        </w:rPr>
        <w:t xml:space="preserve"> places the firefighter at risk for becoming lost, trapped or imperiled with equipment malfunctions. The toxic </w:t>
      </w:r>
      <w:r w:rsidR="004B23E9" w:rsidRPr="0085613B">
        <w:rPr>
          <w:rFonts w:ascii="Arial" w:hAnsi="Arial" w:cs="Arial"/>
          <w:sz w:val="20"/>
          <w:szCs w:val="20"/>
        </w:rPr>
        <w:t>environment</w:t>
      </w:r>
      <w:r w:rsidRPr="0085613B">
        <w:rPr>
          <w:rFonts w:ascii="Arial" w:hAnsi="Arial" w:cs="Arial"/>
          <w:sz w:val="20"/>
          <w:szCs w:val="20"/>
        </w:rPr>
        <w:t xml:space="preserve"> where work is performed provides only a narrow window of survivability. Survival depends on a mix of predictable self-survival actions by the affected firefighter(s), the Incident Commander and the Rapid Intervention Team. The purpose of this procedure is to provide action steps to be taken by the trapped/lost firefighter(s) and the Incident Commander. Specific procedures provided in this document include how to activate the Rapid Intervention Team (RIT) and remove those in danger to a safe location in a quick and efficient manner. </w:t>
      </w:r>
    </w:p>
    <w:p w14:paraId="4906F7A0" w14:textId="77777777" w:rsidR="006C4C49" w:rsidRDefault="006C4C49" w:rsidP="006C4C49">
      <w:pPr>
        <w:rPr>
          <w:rFonts w:ascii="Arial" w:hAnsi="Arial" w:cs="Arial"/>
          <w:sz w:val="20"/>
          <w:szCs w:val="20"/>
        </w:rPr>
      </w:pPr>
    </w:p>
    <w:p w14:paraId="2B5696AF" w14:textId="77777777" w:rsidR="0085613B" w:rsidRPr="006C4C49" w:rsidRDefault="0085613B" w:rsidP="006C4C49">
      <w:pPr>
        <w:rPr>
          <w:rFonts w:ascii="Arial" w:hAnsi="Arial" w:cs="Arial"/>
          <w:b/>
          <w:sz w:val="20"/>
          <w:szCs w:val="20"/>
        </w:rPr>
      </w:pPr>
      <w:r w:rsidRPr="006C4C49">
        <w:rPr>
          <w:rFonts w:ascii="Arial" w:hAnsi="Arial" w:cs="Arial"/>
          <w:b/>
          <w:sz w:val="20"/>
          <w:szCs w:val="20"/>
        </w:rPr>
        <w:t xml:space="preserve">Definition:  </w:t>
      </w:r>
    </w:p>
    <w:p w14:paraId="33DF7E15" w14:textId="77777777" w:rsidR="0085613B" w:rsidRPr="006C4C49" w:rsidRDefault="0085613B" w:rsidP="006C4C49">
      <w:pPr>
        <w:rPr>
          <w:rFonts w:ascii="Arial" w:hAnsi="Arial" w:cs="Arial"/>
          <w:sz w:val="20"/>
          <w:szCs w:val="20"/>
        </w:rPr>
      </w:pPr>
      <w:r w:rsidRPr="006C4C49">
        <w:rPr>
          <w:rFonts w:ascii="Arial" w:hAnsi="Arial" w:cs="Arial"/>
          <w:sz w:val="20"/>
          <w:szCs w:val="20"/>
        </w:rPr>
        <w:t>The term Mayday will be designated solely for when a firefighter is in immediate distress. Specific examples include when a firefighter or firefighters become trapped, lost, disoriented or experience equipment malfunctions.</w:t>
      </w:r>
    </w:p>
    <w:p w14:paraId="1FF4C28C" w14:textId="77777777" w:rsidR="006C4C49" w:rsidRPr="006C4C49" w:rsidRDefault="006C4C49" w:rsidP="006C4C49">
      <w:pPr>
        <w:rPr>
          <w:rFonts w:ascii="Arial" w:hAnsi="Arial" w:cs="Arial"/>
          <w:b/>
          <w:sz w:val="20"/>
          <w:szCs w:val="20"/>
        </w:rPr>
      </w:pPr>
    </w:p>
    <w:p w14:paraId="0BD84350" w14:textId="77777777" w:rsidR="006C4C49" w:rsidRPr="006C4C49" w:rsidRDefault="0085613B" w:rsidP="006C4C49">
      <w:pPr>
        <w:rPr>
          <w:rFonts w:ascii="Arial" w:hAnsi="Arial" w:cs="Arial"/>
          <w:b/>
          <w:sz w:val="20"/>
          <w:szCs w:val="20"/>
        </w:rPr>
      </w:pPr>
      <w:r w:rsidRPr="006C4C49">
        <w:rPr>
          <w:rFonts w:ascii="Arial" w:hAnsi="Arial" w:cs="Arial"/>
          <w:b/>
          <w:sz w:val="20"/>
          <w:szCs w:val="20"/>
        </w:rPr>
        <w:t>Procedures:</w:t>
      </w:r>
      <w:r w:rsidR="006C4C49" w:rsidRPr="006C4C49">
        <w:rPr>
          <w:rFonts w:ascii="Arial" w:hAnsi="Arial" w:cs="Arial"/>
          <w:b/>
          <w:sz w:val="20"/>
          <w:szCs w:val="20"/>
        </w:rPr>
        <w:t xml:space="preserve"> </w:t>
      </w:r>
    </w:p>
    <w:p w14:paraId="029B0E5C" w14:textId="77777777" w:rsidR="0085613B" w:rsidRPr="006C4C49" w:rsidRDefault="0085613B" w:rsidP="006C4C49">
      <w:pPr>
        <w:rPr>
          <w:rFonts w:ascii="Arial" w:hAnsi="Arial" w:cs="Arial"/>
          <w:sz w:val="20"/>
          <w:szCs w:val="20"/>
        </w:rPr>
      </w:pPr>
      <w:r w:rsidRPr="006C4C49">
        <w:rPr>
          <w:rFonts w:ascii="Arial" w:hAnsi="Arial" w:cs="Arial"/>
          <w:sz w:val="20"/>
          <w:szCs w:val="20"/>
        </w:rPr>
        <w:t xml:space="preserve">The number one basic </w:t>
      </w:r>
      <w:proofErr w:type="spellStart"/>
      <w:r w:rsidRPr="006C4C49">
        <w:rPr>
          <w:rFonts w:ascii="Arial" w:hAnsi="Arial" w:cs="Arial"/>
          <w:sz w:val="20"/>
          <w:szCs w:val="20"/>
        </w:rPr>
        <w:t>self survival</w:t>
      </w:r>
      <w:proofErr w:type="spellEnd"/>
      <w:r w:rsidRPr="006C4C49">
        <w:rPr>
          <w:rFonts w:ascii="Arial" w:hAnsi="Arial" w:cs="Arial"/>
          <w:sz w:val="20"/>
          <w:szCs w:val="20"/>
        </w:rPr>
        <w:t xml:space="preserve"> responsibility is to avoid getting into situations where a firefighter or fire company gets trapped, lost or low/out of air.</w:t>
      </w:r>
    </w:p>
    <w:p w14:paraId="11829F0A" w14:textId="77777777" w:rsidR="006C4C49" w:rsidRDefault="006C4C49" w:rsidP="006C4C49">
      <w:pPr>
        <w:rPr>
          <w:rFonts w:ascii="Arial" w:hAnsi="Arial" w:cs="Arial"/>
          <w:sz w:val="20"/>
          <w:szCs w:val="20"/>
        </w:rPr>
      </w:pPr>
    </w:p>
    <w:p w14:paraId="5B1BFE47" w14:textId="77777777" w:rsidR="00423693" w:rsidRDefault="0085613B" w:rsidP="009F25D3">
      <w:pPr>
        <w:rPr>
          <w:rFonts w:ascii="Arial" w:hAnsi="Arial" w:cs="Arial"/>
          <w:sz w:val="20"/>
          <w:szCs w:val="20"/>
        </w:rPr>
      </w:pPr>
      <w:r w:rsidRPr="006C4C49">
        <w:rPr>
          <w:rFonts w:ascii="Arial" w:hAnsi="Arial" w:cs="Arial"/>
          <w:sz w:val="20"/>
          <w:szCs w:val="20"/>
        </w:rPr>
        <w:t>The rescue of trapped or lost firefighters within a burning building is extremely time sensitive due to our SCBAs providing a limited supply of air.</w:t>
      </w:r>
    </w:p>
    <w:p w14:paraId="5BF6CAC0" w14:textId="77777777" w:rsidR="009F25D3" w:rsidRDefault="009F25D3" w:rsidP="009F25D3">
      <w:pPr>
        <w:rPr>
          <w:rFonts w:ascii="Arial" w:hAnsi="Arial" w:cs="Arial"/>
          <w:sz w:val="20"/>
          <w:szCs w:val="20"/>
        </w:rPr>
      </w:pPr>
    </w:p>
    <w:p w14:paraId="25CD033D" w14:textId="77777777" w:rsidR="0085613B" w:rsidRPr="006C4C49" w:rsidRDefault="0085613B" w:rsidP="00461B52">
      <w:pPr>
        <w:numPr>
          <w:ilvl w:val="0"/>
          <w:numId w:val="60"/>
        </w:numPr>
        <w:spacing w:after="240"/>
        <w:contextualSpacing/>
        <w:rPr>
          <w:rFonts w:ascii="Arial" w:hAnsi="Arial" w:cs="Arial"/>
          <w:sz w:val="20"/>
          <w:szCs w:val="20"/>
        </w:rPr>
      </w:pPr>
      <w:r w:rsidRPr="006C4C49">
        <w:rPr>
          <w:rFonts w:ascii="Arial" w:hAnsi="Arial" w:cs="Arial"/>
          <w:sz w:val="20"/>
          <w:szCs w:val="20"/>
        </w:rPr>
        <w:t xml:space="preserve">All companies entering the hazard zone shall have at least one portable radio and rescue tools. If it is possible, all members on the team should have individual portable radios. </w:t>
      </w:r>
    </w:p>
    <w:p w14:paraId="45020CAF" w14:textId="77777777" w:rsidR="0085613B" w:rsidRPr="006C4C49" w:rsidRDefault="0085613B" w:rsidP="00461B52">
      <w:pPr>
        <w:numPr>
          <w:ilvl w:val="0"/>
          <w:numId w:val="60"/>
        </w:numPr>
        <w:spacing w:after="240"/>
        <w:contextualSpacing/>
        <w:rPr>
          <w:rFonts w:ascii="Arial" w:hAnsi="Arial" w:cs="Arial"/>
          <w:sz w:val="20"/>
          <w:szCs w:val="20"/>
        </w:rPr>
      </w:pPr>
      <w:r w:rsidRPr="006C4C49">
        <w:rPr>
          <w:rFonts w:ascii="Arial" w:hAnsi="Arial" w:cs="Arial"/>
          <w:sz w:val="20"/>
          <w:szCs w:val="20"/>
        </w:rPr>
        <w:t>Minimum entry crew size is two members. These members must remain intact and together.</w:t>
      </w:r>
    </w:p>
    <w:p w14:paraId="7AAD6106" w14:textId="77777777" w:rsidR="0085613B" w:rsidRPr="006C4C49" w:rsidRDefault="0085613B" w:rsidP="00461B52">
      <w:pPr>
        <w:numPr>
          <w:ilvl w:val="0"/>
          <w:numId w:val="60"/>
        </w:numPr>
        <w:spacing w:after="240"/>
        <w:contextualSpacing/>
        <w:rPr>
          <w:rFonts w:ascii="Arial" w:hAnsi="Arial" w:cs="Arial"/>
          <w:sz w:val="20"/>
          <w:szCs w:val="20"/>
        </w:rPr>
      </w:pPr>
      <w:r w:rsidRPr="006C4C49">
        <w:rPr>
          <w:rFonts w:ascii="Arial" w:hAnsi="Arial" w:cs="Arial"/>
          <w:sz w:val="20"/>
          <w:szCs w:val="20"/>
        </w:rPr>
        <w:t xml:space="preserve">Crews must also be working on a specific assignment and be working under the direct </w:t>
      </w:r>
      <w:r w:rsidR="006C4C49">
        <w:rPr>
          <w:rFonts w:ascii="Arial" w:hAnsi="Arial" w:cs="Arial"/>
          <w:sz w:val="20"/>
          <w:szCs w:val="20"/>
        </w:rPr>
        <w:t xml:space="preserve">supervision of a Division </w:t>
      </w:r>
      <w:r w:rsidRPr="006C4C49">
        <w:rPr>
          <w:rFonts w:ascii="Arial" w:hAnsi="Arial" w:cs="Arial"/>
          <w:sz w:val="20"/>
          <w:szCs w:val="20"/>
        </w:rPr>
        <w:t>Officer or Command.</w:t>
      </w:r>
    </w:p>
    <w:p w14:paraId="68702002" w14:textId="77777777" w:rsidR="0085613B" w:rsidRPr="006C4C49" w:rsidRDefault="0085613B" w:rsidP="00461B52">
      <w:pPr>
        <w:numPr>
          <w:ilvl w:val="0"/>
          <w:numId w:val="60"/>
        </w:numPr>
        <w:spacing w:after="240"/>
        <w:contextualSpacing/>
        <w:rPr>
          <w:rFonts w:ascii="Arial" w:hAnsi="Arial" w:cs="Arial"/>
          <w:sz w:val="20"/>
          <w:szCs w:val="20"/>
        </w:rPr>
      </w:pPr>
      <w:r w:rsidRPr="006C4C49">
        <w:rPr>
          <w:rFonts w:ascii="Arial" w:hAnsi="Arial" w:cs="Arial"/>
          <w:sz w:val="20"/>
          <w:szCs w:val="20"/>
        </w:rPr>
        <w:t>Crews will follow all SCBA guidelines, including, but not limited to PASS device usage.</w:t>
      </w:r>
    </w:p>
    <w:p w14:paraId="3088DE3F" w14:textId="77777777" w:rsidR="006C4C49" w:rsidRDefault="006C4C49" w:rsidP="006C4C49">
      <w:pPr>
        <w:rPr>
          <w:rFonts w:ascii="Arial" w:hAnsi="Arial" w:cs="Arial"/>
          <w:sz w:val="20"/>
          <w:szCs w:val="20"/>
        </w:rPr>
      </w:pPr>
    </w:p>
    <w:p w14:paraId="0DC2D17C" w14:textId="77777777" w:rsidR="0085613B" w:rsidRPr="006C4C49" w:rsidRDefault="0085613B" w:rsidP="006C4C49">
      <w:pPr>
        <w:rPr>
          <w:rFonts w:ascii="Arial" w:hAnsi="Arial" w:cs="Arial"/>
          <w:b/>
          <w:sz w:val="20"/>
          <w:szCs w:val="20"/>
        </w:rPr>
      </w:pPr>
      <w:r w:rsidRPr="006C4C49">
        <w:rPr>
          <w:rFonts w:ascii="Arial" w:hAnsi="Arial" w:cs="Arial"/>
          <w:b/>
          <w:sz w:val="20"/>
          <w:szCs w:val="20"/>
        </w:rPr>
        <w:t xml:space="preserve">Emergency Procedures: </w:t>
      </w:r>
    </w:p>
    <w:p w14:paraId="05EB372D" w14:textId="77777777" w:rsidR="009F25D3" w:rsidRDefault="0085613B" w:rsidP="006C4C49">
      <w:pPr>
        <w:rPr>
          <w:rFonts w:ascii="Arial" w:hAnsi="Arial" w:cs="Arial"/>
          <w:sz w:val="20"/>
          <w:szCs w:val="20"/>
        </w:rPr>
      </w:pPr>
      <w:r w:rsidRPr="006C4C49">
        <w:rPr>
          <w:rFonts w:ascii="Arial" w:hAnsi="Arial" w:cs="Arial"/>
          <w:sz w:val="20"/>
          <w:szCs w:val="20"/>
        </w:rPr>
        <w:t>When a firefighter(s) become lost, trapped or experiences an equipment malfunction, the following procedures must be followed.</w:t>
      </w:r>
    </w:p>
    <w:p w14:paraId="2BB06482" w14:textId="77777777" w:rsidR="009F25D3" w:rsidRDefault="009F25D3" w:rsidP="006C4C49">
      <w:pPr>
        <w:rPr>
          <w:rFonts w:ascii="Arial" w:hAnsi="Arial" w:cs="Arial"/>
          <w:sz w:val="20"/>
          <w:szCs w:val="20"/>
        </w:rPr>
      </w:pPr>
    </w:p>
    <w:p w14:paraId="290C9AAE" w14:textId="77777777" w:rsidR="009F25D3" w:rsidRDefault="0085613B" w:rsidP="00461B52">
      <w:pPr>
        <w:numPr>
          <w:ilvl w:val="0"/>
          <w:numId w:val="61"/>
        </w:numPr>
        <w:rPr>
          <w:rFonts w:ascii="Arial" w:hAnsi="Arial" w:cs="Arial"/>
          <w:sz w:val="20"/>
          <w:szCs w:val="20"/>
        </w:rPr>
      </w:pPr>
      <w:r w:rsidRPr="006C4C49">
        <w:rPr>
          <w:rFonts w:ascii="Arial" w:hAnsi="Arial" w:cs="Arial"/>
          <w:sz w:val="20"/>
          <w:szCs w:val="20"/>
        </w:rPr>
        <w:t>Call For Help Immediately – Report on a portable radio “Mayday – Mayday – Mayday”. Announce your situation while continuing to find your way out. Firefighters should not delay notification of distress. The Mayday announcement should occur as soon as the firefighter thinks that he/she may be in trouble. The longer the delay of notification, the smaller the window of survivability will become.</w:t>
      </w:r>
    </w:p>
    <w:p w14:paraId="6396DBAD" w14:textId="77777777" w:rsidR="009F25D3" w:rsidRPr="009F25D3" w:rsidRDefault="009F25D3" w:rsidP="009F25D3">
      <w:pPr>
        <w:ind w:left="720"/>
        <w:rPr>
          <w:rFonts w:ascii="Arial" w:hAnsi="Arial" w:cs="Arial"/>
          <w:sz w:val="20"/>
          <w:szCs w:val="20"/>
        </w:rPr>
      </w:pPr>
    </w:p>
    <w:p w14:paraId="2D766D37" w14:textId="77777777" w:rsidR="0085613B" w:rsidRPr="006C4C49" w:rsidRDefault="0085613B" w:rsidP="00461B52">
      <w:pPr>
        <w:numPr>
          <w:ilvl w:val="0"/>
          <w:numId w:val="61"/>
        </w:numPr>
        <w:rPr>
          <w:rFonts w:ascii="Arial" w:hAnsi="Arial" w:cs="Arial"/>
          <w:sz w:val="20"/>
          <w:szCs w:val="20"/>
        </w:rPr>
      </w:pPr>
      <w:r w:rsidRPr="006C4C49">
        <w:rPr>
          <w:rFonts w:ascii="Arial" w:hAnsi="Arial" w:cs="Arial"/>
          <w:sz w:val="20"/>
          <w:szCs w:val="20"/>
        </w:rPr>
        <w:t xml:space="preserve">Lost/trapped firefighter(s) should give Command information: LUNAR </w:t>
      </w:r>
    </w:p>
    <w:p w14:paraId="3348AA01" w14:textId="77777777" w:rsidR="0085613B" w:rsidRPr="006C4C49" w:rsidRDefault="006C4C49" w:rsidP="00937D85">
      <w:pPr>
        <w:ind w:left="360" w:firstLine="360"/>
        <w:rPr>
          <w:rFonts w:ascii="Arial" w:hAnsi="Arial" w:cs="Arial"/>
          <w:sz w:val="20"/>
          <w:szCs w:val="20"/>
        </w:rPr>
      </w:pPr>
      <w:r>
        <w:rPr>
          <w:rFonts w:ascii="Arial" w:hAnsi="Arial" w:cs="Arial"/>
          <w:sz w:val="20"/>
          <w:szCs w:val="20"/>
        </w:rPr>
        <w:t xml:space="preserve">L   =  </w:t>
      </w:r>
      <w:r w:rsidR="0085613B" w:rsidRPr="006C4C49">
        <w:rPr>
          <w:rFonts w:ascii="Arial" w:hAnsi="Arial" w:cs="Arial"/>
          <w:sz w:val="20"/>
          <w:szCs w:val="20"/>
        </w:rPr>
        <w:t>Location (as accurately as possible)</w:t>
      </w:r>
    </w:p>
    <w:p w14:paraId="05AEA5BC" w14:textId="77777777" w:rsidR="0085613B" w:rsidRPr="006C4C49" w:rsidRDefault="006C4C49" w:rsidP="00937D85">
      <w:pPr>
        <w:ind w:left="360" w:firstLine="360"/>
        <w:rPr>
          <w:rFonts w:ascii="Arial" w:hAnsi="Arial" w:cs="Arial"/>
          <w:sz w:val="20"/>
          <w:szCs w:val="20"/>
        </w:rPr>
      </w:pPr>
      <w:r>
        <w:rPr>
          <w:rFonts w:ascii="Arial" w:hAnsi="Arial" w:cs="Arial"/>
          <w:sz w:val="20"/>
          <w:szCs w:val="20"/>
        </w:rPr>
        <w:t xml:space="preserve">U  =  </w:t>
      </w:r>
      <w:r w:rsidR="0085613B" w:rsidRPr="006C4C49">
        <w:rPr>
          <w:rFonts w:ascii="Arial" w:hAnsi="Arial" w:cs="Arial"/>
          <w:sz w:val="20"/>
          <w:szCs w:val="20"/>
        </w:rPr>
        <w:t xml:space="preserve">Unit ID i.e. </w:t>
      </w:r>
      <w:smartTag w:uri="urn:schemas-microsoft-com:office:smarttags" w:element="place">
        <w:smartTag w:uri="urn:schemas-microsoft-com:office:smarttags" w:element="country-region">
          <w:r w:rsidR="0085613B" w:rsidRPr="006C4C49">
            <w:rPr>
              <w:rFonts w:ascii="Arial" w:hAnsi="Arial" w:cs="Arial"/>
              <w:sz w:val="20"/>
              <w:szCs w:val="20"/>
            </w:rPr>
            <w:t>Eng.</w:t>
          </w:r>
        </w:smartTag>
      </w:smartTag>
      <w:r w:rsidR="0085613B" w:rsidRPr="006C4C49">
        <w:rPr>
          <w:rFonts w:ascii="Arial" w:hAnsi="Arial" w:cs="Arial"/>
          <w:sz w:val="20"/>
          <w:szCs w:val="20"/>
        </w:rPr>
        <w:t xml:space="preserve"> 3930)</w:t>
      </w:r>
    </w:p>
    <w:p w14:paraId="1818C7B6" w14:textId="77777777" w:rsidR="0085613B" w:rsidRPr="006C4C49" w:rsidRDefault="0085613B" w:rsidP="00937D85">
      <w:pPr>
        <w:ind w:left="360" w:firstLine="360"/>
        <w:rPr>
          <w:rFonts w:ascii="Arial" w:hAnsi="Arial" w:cs="Arial"/>
          <w:sz w:val="20"/>
          <w:szCs w:val="20"/>
        </w:rPr>
      </w:pPr>
      <w:r w:rsidRPr="006C4C49">
        <w:rPr>
          <w:rFonts w:ascii="Arial" w:hAnsi="Arial" w:cs="Arial"/>
          <w:sz w:val="20"/>
          <w:szCs w:val="20"/>
        </w:rPr>
        <w:t>N</w:t>
      </w:r>
      <w:r w:rsidR="006C4C49">
        <w:rPr>
          <w:rFonts w:ascii="Arial" w:hAnsi="Arial" w:cs="Arial"/>
          <w:sz w:val="20"/>
          <w:szCs w:val="20"/>
        </w:rPr>
        <w:t xml:space="preserve">  </w:t>
      </w:r>
      <w:r w:rsidRPr="006C4C49">
        <w:rPr>
          <w:rFonts w:ascii="Arial" w:hAnsi="Arial" w:cs="Arial"/>
          <w:sz w:val="20"/>
          <w:szCs w:val="20"/>
        </w:rPr>
        <w:t>=</w:t>
      </w:r>
      <w:r w:rsidR="006C4C49">
        <w:rPr>
          <w:rFonts w:ascii="Arial" w:hAnsi="Arial" w:cs="Arial"/>
          <w:sz w:val="20"/>
          <w:szCs w:val="20"/>
        </w:rPr>
        <w:t xml:space="preserve">  </w:t>
      </w:r>
      <w:r w:rsidRPr="006C4C49">
        <w:rPr>
          <w:rFonts w:ascii="Arial" w:hAnsi="Arial" w:cs="Arial"/>
          <w:sz w:val="20"/>
          <w:szCs w:val="20"/>
        </w:rPr>
        <w:t>Name (names of lost or trapped crew members)</w:t>
      </w:r>
    </w:p>
    <w:p w14:paraId="09B23D41" w14:textId="77777777" w:rsidR="006C4C49" w:rsidRDefault="006C4C49" w:rsidP="00937D85">
      <w:pPr>
        <w:ind w:left="360" w:firstLine="360"/>
        <w:rPr>
          <w:rFonts w:ascii="Arial" w:hAnsi="Arial" w:cs="Arial"/>
          <w:sz w:val="20"/>
          <w:szCs w:val="20"/>
        </w:rPr>
      </w:pPr>
      <w:r>
        <w:rPr>
          <w:rFonts w:ascii="Arial" w:hAnsi="Arial" w:cs="Arial"/>
          <w:sz w:val="20"/>
          <w:szCs w:val="20"/>
        </w:rPr>
        <w:t>A  =  As</w:t>
      </w:r>
      <w:r w:rsidR="0085613B" w:rsidRPr="006C4C49">
        <w:rPr>
          <w:rFonts w:ascii="Arial" w:hAnsi="Arial" w:cs="Arial"/>
          <w:sz w:val="20"/>
          <w:szCs w:val="20"/>
        </w:rPr>
        <w:t>signment (assignment crew was working on or assigned to prior to trouble)</w:t>
      </w:r>
    </w:p>
    <w:p w14:paraId="15E49991" w14:textId="77777777" w:rsidR="00937D85" w:rsidRDefault="006C4C49" w:rsidP="00937D85">
      <w:pPr>
        <w:ind w:left="360" w:firstLine="360"/>
        <w:rPr>
          <w:rFonts w:ascii="Arial" w:hAnsi="Arial" w:cs="Arial"/>
          <w:sz w:val="20"/>
          <w:szCs w:val="20"/>
        </w:rPr>
      </w:pPr>
      <w:r>
        <w:rPr>
          <w:rFonts w:ascii="Arial" w:hAnsi="Arial" w:cs="Arial"/>
          <w:sz w:val="20"/>
          <w:szCs w:val="20"/>
        </w:rPr>
        <w:t xml:space="preserve">R  =  </w:t>
      </w:r>
      <w:r w:rsidR="0085613B" w:rsidRPr="006C4C49">
        <w:rPr>
          <w:rFonts w:ascii="Arial" w:hAnsi="Arial" w:cs="Arial"/>
          <w:sz w:val="20"/>
          <w:szCs w:val="20"/>
        </w:rPr>
        <w:t>Resources you need (any special needs or information that may assist the RIT in</w:t>
      </w:r>
    </w:p>
    <w:p w14:paraId="7DE416EE" w14:textId="77777777" w:rsidR="009F25D3" w:rsidRDefault="00937D85" w:rsidP="009F25D3">
      <w:pPr>
        <w:ind w:left="360" w:firstLine="360"/>
        <w:rPr>
          <w:rFonts w:ascii="Arial" w:hAnsi="Arial" w:cs="Arial"/>
          <w:sz w:val="20"/>
          <w:szCs w:val="20"/>
        </w:rPr>
      </w:pPr>
      <w:r>
        <w:rPr>
          <w:rFonts w:ascii="Arial" w:hAnsi="Arial" w:cs="Arial"/>
          <w:sz w:val="20"/>
          <w:szCs w:val="20"/>
        </w:rPr>
        <w:t xml:space="preserve">         </w:t>
      </w:r>
      <w:r w:rsidR="0085613B" w:rsidRPr="006C4C49">
        <w:rPr>
          <w:rFonts w:ascii="Arial" w:hAnsi="Arial" w:cs="Arial"/>
          <w:sz w:val="20"/>
          <w:szCs w:val="20"/>
        </w:rPr>
        <w:t>locating and removing affected crew(s).</w:t>
      </w:r>
    </w:p>
    <w:p w14:paraId="32509EB3" w14:textId="77777777" w:rsidR="009F25D3" w:rsidRPr="009F25D3" w:rsidRDefault="009F25D3" w:rsidP="009F25D3">
      <w:pPr>
        <w:ind w:left="360" w:firstLine="360"/>
        <w:rPr>
          <w:rFonts w:ascii="Arial" w:hAnsi="Arial" w:cs="Arial"/>
          <w:sz w:val="20"/>
          <w:szCs w:val="20"/>
        </w:rPr>
      </w:pPr>
    </w:p>
    <w:p w14:paraId="59E504C7" w14:textId="77777777" w:rsidR="009F25D3" w:rsidRDefault="0085613B" w:rsidP="00461B52">
      <w:pPr>
        <w:numPr>
          <w:ilvl w:val="0"/>
          <w:numId w:val="61"/>
        </w:numPr>
        <w:rPr>
          <w:rFonts w:ascii="Arial" w:hAnsi="Arial" w:cs="Arial"/>
          <w:b/>
          <w:sz w:val="20"/>
          <w:szCs w:val="20"/>
        </w:rPr>
      </w:pPr>
      <w:r w:rsidRPr="00937D85">
        <w:rPr>
          <w:rFonts w:ascii="Arial" w:hAnsi="Arial" w:cs="Arial"/>
          <w:b/>
          <w:sz w:val="20"/>
          <w:szCs w:val="20"/>
        </w:rPr>
        <w:t>THE TERM “MAYDAY” WILL BE RESERVED ONLY TO REPORT LOST OR TRAPPED FIREFIGHTERS. THE TERM “EMERGENCY TRAFFIC” WILL BE USED TO REPORT ALL</w:t>
      </w:r>
      <w:r w:rsidR="009F25D3">
        <w:rPr>
          <w:rFonts w:ascii="Arial" w:hAnsi="Arial" w:cs="Arial"/>
          <w:b/>
          <w:sz w:val="20"/>
          <w:szCs w:val="20"/>
        </w:rPr>
        <w:t xml:space="preserve"> OTHER FIRE GROUND EMERGENCIES.</w:t>
      </w:r>
    </w:p>
    <w:p w14:paraId="41F538A2" w14:textId="77777777" w:rsidR="009F25D3" w:rsidRDefault="009F25D3" w:rsidP="009F25D3">
      <w:pPr>
        <w:ind w:left="720"/>
        <w:rPr>
          <w:rFonts w:ascii="Arial" w:hAnsi="Arial" w:cs="Arial"/>
          <w:b/>
          <w:sz w:val="20"/>
          <w:szCs w:val="20"/>
        </w:rPr>
      </w:pPr>
    </w:p>
    <w:p w14:paraId="778A7FBB" w14:textId="77777777" w:rsidR="009F25D3" w:rsidRDefault="009F25D3" w:rsidP="009F25D3">
      <w:pPr>
        <w:ind w:left="720"/>
        <w:rPr>
          <w:rFonts w:ascii="Arial" w:hAnsi="Arial" w:cs="Arial"/>
          <w:b/>
          <w:sz w:val="20"/>
          <w:szCs w:val="20"/>
        </w:rPr>
      </w:pPr>
    </w:p>
    <w:p w14:paraId="175323D2" w14:textId="77777777" w:rsidR="009F25D3" w:rsidRDefault="009F25D3" w:rsidP="009F25D3">
      <w:pPr>
        <w:ind w:left="720"/>
        <w:rPr>
          <w:rFonts w:ascii="Arial" w:hAnsi="Arial" w:cs="Arial"/>
          <w:b/>
          <w:sz w:val="20"/>
          <w:szCs w:val="20"/>
        </w:rPr>
      </w:pPr>
    </w:p>
    <w:p w14:paraId="6B91DE91" w14:textId="77777777" w:rsidR="00A50807" w:rsidRDefault="0085613B" w:rsidP="00461B52">
      <w:pPr>
        <w:numPr>
          <w:ilvl w:val="0"/>
          <w:numId w:val="61"/>
        </w:numPr>
        <w:rPr>
          <w:rFonts w:ascii="Arial" w:hAnsi="Arial" w:cs="Arial"/>
          <w:b/>
          <w:sz w:val="20"/>
          <w:szCs w:val="20"/>
        </w:rPr>
      </w:pPr>
      <w:r w:rsidRPr="00937D85">
        <w:rPr>
          <w:rFonts w:ascii="Arial" w:hAnsi="Arial" w:cs="Arial"/>
          <w:b/>
          <w:sz w:val="20"/>
          <w:szCs w:val="20"/>
        </w:rPr>
        <w:lastRenderedPageBreak/>
        <w:t>If a Mayday is heard, all other radio traffic on that channel will cease, until the Mayday operation is complete. The Incident Commander will then designate a new radio frequency for all unaffected fire ground units to switch to. The IC will also notify dispatch of the change in fire ground channels, and have dispatch announce this change.</w:t>
      </w:r>
    </w:p>
    <w:p w14:paraId="5614521E" w14:textId="77777777" w:rsidR="009F25D3" w:rsidRPr="009F25D3" w:rsidRDefault="009F25D3" w:rsidP="009F25D3">
      <w:pPr>
        <w:rPr>
          <w:rFonts w:ascii="Arial" w:hAnsi="Arial" w:cs="Arial"/>
          <w:b/>
          <w:sz w:val="20"/>
          <w:szCs w:val="20"/>
        </w:rPr>
      </w:pPr>
    </w:p>
    <w:p w14:paraId="649F2309" w14:textId="77777777" w:rsidR="0085613B" w:rsidRPr="00937D85" w:rsidRDefault="0085613B" w:rsidP="00461B52">
      <w:pPr>
        <w:numPr>
          <w:ilvl w:val="0"/>
          <w:numId w:val="61"/>
        </w:numPr>
        <w:rPr>
          <w:rFonts w:ascii="Arial" w:hAnsi="Arial" w:cs="Arial"/>
          <w:sz w:val="20"/>
          <w:szCs w:val="20"/>
        </w:rPr>
      </w:pPr>
      <w:r w:rsidRPr="00937D85">
        <w:rPr>
          <w:rFonts w:ascii="Arial" w:hAnsi="Arial" w:cs="Arial"/>
          <w:sz w:val="20"/>
          <w:szCs w:val="20"/>
        </w:rPr>
        <w:t xml:space="preserve">Radio Channels – </w:t>
      </w:r>
    </w:p>
    <w:p w14:paraId="480FFDD1" w14:textId="77777777" w:rsidR="0085613B" w:rsidRPr="00937D85" w:rsidRDefault="0085613B" w:rsidP="00461B52">
      <w:pPr>
        <w:numPr>
          <w:ilvl w:val="1"/>
          <w:numId w:val="61"/>
        </w:numPr>
        <w:rPr>
          <w:rFonts w:ascii="Arial" w:hAnsi="Arial" w:cs="Arial"/>
          <w:sz w:val="20"/>
          <w:szCs w:val="20"/>
        </w:rPr>
      </w:pPr>
      <w:r w:rsidRPr="00937D85">
        <w:rPr>
          <w:rFonts w:ascii="Arial" w:hAnsi="Arial" w:cs="Arial"/>
          <w:sz w:val="20"/>
          <w:szCs w:val="20"/>
        </w:rPr>
        <w:t xml:space="preserve">Crews or personnel declaring a Mayday should remain on the assigned operations channel. Once contact is made with the IC, affected crew shall remain on that channel. </w:t>
      </w:r>
    </w:p>
    <w:p w14:paraId="288903D5" w14:textId="77777777" w:rsidR="0085613B" w:rsidRPr="00937D85" w:rsidRDefault="0085613B" w:rsidP="00461B52">
      <w:pPr>
        <w:numPr>
          <w:ilvl w:val="1"/>
          <w:numId w:val="61"/>
        </w:numPr>
        <w:rPr>
          <w:rFonts w:ascii="Arial" w:hAnsi="Arial" w:cs="Arial"/>
          <w:sz w:val="20"/>
          <w:szCs w:val="20"/>
        </w:rPr>
      </w:pPr>
      <w:r w:rsidRPr="00937D85">
        <w:rPr>
          <w:rFonts w:ascii="Arial" w:hAnsi="Arial" w:cs="Arial"/>
          <w:sz w:val="20"/>
          <w:szCs w:val="20"/>
        </w:rPr>
        <w:t xml:space="preserve">After a Mayday is broadcast, the stricken firefighter(s), the Rapid Intervention Team, and the Safety Officer will stay on the designated channel, until resolution of the incident is achieved. </w:t>
      </w:r>
    </w:p>
    <w:p w14:paraId="2B64D21B" w14:textId="77777777" w:rsidR="0085613B" w:rsidRPr="00937D85" w:rsidRDefault="0085613B" w:rsidP="00461B52">
      <w:pPr>
        <w:numPr>
          <w:ilvl w:val="1"/>
          <w:numId w:val="61"/>
        </w:numPr>
        <w:rPr>
          <w:rFonts w:ascii="Arial" w:hAnsi="Arial" w:cs="Arial"/>
          <w:sz w:val="20"/>
          <w:szCs w:val="20"/>
        </w:rPr>
      </w:pPr>
      <w:r w:rsidRPr="00937D85">
        <w:rPr>
          <w:rFonts w:ascii="Arial" w:hAnsi="Arial" w:cs="Arial"/>
          <w:sz w:val="20"/>
          <w:szCs w:val="20"/>
        </w:rPr>
        <w:t>All communications will be directed to the RIT officer. All non-affected companies shall switch to another channel as assigned by the IC and the communications center.</w:t>
      </w:r>
    </w:p>
    <w:p w14:paraId="55DD1379" w14:textId="77777777" w:rsidR="0085613B" w:rsidRDefault="0085613B" w:rsidP="00461B52">
      <w:pPr>
        <w:numPr>
          <w:ilvl w:val="1"/>
          <w:numId w:val="61"/>
        </w:numPr>
        <w:rPr>
          <w:rFonts w:ascii="Arial" w:hAnsi="Arial" w:cs="Arial"/>
          <w:sz w:val="20"/>
          <w:szCs w:val="20"/>
        </w:rPr>
      </w:pPr>
      <w:r w:rsidRPr="00937D85">
        <w:rPr>
          <w:rFonts w:ascii="Arial" w:hAnsi="Arial" w:cs="Arial"/>
          <w:sz w:val="20"/>
          <w:szCs w:val="20"/>
        </w:rPr>
        <w:t>All companies shall continue to operate in their originally assigned Division/Group.</w:t>
      </w:r>
    </w:p>
    <w:p w14:paraId="1D40F59B" w14:textId="77777777" w:rsidR="00A50807" w:rsidRPr="00937D85" w:rsidRDefault="00A50807" w:rsidP="009F25D3">
      <w:pPr>
        <w:rPr>
          <w:rFonts w:ascii="Arial" w:hAnsi="Arial" w:cs="Arial"/>
          <w:sz w:val="20"/>
          <w:szCs w:val="20"/>
        </w:rPr>
      </w:pPr>
    </w:p>
    <w:p w14:paraId="601AFD52" w14:textId="77777777" w:rsidR="0085613B" w:rsidRDefault="0085613B" w:rsidP="00461B52">
      <w:pPr>
        <w:numPr>
          <w:ilvl w:val="0"/>
          <w:numId w:val="61"/>
        </w:numPr>
        <w:rPr>
          <w:rFonts w:ascii="Arial" w:hAnsi="Arial" w:cs="Arial"/>
          <w:sz w:val="20"/>
          <w:szCs w:val="20"/>
        </w:rPr>
      </w:pPr>
      <w:r w:rsidRPr="00A50807">
        <w:rPr>
          <w:rFonts w:ascii="Arial" w:hAnsi="Arial" w:cs="Arial"/>
          <w:sz w:val="20"/>
          <w:szCs w:val="20"/>
        </w:rPr>
        <w:t>Activate PASS Device – As soon as a firefighter recognizes he/she is lost or trapped, the PASS device must be manually activated to sound the audible tone. If the device interferes with radio communications it may be turned off temporarily. Once messages are completed, the device must again be manually activated.</w:t>
      </w:r>
    </w:p>
    <w:p w14:paraId="06750D9B" w14:textId="77777777" w:rsidR="00A50807" w:rsidRPr="00A50807" w:rsidRDefault="00A50807" w:rsidP="00A50807">
      <w:pPr>
        <w:ind w:left="360"/>
        <w:rPr>
          <w:rFonts w:ascii="Arial" w:hAnsi="Arial" w:cs="Arial"/>
          <w:sz w:val="20"/>
          <w:szCs w:val="20"/>
        </w:rPr>
      </w:pPr>
    </w:p>
    <w:p w14:paraId="5397AC7A" w14:textId="77777777" w:rsidR="0085613B" w:rsidRDefault="0085613B" w:rsidP="00461B52">
      <w:pPr>
        <w:numPr>
          <w:ilvl w:val="0"/>
          <w:numId w:val="61"/>
        </w:numPr>
        <w:rPr>
          <w:rFonts w:ascii="Arial" w:hAnsi="Arial" w:cs="Arial"/>
          <w:sz w:val="20"/>
          <w:szCs w:val="20"/>
        </w:rPr>
      </w:pPr>
      <w:r w:rsidRPr="00A50807">
        <w:rPr>
          <w:rFonts w:ascii="Arial" w:hAnsi="Arial" w:cs="Arial"/>
          <w:sz w:val="20"/>
          <w:szCs w:val="20"/>
        </w:rPr>
        <w:t>Crews Stay Together – Members that separate from each other make it more difficult for rescuers to locate all members of the crew. Crew members who stay together enhance their chances for all to be rescued and allows for easier, more efficient extraction</w:t>
      </w:r>
      <w:r w:rsidRPr="00A50807">
        <w:rPr>
          <w:rFonts w:ascii="Arial" w:hAnsi="Arial" w:cs="Arial"/>
          <w:sz w:val="20"/>
          <w:szCs w:val="20"/>
        </w:rPr>
        <w:tab/>
      </w:r>
    </w:p>
    <w:p w14:paraId="7CC0B4DC" w14:textId="77777777" w:rsidR="00A50807" w:rsidRPr="00A50807" w:rsidRDefault="00A50807" w:rsidP="009F25D3">
      <w:pPr>
        <w:rPr>
          <w:rFonts w:ascii="Arial" w:hAnsi="Arial" w:cs="Arial"/>
          <w:sz w:val="20"/>
          <w:szCs w:val="20"/>
        </w:rPr>
      </w:pPr>
    </w:p>
    <w:p w14:paraId="07E75562" w14:textId="77777777" w:rsidR="0085613B" w:rsidRDefault="0085613B" w:rsidP="00461B52">
      <w:pPr>
        <w:numPr>
          <w:ilvl w:val="0"/>
          <w:numId w:val="61"/>
        </w:numPr>
        <w:rPr>
          <w:rFonts w:ascii="Arial" w:hAnsi="Arial" w:cs="Arial"/>
          <w:sz w:val="20"/>
          <w:szCs w:val="20"/>
        </w:rPr>
      </w:pPr>
      <w:r w:rsidRPr="00A50807">
        <w:rPr>
          <w:rFonts w:ascii="Arial" w:hAnsi="Arial" w:cs="Arial"/>
          <w:sz w:val="20"/>
          <w:szCs w:val="20"/>
        </w:rPr>
        <w:t>Follow Hose or Lifeline Out - Crew members should stay with the hose line and follow it out whenever possible. The hose line should always be treated as the safety line to the outside. The RIT team may follow the hose line into the structure to locate distressed firefighters. Where life line ropes are in use, follow the life line to the outside.</w:t>
      </w:r>
    </w:p>
    <w:p w14:paraId="50C35503" w14:textId="77777777" w:rsidR="00A50807" w:rsidRPr="00A50807" w:rsidRDefault="00A50807" w:rsidP="00A50807">
      <w:pPr>
        <w:ind w:left="360"/>
        <w:rPr>
          <w:rFonts w:ascii="Arial" w:hAnsi="Arial" w:cs="Arial"/>
          <w:sz w:val="20"/>
          <w:szCs w:val="20"/>
        </w:rPr>
      </w:pPr>
    </w:p>
    <w:p w14:paraId="70A127B5" w14:textId="77777777" w:rsidR="0085613B" w:rsidRDefault="0085613B" w:rsidP="00461B52">
      <w:pPr>
        <w:numPr>
          <w:ilvl w:val="2"/>
          <w:numId w:val="61"/>
        </w:numPr>
        <w:rPr>
          <w:rFonts w:ascii="Arial" w:hAnsi="Arial" w:cs="Arial"/>
          <w:sz w:val="20"/>
          <w:szCs w:val="20"/>
        </w:rPr>
      </w:pPr>
      <w:r w:rsidRPr="00A50807">
        <w:rPr>
          <w:rFonts w:ascii="Arial" w:hAnsi="Arial" w:cs="Arial"/>
          <w:sz w:val="20"/>
          <w:szCs w:val="20"/>
        </w:rPr>
        <w:t>Searching For an Exit – A lost firefighter should always attempt to exit out of the building by whatever means possible. Where doors, windows, or other means of egress are not available, firefighters should next attempt to reach an exterior wall. Once at an exterior wall the firefighter can try to locate windows, doors, or hallways that generally lead to the outside. Rescuers will first search hallways, around windows and doors before sweeping large areas if victim location is unknown. Getting to hallways, doors, or windows will greatly increase the chances of being rescued early. Breeching walls for escape or fresh air can aid survivability. These actions will also provide predictable activities that will aid rescuers.</w:t>
      </w:r>
    </w:p>
    <w:p w14:paraId="717D3FDD" w14:textId="77777777" w:rsidR="00A50807" w:rsidRPr="00A50807" w:rsidRDefault="00A50807" w:rsidP="00A50807">
      <w:pPr>
        <w:ind w:left="360"/>
        <w:rPr>
          <w:rFonts w:ascii="Arial" w:hAnsi="Arial" w:cs="Arial"/>
          <w:sz w:val="20"/>
          <w:szCs w:val="20"/>
        </w:rPr>
      </w:pPr>
    </w:p>
    <w:p w14:paraId="6D07FDE3" w14:textId="77777777" w:rsidR="0085613B" w:rsidRDefault="0085613B" w:rsidP="00461B52">
      <w:pPr>
        <w:numPr>
          <w:ilvl w:val="0"/>
          <w:numId w:val="24"/>
        </w:numPr>
        <w:rPr>
          <w:rFonts w:ascii="Arial" w:hAnsi="Arial" w:cs="Arial"/>
          <w:sz w:val="20"/>
          <w:szCs w:val="20"/>
        </w:rPr>
      </w:pPr>
      <w:r w:rsidRPr="00A50807">
        <w:rPr>
          <w:rFonts w:ascii="Arial" w:hAnsi="Arial" w:cs="Arial"/>
          <w:sz w:val="20"/>
          <w:szCs w:val="20"/>
        </w:rPr>
        <w:t>Retreat to a Safe Refuge – Where firefighter cannot find a way out, but there is a safe refuge (protected room or floor) away from the fire that the firefighter can retreat to, he/she should take advantage of this location. Command and the RIT team must then be notified of this location as soon as possible.</w:t>
      </w:r>
    </w:p>
    <w:p w14:paraId="66A3F05D" w14:textId="77777777" w:rsidR="00A50807" w:rsidRDefault="00A50807" w:rsidP="00A50807">
      <w:pPr>
        <w:ind w:left="360"/>
        <w:rPr>
          <w:rFonts w:ascii="Arial" w:hAnsi="Arial" w:cs="Arial"/>
          <w:sz w:val="20"/>
          <w:szCs w:val="20"/>
        </w:rPr>
      </w:pPr>
    </w:p>
    <w:p w14:paraId="3A490636" w14:textId="77777777" w:rsidR="00A50807" w:rsidRPr="009F25D3" w:rsidRDefault="0085613B" w:rsidP="00461B52">
      <w:pPr>
        <w:numPr>
          <w:ilvl w:val="0"/>
          <w:numId w:val="24"/>
        </w:numPr>
        <w:rPr>
          <w:rFonts w:ascii="Arial" w:hAnsi="Arial" w:cs="Arial"/>
          <w:sz w:val="20"/>
          <w:szCs w:val="20"/>
        </w:rPr>
      </w:pPr>
      <w:r w:rsidRPr="00A50807">
        <w:rPr>
          <w:rFonts w:ascii="Arial" w:hAnsi="Arial" w:cs="Arial"/>
          <w:sz w:val="20"/>
          <w:szCs w:val="20"/>
        </w:rPr>
        <w:t>Stay Calm and Conserve Air – A conscious effort must be made by the firefighter(s) to control breathing. Unnecessary talking or physical activity must cease, unless absolutely necessary. Firefighters must control and pace their activities and breathing to extend their SCBA supply.</w:t>
      </w:r>
    </w:p>
    <w:p w14:paraId="1E802B13" w14:textId="77777777" w:rsidR="005223C6" w:rsidRDefault="005223C6" w:rsidP="00A50807">
      <w:pPr>
        <w:rPr>
          <w:rFonts w:ascii="Arial" w:hAnsi="Arial" w:cs="Arial"/>
          <w:sz w:val="20"/>
          <w:szCs w:val="20"/>
        </w:rPr>
      </w:pPr>
    </w:p>
    <w:p w14:paraId="36012922" w14:textId="77777777" w:rsidR="009F25D3" w:rsidRDefault="009F25D3" w:rsidP="00A50807">
      <w:pPr>
        <w:rPr>
          <w:rFonts w:ascii="Arial" w:hAnsi="Arial" w:cs="Arial"/>
          <w:sz w:val="20"/>
          <w:szCs w:val="20"/>
        </w:rPr>
      </w:pPr>
    </w:p>
    <w:p w14:paraId="6593BDCA" w14:textId="77777777" w:rsidR="009F25D3" w:rsidRDefault="009F25D3" w:rsidP="00A50807">
      <w:pPr>
        <w:rPr>
          <w:rFonts w:ascii="Arial" w:hAnsi="Arial" w:cs="Arial"/>
          <w:sz w:val="20"/>
          <w:szCs w:val="20"/>
        </w:rPr>
      </w:pPr>
    </w:p>
    <w:p w14:paraId="6FE4D050" w14:textId="77777777" w:rsidR="0085613B" w:rsidRDefault="0085613B" w:rsidP="00461B52">
      <w:pPr>
        <w:numPr>
          <w:ilvl w:val="0"/>
          <w:numId w:val="24"/>
        </w:numPr>
        <w:rPr>
          <w:rFonts w:ascii="Arial" w:hAnsi="Arial" w:cs="Arial"/>
          <w:sz w:val="20"/>
          <w:szCs w:val="20"/>
        </w:rPr>
      </w:pPr>
      <w:r w:rsidRPr="00A50807">
        <w:rPr>
          <w:rFonts w:ascii="Arial" w:hAnsi="Arial" w:cs="Arial"/>
          <w:sz w:val="20"/>
          <w:szCs w:val="20"/>
        </w:rPr>
        <w:lastRenderedPageBreak/>
        <w:t>Horizontal Position – If a firefighter cannot get out, he/she should assume a horizontal position on the floor that maximizes the audible effects of the PASS device. The firefighter should attempt to take this position at an exterior wall, doorway, or hallway that maximizes quick discovery by rescue crews.</w:t>
      </w:r>
    </w:p>
    <w:p w14:paraId="3818766A" w14:textId="77777777" w:rsidR="00A50807" w:rsidRDefault="00A50807" w:rsidP="00A50807">
      <w:pPr>
        <w:rPr>
          <w:rFonts w:ascii="Arial" w:hAnsi="Arial" w:cs="Arial"/>
          <w:sz w:val="20"/>
          <w:szCs w:val="20"/>
        </w:rPr>
      </w:pPr>
    </w:p>
    <w:p w14:paraId="1D8382F9" w14:textId="77777777" w:rsidR="0085613B" w:rsidRDefault="0085613B" w:rsidP="00461B52">
      <w:pPr>
        <w:numPr>
          <w:ilvl w:val="0"/>
          <w:numId w:val="24"/>
        </w:numPr>
        <w:rPr>
          <w:rFonts w:ascii="Arial" w:hAnsi="Arial" w:cs="Arial"/>
          <w:sz w:val="20"/>
          <w:szCs w:val="20"/>
        </w:rPr>
      </w:pPr>
      <w:r w:rsidRPr="00A50807">
        <w:rPr>
          <w:rFonts w:ascii="Arial" w:hAnsi="Arial" w:cs="Arial"/>
          <w:sz w:val="20"/>
          <w:szCs w:val="20"/>
        </w:rPr>
        <w:t>Flashlight / Tapping Noise – In assuming a position to await rescuers, the firefighter(s) should attempt to position their flashlight towards the ceiling. This will enhance the rescuers ability to see the light and locate the downed firefighter. If able the firefighter should attempt tapping noises to assist in location by rescuers, (hitting a tool on a metal door, tapping on the floor).</w:t>
      </w:r>
    </w:p>
    <w:p w14:paraId="5944425A" w14:textId="77777777" w:rsidR="00A50807" w:rsidRDefault="00A50807" w:rsidP="00A50807">
      <w:pPr>
        <w:rPr>
          <w:rFonts w:ascii="Arial" w:hAnsi="Arial" w:cs="Arial"/>
          <w:sz w:val="20"/>
          <w:szCs w:val="20"/>
        </w:rPr>
      </w:pPr>
    </w:p>
    <w:p w14:paraId="2AB263DE" w14:textId="77777777" w:rsidR="00A50807" w:rsidRDefault="0085613B" w:rsidP="00461B52">
      <w:pPr>
        <w:numPr>
          <w:ilvl w:val="0"/>
          <w:numId w:val="24"/>
        </w:numPr>
        <w:rPr>
          <w:rFonts w:ascii="Arial" w:hAnsi="Arial" w:cs="Arial"/>
          <w:sz w:val="20"/>
          <w:szCs w:val="20"/>
        </w:rPr>
      </w:pPr>
      <w:r w:rsidRPr="00A50807">
        <w:rPr>
          <w:rFonts w:ascii="Arial" w:hAnsi="Arial" w:cs="Arial"/>
          <w:sz w:val="20"/>
          <w:szCs w:val="20"/>
        </w:rPr>
        <w:t xml:space="preserve">Company or Division / Group Officers – Company officers who are unable to locate a crew or firefighters assigned to them, must immediately notify command and use Mayday to notify all personnel operating on the scene. When possible the officer’s report should include who is missing, their last known location, and the actions being taken. </w:t>
      </w:r>
      <w:proofErr w:type="spellStart"/>
      <w:r w:rsidRPr="00A50807">
        <w:rPr>
          <w:rFonts w:ascii="Arial" w:hAnsi="Arial" w:cs="Arial"/>
          <w:sz w:val="20"/>
          <w:szCs w:val="20"/>
        </w:rPr>
        <w:t>Fire fighting</w:t>
      </w:r>
      <w:proofErr w:type="spellEnd"/>
      <w:r w:rsidRPr="00A50807">
        <w:rPr>
          <w:rFonts w:ascii="Arial" w:hAnsi="Arial" w:cs="Arial"/>
          <w:sz w:val="20"/>
          <w:szCs w:val="20"/>
        </w:rPr>
        <w:t xml:space="preserve"> positions must not be abandoned during the rescue effort, the officers must control free-lancing. Command will initiate a rescue effort. On-going fire suppression and ventilation must continue to afford the victims increased opportunity for survival.</w:t>
      </w:r>
    </w:p>
    <w:p w14:paraId="18AE0814" w14:textId="77777777" w:rsidR="00A50807" w:rsidRDefault="00A50807" w:rsidP="00A50807">
      <w:pPr>
        <w:rPr>
          <w:rFonts w:ascii="Arial" w:hAnsi="Arial" w:cs="Arial"/>
          <w:sz w:val="20"/>
          <w:szCs w:val="20"/>
        </w:rPr>
      </w:pPr>
    </w:p>
    <w:p w14:paraId="6778A53B" w14:textId="77777777" w:rsidR="009F25D3" w:rsidRDefault="0085613B" w:rsidP="00461B52">
      <w:pPr>
        <w:numPr>
          <w:ilvl w:val="0"/>
          <w:numId w:val="24"/>
        </w:numPr>
        <w:rPr>
          <w:rFonts w:ascii="Arial" w:hAnsi="Arial" w:cs="Arial"/>
          <w:sz w:val="20"/>
          <w:szCs w:val="20"/>
        </w:rPr>
      </w:pPr>
      <w:r w:rsidRPr="00A50807">
        <w:rPr>
          <w:rFonts w:ascii="Arial" w:hAnsi="Arial" w:cs="Arial"/>
          <w:sz w:val="20"/>
          <w:szCs w:val="20"/>
        </w:rPr>
        <w:t>Personal Accountability Report – Immediately following declaration of a Mayday, a PAR shall be taken. This is important to confirm if additional personnel are safe and accounted for. With the exception of the RIT and Safety Officer, the PAR shall be conducted on the alternate radio channel assigned by the IC and communication’s center, as to not interfere with direct communication between RIT and effected crew(s).</w:t>
      </w:r>
    </w:p>
    <w:p w14:paraId="1A67AA98" w14:textId="77777777" w:rsidR="00E454E3" w:rsidRDefault="00E454E3" w:rsidP="00E454E3">
      <w:pPr>
        <w:pStyle w:val="ListParagraph"/>
        <w:rPr>
          <w:rFonts w:ascii="Arial" w:hAnsi="Arial" w:cs="Arial"/>
          <w:sz w:val="20"/>
        </w:rPr>
      </w:pPr>
    </w:p>
    <w:p w14:paraId="16083AC0" w14:textId="77777777" w:rsidR="00E454E3" w:rsidRDefault="00E454E3" w:rsidP="00E454E3">
      <w:pPr>
        <w:rPr>
          <w:rFonts w:ascii="Arial" w:hAnsi="Arial" w:cs="Arial"/>
          <w:sz w:val="20"/>
          <w:szCs w:val="20"/>
        </w:rPr>
      </w:pPr>
    </w:p>
    <w:p w14:paraId="54C28DB3" w14:textId="77777777" w:rsidR="00E454E3" w:rsidRDefault="00E454E3" w:rsidP="00E454E3">
      <w:pPr>
        <w:rPr>
          <w:rFonts w:ascii="Arial" w:hAnsi="Arial" w:cs="Arial"/>
          <w:sz w:val="20"/>
          <w:szCs w:val="20"/>
        </w:rPr>
      </w:pPr>
    </w:p>
    <w:p w14:paraId="46C2DD79" w14:textId="77777777" w:rsidR="00E454E3" w:rsidRDefault="00E454E3" w:rsidP="00E454E3">
      <w:pPr>
        <w:rPr>
          <w:rFonts w:ascii="Arial" w:hAnsi="Arial" w:cs="Arial"/>
          <w:sz w:val="20"/>
          <w:szCs w:val="20"/>
        </w:rPr>
      </w:pPr>
    </w:p>
    <w:p w14:paraId="3CB755CE" w14:textId="77777777" w:rsidR="00E454E3" w:rsidRDefault="00E454E3" w:rsidP="00E454E3">
      <w:pPr>
        <w:rPr>
          <w:rFonts w:ascii="Arial" w:hAnsi="Arial" w:cs="Arial"/>
          <w:sz w:val="20"/>
          <w:szCs w:val="20"/>
        </w:rPr>
      </w:pPr>
    </w:p>
    <w:p w14:paraId="60639A6C" w14:textId="77777777" w:rsidR="00E454E3" w:rsidRDefault="00E454E3" w:rsidP="00E454E3">
      <w:pPr>
        <w:rPr>
          <w:rFonts w:ascii="Arial" w:hAnsi="Arial" w:cs="Arial"/>
          <w:sz w:val="20"/>
          <w:szCs w:val="20"/>
        </w:rPr>
      </w:pPr>
    </w:p>
    <w:p w14:paraId="68281239" w14:textId="77777777" w:rsidR="00E454E3" w:rsidRDefault="00E454E3" w:rsidP="00E454E3">
      <w:pPr>
        <w:rPr>
          <w:rFonts w:ascii="Arial" w:hAnsi="Arial" w:cs="Arial"/>
          <w:sz w:val="20"/>
          <w:szCs w:val="20"/>
        </w:rPr>
      </w:pPr>
    </w:p>
    <w:p w14:paraId="6450119C" w14:textId="77777777" w:rsidR="00E454E3" w:rsidRDefault="00E454E3" w:rsidP="00E454E3">
      <w:pPr>
        <w:rPr>
          <w:rFonts w:ascii="Arial" w:hAnsi="Arial" w:cs="Arial"/>
          <w:sz w:val="20"/>
          <w:szCs w:val="20"/>
        </w:rPr>
      </w:pPr>
    </w:p>
    <w:p w14:paraId="6EC08601" w14:textId="77777777" w:rsidR="00E454E3" w:rsidRDefault="00E454E3" w:rsidP="00E454E3">
      <w:pPr>
        <w:rPr>
          <w:rFonts w:ascii="Arial" w:hAnsi="Arial" w:cs="Arial"/>
          <w:sz w:val="20"/>
          <w:szCs w:val="20"/>
        </w:rPr>
      </w:pPr>
    </w:p>
    <w:p w14:paraId="6AE1C9A0" w14:textId="77777777" w:rsidR="00E454E3" w:rsidRDefault="00E454E3" w:rsidP="00E454E3">
      <w:pPr>
        <w:pStyle w:val="ListParagraph"/>
        <w:rPr>
          <w:rFonts w:ascii="Arial" w:hAnsi="Arial" w:cs="Arial"/>
          <w:sz w:val="20"/>
        </w:rPr>
      </w:pPr>
    </w:p>
    <w:p w14:paraId="7300E34D" w14:textId="77777777" w:rsidR="00E454E3" w:rsidRDefault="00E454E3" w:rsidP="00E454E3">
      <w:pPr>
        <w:rPr>
          <w:rFonts w:ascii="Arial" w:hAnsi="Arial" w:cs="Arial"/>
          <w:sz w:val="20"/>
          <w:szCs w:val="20"/>
        </w:rPr>
      </w:pPr>
    </w:p>
    <w:p w14:paraId="041CFBA2" w14:textId="77777777" w:rsidR="00E454E3" w:rsidRDefault="00E454E3" w:rsidP="00E454E3">
      <w:pPr>
        <w:rPr>
          <w:rFonts w:ascii="Arial" w:hAnsi="Arial" w:cs="Arial"/>
          <w:sz w:val="20"/>
          <w:szCs w:val="20"/>
        </w:rPr>
      </w:pPr>
    </w:p>
    <w:p w14:paraId="66EE36AA" w14:textId="77777777" w:rsidR="00E454E3" w:rsidRDefault="00E454E3" w:rsidP="00E454E3">
      <w:pPr>
        <w:rPr>
          <w:rFonts w:ascii="Arial" w:hAnsi="Arial" w:cs="Arial"/>
          <w:sz w:val="20"/>
          <w:szCs w:val="20"/>
        </w:rPr>
      </w:pPr>
    </w:p>
    <w:p w14:paraId="5BB3F62B" w14:textId="77777777" w:rsidR="00E454E3" w:rsidRDefault="00E454E3" w:rsidP="00E454E3">
      <w:pPr>
        <w:rPr>
          <w:rFonts w:ascii="Arial" w:hAnsi="Arial" w:cs="Arial"/>
          <w:sz w:val="20"/>
          <w:szCs w:val="20"/>
        </w:rPr>
      </w:pPr>
    </w:p>
    <w:p w14:paraId="21F7A45E" w14:textId="77777777" w:rsidR="00E454E3" w:rsidRDefault="00E454E3" w:rsidP="00E454E3">
      <w:pPr>
        <w:rPr>
          <w:rFonts w:ascii="Arial" w:hAnsi="Arial" w:cs="Arial"/>
          <w:sz w:val="20"/>
          <w:szCs w:val="20"/>
        </w:rPr>
      </w:pPr>
    </w:p>
    <w:p w14:paraId="34696E56" w14:textId="77777777" w:rsidR="00E454E3" w:rsidRDefault="00E454E3" w:rsidP="00E454E3">
      <w:pPr>
        <w:rPr>
          <w:rFonts w:ascii="Arial" w:hAnsi="Arial" w:cs="Arial"/>
          <w:sz w:val="20"/>
          <w:szCs w:val="20"/>
        </w:rPr>
      </w:pPr>
    </w:p>
    <w:p w14:paraId="4BBA97F5" w14:textId="77777777" w:rsidR="00E454E3" w:rsidRDefault="00E454E3" w:rsidP="00E454E3">
      <w:pPr>
        <w:rPr>
          <w:rFonts w:ascii="Arial" w:hAnsi="Arial" w:cs="Arial"/>
          <w:sz w:val="20"/>
          <w:szCs w:val="20"/>
        </w:rPr>
      </w:pPr>
    </w:p>
    <w:p w14:paraId="50646D1E" w14:textId="77777777" w:rsidR="00E454E3" w:rsidRDefault="00E454E3" w:rsidP="00E454E3">
      <w:pPr>
        <w:rPr>
          <w:rFonts w:ascii="Arial" w:hAnsi="Arial" w:cs="Arial"/>
          <w:sz w:val="20"/>
          <w:szCs w:val="20"/>
        </w:rPr>
      </w:pPr>
    </w:p>
    <w:p w14:paraId="37BAECF1" w14:textId="77777777" w:rsidR="00E454E3" w:rsidRDefault="00E454E3" w:rsidP="00E454E3">
      <w:pPr>
        <w:rPr>
          <w:rFonts w:ascii="Arial" w:hAnsi="Arial" w:cs="Arial"/>
          <w:sz w:val="20"/>
          <w:szCs w:val="20"/>
        </w:rPr>
      </w:pPr>
    </w:p>
    <w:p w14:paraId="1920B99D" w14:textId="77777777" w:rsidR="00E454E3" w:rsidRDefault="00E454E3" w:rsidP="00E454E3">
      <w:pPr>
        <w:rPr>
          <w:rFonts w:ascii="Arial" w:hAnsi="Arial" w:cs="Arial"/>
          <w:sz w:val="20"/>
          <w:szCs w:val="20"/>
        </w:rPr>
      </w:pPr>
    </w:p>
    <w:p w14:paraId="177D6A45" w14:textId="77777777" w:rsidR="00E454E3" w:rsidRDefault="00E454E3" w:rsidP="00E454E3">
      <w:pPr>
        <w:rPr>
          <w:rFonts w:ascii="Arial" w:hAnsi="Arial" w:cs="Arial"/>
          <w:sz w:val="20"/>
          <w:szCs w:val="20"/>
        </w:rPr>
      </w:pPr>
    </w:p>
    <w:p w14:paraId="41628F51" w14:textId="77777777" w:rsidR="00E454E3" w:rsidRDefault="00E454E3" w:rsidP="00E454E3">
      <w:pPr>
        <w:rPr>
          <w:rFonts w:ascii="Arial" w:hAnsi="Arial" w:cs="Arial"/>
          <w:sz w:val="20"/>
          <w:szCs w:val="20"/>
        </w:rPr>
      </w:pPr>
    </w:p>
    <w:p w14:paraId="7D20DD61" w14:textId="77777777" w:rsidR="00E454E3" w:rsidRDefault="00E454E3" w:rsidP="00E454E3">
      <w:pPr>
        <w:rPr>
          <w:rFonts w:ascii="Arial" w:hAnsi="Arial" w:cs="Arial"/>
          <w:sz w:val="20"/>
          <w:szCs w:val="20"/>
        </w:rPr>
      </w:pPr>
    </w:p>
    <w:p w14:paraId="70D9D2F6" w14:textId="77777777" w:rsidR="00E454E3" w:rsidRDefault="00E454E3" w:rsidP="00E454E3">
      <w:pPr>
        <w:rPr>
          <w:rFonts w:ascii="Arial" w:hAnsi="Arial" w:cs="Arial"/>
          <w:sz w:val="20"/>
          <w:szCs w:val="20"/>
        </w:rPr>
      </w:pPr>
    </w:p>
    <w:p w14:paraId="6F7F29F7" w14:textId="77777777" w:rsidR="00E454E3" w:rsidRDefault="00E454E3" w:rsidP="00E454E3">
      <w:pPr>
        <w:rPr>
          <w:rFonts w:ascii="Arial" w:hAnsi="Arial" w:cs="Arial"/>
          <w:sz w:val="20"/>
          <w:szCs w:val="20"/>
        </w:rPr>
      </w:pPr>
    </w:p>
    <w:p w14:paraId="7C79D9A5" w14:textId="77777777" w:rsidR="00E454E3" w:rsidRDefault="00E454E3" w:rsidP="00E454E3">
      <w:pPr>
        <w:rPr>
          <w:rFonts w:ascii="Arial" w:hAnsi="Arial" w:cs="Arial"/>
          <w:sz w:val="20"/>
          <w:szCs w:val="20"/>
        </w:rPr>
      </w:pPr>
    </w:p>
    <w:p w14:paraId="699F84F4" w14:textId="77777777" w:rsidR="00E454E3" w:rsidRDefault="00E454E3" w:rsidP="00E454E3">
      <w:pPr>
        <w:rPr>
          <w:rFonts w:ascii="Arial" w:hAnsi="Arial" w:cs="Arial"/>
          <w:sz w:val="20"/>
          <w:szCs w:val="20"/>
        </w:rPr>
      </w:pPr>
    </w:p>
    <w:p w14:paraId="27BC61C7" w14:textId="77777777" w:rsidR="00E454E3" w:rsidRDefault="00E454E3" w:rsidP="00E454E3">
      <w:pPr>
        <w:rPr>
          <w:rFonts w:ascii="Arial" w:hAnsi="Arial" w:cs="Arial"/>
          <w:sz w:val="20"/>
          <w:szCs w:val="20"/>
        </w:rPr>
      </w:pPr>
    </w:p>
    <w:p w14:paraId="0D4A8735" w14:textId="77777777" w:rsidR="0075083B" w:rsidRDefault="0075083B" w:rsidP="00E454E3">
      <w:pPr>
        <w:rPr>
          <w:rFonts w:ascii="Arial" w:hAnsi="Arial" w:cs="Arial"/>
          <w:sz w:val="20"/>
          <w:szCs w:val="20"/>
        </w:rPr>
        <w:sectPr w:rsidR="0075083B" w:rsidSect="00350DC3">
          <w:footerReference w:type="default" r:id="rId45"/>
          <w:pgSz w:w="12240" w:h="15840"/>
          <w:pgMar w:top="1440" w:right="1800" w:bottom="1440" w:left="1800" w:header="720" w:footer="720" w:gutter="0"/>
          <w:cols w:space="720"/>
          <w:docGrid w:linePitch="360"/>
        </w:sectPr>
      </w:pPr>
    </w:p>
    <w:p w14:paraId="735ABDA2" w14:textId="77F4A64F" w:rsidR="00AC7AB5" w:rsidRDefault="00AC7AB5" w:rsidP="00E454E3">
      <w:pPr>
        <w:pStyle w:val="Heading3"/>
      </w:pPr>
      <w:bookmarkStart w:id="123" w:name="_Toc92092179"/>
      <w:bookmarkStart w:id="124" w:name="reh"/>
      <w:r>
        <w:lastRenderedPageBreak/>
        <w:t>Rehab</w:t>
      </w:r>
      <w:bookmarkEnd w:id="123"/>
    </w:p>
    <w:bookmarkEnd w:id="124"/>
    <w:p w14:paraId="7B29F4EC" w14:textId="77777777" w:rsidR="00AC7AB5" w:rsidRDefault="00AC7AB5" w:rsidP="00AC7AB5">
      <w:pPr>
        <w:autoSpaceDE w:val="0"/>
        <w:autoSpaceDN w:val="0"/>
        <w:adjustRightInd w:val="0"/>
        <w:rPr>
          <w:rFonts w:ascii="Arial" w:hAnsi="Arial" w:cs="Arial"/>
          <w:color w:val="000000"/>
          <w:sz w:val="20"/>
          <w:szCs w:val="20"/>
        </w:rPr>
      </w:pPr>
    </w:p>
    <w:p w14:paraId="13A5FDE5"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The Incident Commander (IC) at an emergency incident or training activity shall</w:t>
      </w:r>
      <w:r>
        <w:rPr>
          <w:rFonts w:ascii="Arial" w:hAnsi="Arial" w:cs="Arial"/>
          <w:color w:val="000000"/>
          <w:sz w:val="20"/>
          <w:szCs w:val="20"/>
        </w:rPr>
        <w:t xml:space="preserve"> be responsible to consider the </w:t>
      </w:r>
      <w:r w:rsidRPr="00F82861">
        <w:rPr>
          <w:rFonts w:ascii="Arial" w:hAnsi="Arial" w:cs="Arial"/>
          <w:color w:val="000000"/>
          <w:sz w:val="20"/>
          <w:szCs w:val="20"/>
        </w:rPr>
        <w:t>circumstances of each event and make adequate and early provisions to provide for</w:t>
      </w:r>
      <w:r>
        <w:rPr>
          <w:rFonts w:ascii="Arial" w:hAnsi="Arial" w:cs="Arial"/>
          <w:color w:val="000000"/>
          <w:sz w:val="20"/>
          <w:szCs w:val="20"/>
        </w:rPr>
        <w:t xml:space="preserve"> the rest and rehabilitation of </w:t>
      </w:r>
      <w:r w:rsidRPr="00F82861">
        <w:rPr>
          <w:rFonts w:ascii="Arial" w:hAnsi="Arial" w:cs="Arial"/>
          <w:color w:val="000000"/>
          <w:sz w:val="20"/>
          <w:szCs w:val="20"/>
        </w:rPr>
        <w:t>personnel.</w:t>
      </w:r>
    </w:p>
    <w:p w14:paraId="6209ECEB" w14:textId="77777777" w:rsidR="00AC7AB5" w:rsidRDefault="00AC7AB5" w:rsidP="00AC7AB5">
      <w:pPr>
        <w:autoSpaceDE w:val="0"/>
        <w:autoSpaceDN w:val="0"/>
        <w:adjustRightInd w:val="0"/>
        <w:rPr>
          <w:rFonts w:ascii="Arial" w:hAnsi="Arial" w:cs="Arial"/>
          <w:color w:val="000000"/>
          <w:sz w:val="20"/>
          <w:szCs w:val="20"/>
        </w:rPr>
      </w:pPr>
    </w:p>
    <w:p w14:paraId="31D2CC16" w14:textId="77777777" w:rsidR="00AC7AB5"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Division Officers shall maintain an awareness of p</w:t>
      </w:r>
      <w:r>
        <w:rPr>
          <w:rFonts w:ascii="Arial" w:hAnsi="Arial" w:cs="Arial"/>
          <w:color w:val="000000"/>
          <w:sz w:val="20"/>
          <w:szCs w:val="20"/>
        </w:rPr>
        <w:t xml:space="preserve">ersonnel operating within their </w:t>
      </w:r>
      <w:r w:rsidRPr="00F82861">
        <w:rPr>
          <w:rFonts w:ascii="Arial" w:hAnsi="Arial" w:cs="Arial"/>
          <w:color w:val="000000"/>
          <w:sz w:val="20"/>
          <w:szCs w:val="20"/>
        </w:rPr>
        <w:t>span of control and ensure adequate steps are taken to provide for each person’s h</w:t>
      </w:r>
      <w:r>
        <w:rPr>
          <w:rFonts w:ascii="Arial" w:hAnsi="Arial" w:cs="Arial"/>
          <w:color w:val="000000"/>
          <w:sz w:val="20"/>
          <w:szCs w:val="20"/>
        </w:rPr>
        <w:t xml:space="preserve">ealth and safety. This includes </w:t>
      </w:r>
      <w:r w:rsidRPr="00F82861">
        <w:rPr>
          <w:rFonts w:ascii="Arial" w:hAnsi="Arial" w:cs="Arial"/>
          <w:color w:val="000000"/>
          <w:sz w:val="20"/>
          <w:szCs w:val="20"/>
        </w:rPr>
        <w:t xml:space="preserve">ensuring that appropriate re-hydration and rest for their personnel is accomplished. </w:t>
      </w:r>
    </w:p>
    <w:p w14:paraId="7EEC443A" w14:textId="77777777" w:rsidR="00AC7AB5" w:rsidRDefault="00AC7AB5" w:rsidP="00AC7AB5">
      <w:pPr>
        <w:autoSpaceDE w:val="0"/>
        <w:autoSpaceDN w:val="0"/>
        <w:adjustRightInd w:val="0"/>
        <w:rPr>
          <w:rFonts w:ascii="Arial" w:hAnsi="Arial" w:cs="Arial"/>
          <w:color w:val="000000"/>
          <w:sz w:val="20"/>
          <w:szCs w:val="20"/>
        </w:rPr>
      </w:pPr>
    </w:p>
    <w:p w14:paraId="490255E9" w14:textId="77777777" w:rsidR="00AC7AB5" w:rsidRPr="00F82861" w:rsidRDefault="00AC7AB5" w:rsidP="00AC7AB5">
      <w:pPr>
        <w:autoSpaceDE w:val="0"/>
        <w:autoSpaceDN w:val="0"/>
        <w:adjustRightInd w:val="0"/>
        <w:rPr>
          <w:rFonts w:ascii="Arial" w:hAnsi="Arial" w:cs="Arial"/>
          <w:color w:val="000000"/>
          <w:sz w:val="20"/>
          <w:szCs w:val="20"/>
        </w:rPr>
      </w:pPr>
      <w:r>
        <w:rPr>
          <w:rFonts w:ascii="Arial" w:hAnsi="Arial" w:cs="Arial"/>
          <w:color w:val="000000"/>
          <w:sz w:val="20"/>
          <w:szCs w:val="20"/>
        </w:rPr>
        <w:t xml:space="preserve">Each individual is additionally </w:t>
      </w:r>
      <w:r w:rsidRPr="00F82861">
        <w:rPr>
          <w:rFonts w:ascii="Arial" w:hAnsi="Arial" w:cs="Arial"/>
          <w:color w:val="000000"/>
          <w:sz w:val="20"/>
          <w:szCs w:val="20"/>
        </w:rPr>
        <w:t>responsible for his/her preparedness prior to an incident, including sufficient re</w:t>
      </w:r>
      <w:r>
        <w:rPr>
          <w:rFonts w:ascii="Arial" w:hAnsi="Arial" w:cs="Arial"/>
          <w:color w:val="000000"/>
          <w:sz w:val="20"/>
          <w:szCs w:val="20"/>
        </w:rPr>
        <w:t xml:space="preserve">st prior to reporting for duty, </w:t>
      </w:r>
      <w:r w:rsidRPr="00F82861">
        <w:rPr>
          <w:rFonts w:ascii="Arial" w:hAnsi="Arial" w:cs="Arial"/>
          <w:color w:val="000000"/>
          <w:sz w:val="20"/>
          <w:szCs w:val="20"/>
        </w:rPr>
        <w:t>re-hydration during warm weather, proper nutrition, proper dress and ensuring their PPE is in good working order.</w:t>
      </w:r>
    </w:p>
    <w:p w14:paraId="79A6BAC3" w14:textId="77777777" w:rsidR="00AC7AB5" w:rsidRDefault="00AC7AB5" w:rsidP="00AC7AB5">
      <w:pPr>
        <w:autoSpaceDE w:val="0"/>
        <w:autoSpaceDN w:val="0"/>
        <w:adjustRightInd w:val="0"/>
        <w:rPr>
          <w:rFonts w:ascii="Arial" w:hAnsi="Arial" w:cs="Arial"/>
          <w:color w:val="000000"/>
          <w:sz w:val="20"/>
          <w:szCs w:val="20"/>
        </w:rPr>
      </w:pPr>
    </w:p>
    <w:p w14:paraId="0C57B2FE"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During any emergency incident or training activity, all personnel are to advise their sup</w:t>
      </w:r>
      <w:r>
        <w:rPr>
          <w:rFonts w:ascii="Arial" w:hAnsi="Arial" w:cs="Arial"/>
          <w:color w:val="000000"/>
          <w:sz w:val="20"/>
          <w:szCs w:val="20"/>
        </w:rPr>
        <w:t xml:space="preserve">ervisor when they believe their </w:t>
      </w:r>
      <w:r w:rsidRPr="00F82861">
        <w:rPr>
          <w:rFonts w:ascii="Arial" w:hAnsi="Arial" w:cs="Arial"/>
          <w:color w:val="000000"/>
          <w:sz w:val="20"/>
          <w:szCs w:val="20"/>
        </w:rPr>
        <w:t>level of fatigue or exposure to heat/cold is approaching a level that could affect themselves, t</w:t>
      </w:r>
      <w:r>
        <w:rPr>
          <w:rFonts w:ascii="Arial" w:hAnsi="Arial" w:cs="Arial"/>
          <w:color w:val="000000"/>
          <w:sz w:val="20"/>
          <w:szCs w:val="20"/>
        </w:rPr>
        <w:t xml:space="preserve">heir company, or the </w:t>
      </w:r>
      <w:r w:rsidRPr="00F82861">
        <w:rPr>
          <w:rFonts w:ascii="Arial" w:hAnsi="Arial" w:cs="Arial"/>
          <w:color w:val="000000"/>
          <w:sz w:val="20"/>
          <w:szCs w:val="20"/>
        </w:rPr>
        <w:t xml:space="preserve">operation they are involved in. </w:t>
      </w:r>
      <w:r>
        <w:rPr>
          <w:rFonts w:ascii="Arial" w:hAnsi="Arial" w:cs="Arial"/>
          <w:color w:val="000000"/>
          <w:sz w:val="20"/>
          <w:szCs w:val="20"/>
        </w:rPr>
        <w:t>O</w:t>
      </w:r>
      <w:r w:rsidRPr="00F82861">
        <w:rPr>
          <w:rFonts w:ascii="Arial" w:hAnsi="Arial" w:cs="Arial"/>
          <w:color w:val="000000"/>
          <w:sz w:val="20"/>
          <w:szCs w:val="20"/>
        </w:rPr>
        <w:t>fficers shall assess their crew at least ev</w:t>
      </w:r>
      <w:r>
        <w:rPr>
          <w:rFonts w:ascii="Arial" w:hAnsi="Arial" w:cs="Arial"/>
          <w:color w:val="000000"/>
          <w:sz w:val="20"/>
          <w:szCs w:val="20"/>
        </w:rPr>
        <w:t xml:space="preserve">ery 45 minutes. All individuals </w:t>
      </w:r>
      <w:r w:rsidRPr="00F82861">
        <w:rPr>
          <w:rFonts w:ascii="Arial" w:hAnsi="Arial" w:cs="Arial"/>
          <w:color w:val="000000"/>
          <w:sz w:val="20"/>
          <w:szCs w:val="20"/>
        </w:rPr>
        <w:t>shall remain aware of the health and safety of others within their company.</w:t>
      </w:r>
    </w:p>
    <w:p w14:paraId="1B7A8055" w14:textId="77777777" w:rsidR="00AC7AB5" w:rsidRDefault="00AC7AB5" w:rsidP="00AC7AB5">
      <w:pPr>
        <w:autoSpaceDE w:val="0"/>
        <w:autoSpaceDN w:val="0"/>
        <w:adjustRightInd w:val="0"/>
        <w:rPr>
          <w:rFonts w:ascii="Arial" w:hAnsi="Arial" w:cs="Arial"/>
          <w:color w:val="000000"/>
          <w:sz w:val="20"/>
          <w:szCs w:val="20"/>
        </w:rPr>
      </w:pPr>
    </w:p>
    <w:p w14:paraId="459A1059" w14:textId="77777777" w:rsidR="00AC7AB5" w:rsidRPr="00F82861" w:rsidRDefault="00AC7AB5" w:rsidP="00AC7AB5">
      <w:pPr>
        <w:autoSpaceDE w:val="0"/>
        <w:autoSpaceDN w:val="0"/>
        <w:adjustRightInd w:val="0"/>
        <w:rPr>
          <w:rFonts w:ascii="Arial" w:hAnsi="Arial" w:cs="Arial"/>
          <w:b/>
          <w:color w:val="000000"/>
          <w:sz w:val="20"/>
          <w:szCs w:val="20"/>
        </w:rPr>
      </w:pPr>
      <w:r w:rsidRPr="00F82861">
        <w:rPr>
          <w:rFonts w:ascii="Arial" w:hAnsi="Arial" w:cs="Arial"/>
          <w:b/>
          <w:color w:val="000000"/>
          <w:sz w:val="20"/>
          <w:szCs w:val="20"/>
        </w:rPr>
        <w:t xml:space="preserve">Establishment of </w:t>
      </w:r>
      <w:r>
        <w:rPr>
          <w:rFonts w:ascii="Arial" w:hAnsi="Arial" w:cs="Arial"/>
          <w:b/>
          <w:color w:val="000000"/>
          <w:sz w:val="20"/>
          <w:szCs w:val="20"/>
        </w:rPr>
        <w:t>R</w:t>
      </w:r>
      <w:r w:rsidRPr="00F82861">
        <w:rPr>
          <w:rFonts w:ascii="Arial" w:hAnsi="Arial" w:cs="Arial"/>
          <w:b/>
          <w:color w:val="000000"/>
          <w:sz w:val="20"/>
          <w:szCs w:val="20"/>
        </w:rPr>
        <w:t>ehab</w:t>
      </w:r>
    </w:p>
    <w:p w14:paraId="42720D82"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The IC shall establish rehab when conditions indicate that rest and rehabilitation is nee</w:t>
      </w:r>
      <w:r>
        <w:rPr>
          <w:rFonts w:ascii="Arial" w:hAnsi="Arial" w:cs="Arial"/>
          <w:color w:val="000000"/>
          <w:sz w:val="20"/>
          <w:szCs w:val="20"/>
        </w:rPr>
        <w:t xml:space="preserve">ded for personnel working at an </w:t>
      </w:r>
      <w:r w:rsidRPr="00F82861">
        <w:rPr>
          <w:rFonts w:ascii="Arial" w:hAnsi="Arial" w:cs="Arial"/>
          <w:color w:val="000000"/>
          <w:sz w:val="20"/>
          <w:szCs w:val="20"/>
        </w:rPr>
        <w:t>incident or training activity. Climactic or environmental conditions that indicate the nee</w:t>
      </w:r>
      <w:r>
        <w:rPr>
          <w:rFonts w:ascii="Arial" w:hAnsi="Arial" w:cs="Arial"/>
          <w:color w:val="000000"/>
          <w:sz w:val="20"/>
          <w:szCs w:val="20"/>
        </w:rPr>
        <w:t xml:space="preserve">d to establish rehab are a heat </w:t>
      </w:r>
      <w:r w:rsidRPr="00F82861">
        <w:rPr>
          <w:rFonts w:ascii="Arial" w:hAnsi="Arial" w:cs="Arial"/>
          <w:color w:val="000000"/>
          <w:sz w:val="20"/>
          <w:szCs w:val="20"/>
        </w:rPr>
        <w:t>stress index above 90 degrees Fahrenheit or wind-chill index below 10 degrees Fahr</w:t>
      </w:r>
      <w:r>
        <w:rPr>
          <w:rFonts w:ascii="Arial" w:hAnsi="Arial" w:cs="Arial"/>
          <w:color w:val="000000"/>
          <w:sz w:val="20"/>
          <w:szCs w:val="20"/>
        </w:rPr>
        <w:t xml:space="preserve">enheit. Additional factors that </w:t>
      </w:r>
      <w:r w:rsidRPr="00F82861">
        <w:rPr>
          <w:rFonts w:ascii="Arial" w:hAnsi="Arial" w:cs="Arial"/>
          <w:color w:val="000000"/>
          <w:sz w:val="20"/>
          <w:szCs w:val="20"/>
        </w:rPr>
        <w:t>should be considered in the need to establish rehab include:</w:t>
      </w:r>
    </w:p>
    <w:p w14:paraId="2C7D12A3" w14:textId="77777777" w:rsidR="00AC7AB5" w:rsidRPr="00F82861" w:rsidRDefault="00AC7AB5" w:rsidP="00AC7AB5">
      <w:pPr>
        <w:autoSpaceDE w:val="0"/>
        <w:autoSpaceDN w:val="0"/>
        <w:adjustRightInd w:val="0"/>
        <w:ind w:firstLine="720"/>
        <w:rPr>
          <w:rFonts w:ascii="Arial" w:hAnsi="Arial" w:cs="Arial"/>
          <w:color w:val="000000"/>
          <w:sz w:val="20"/>
          <w:szCs w:val="20"/>
        </w:rPr>
      </w:pPr>
      <w:r w:rsidRPr="00F82861">
        <w:rPr>
          <w:rFonts w:ascii="Arial" w:hAnsi="Arial" w:cs="Arial"/>
          <w:color w:val="000000"/>
          <w:sz w:val="20"/>
          <w:szCs w:val="20"/>
        </w:rPr>
        <w:t>• Time – including extended use of PPE and exposure to weather conditions</w:t>
      </w:r>
    </w:p>
    <w:p w14:paraId="5540CBF5" w14:textId="77777777" w:rsidR="00AC7AB5" w:rsidRPr="00F82861" w:rsidRDefault="00AC7AB5" w:rsidP="00AC7AB5">
      <w:pPr>
        <w:autoSpaceDE w:val="0"/>
        <w:autoSpaceDN w:val="0"/>
        <w:adjustRightInd w:val="0"/>
        <w:ind w:firstLine="720"/>
        <w:rPr>
          <w:rFonts w:ascii="Arial" w:hAnsi="Arial" w:cs="Arial"/>
          <w:color w:val="000000"/>
          <w:sz w:val="20"/>
          <w:szCs w:val="20"/>
        </w:rPr>
      </w:pPr>
      <w:r w:rsidRPr="00F82861">
        <w:rPr>
          <w:rFonts w:ascii="Arial" w:hAnsi="Arial" w:cs="Arial"/>
          <w:color w:val="000000"/>
          <w:sz w:val="20"/>
          <w:szCs w:val="20"/>
        </w:rPr>
        <w:t>• Complexity – including crime scenes, specials teams incidents</w:t>
      </w:r>
    </w:p>
    <w:p w14:paraId="31DD608E" w14:textId="77777777" w:rsidR="00AC7AB5" w:rsidRPr="00F82861" w:rsidRDefault="00AC7AB5" w:rsidP="00AC7AB5">
      <w:pPr>
        <w:autoSpaceDE w:val="0"/>
        <w:autoSpaceDN w:val="0"/>
        <w:adjustRightInd w:val="0"/>
        <w:ind w:left="720"/>
        <w:rPr>
          <w:rFonts w:ascii="Arial" w:hAnsi="Arial" w:cs="Arial"/>
          <w:color w:val="000000"/>
          <w:sz w:val="20"/>
          <w:szCs w:val="20"/>
        </w:rPr>
      </w:pPr>
      <w:r w:rsidRPr="00F82861">
        <w:rPr>
          <w:rFonts w:ascii="Arial" w:hAnsi="Arial" w:cs="Arial"/>
          <w:color w:val="000000"/>
          <w:sz w:val="20"/>
          <w:szCs w:val="20"/>
        </w:rPr>
        <w:t xml:space="preserve">• Intensity – mental and/or physical stress at incidents such as major extrications, </w:t>
      </w:r>
      <w:r>
        <w:rPr>
          <w:rFonts w:ascii="Arial" w:hAnsi="Arial" w:cs="Arial"/>
          <w:color w:val="000000"/>
          <w:sz w:val="20"/>
          <w:szCs w:val="20"/>
        </w:rPr>
        <w:t xml:space="preserve">interior              </w:t>
      </w:r>
      <w:r w:rsidRPr="00F82861">
        <w:rPr>
          <w:rFonts w:ascii="Arial" w:hAnsi="Arial" w:cs="Arial"/>
          <w:color w:val="000000"/>
          <w:sz w:val="20"/>
          <w:szCs w:val="20"/>
        </w:rPr>
        <w:t>search and</w:t>
      </w:r>
      <w:r>
        <w:rPr>
          <w:rFonts w:ascii="Arial" w:hAnsi="Arial" w:cs="Arial"/>
          <w:color w:val="000000"/>
          <w:sz w:val="20"/>
          <w:szCs w:val="20"/>
        </w:rPr>
        <w:t xml:space="preserve"> </w:t>
      </w:r>
      <w:r w:rsidRPr="00F82861">
        <w:rPr>
          <w:rFonts w:ascii="Arial" w:hAnsi="Arial" w:cs="Arial"/>
          <w:color w:val="000000"/>
          <w:sz w:val="20"/>
          <w:szCs w:val="20"/>
        </w:rPr>
        <w:t>rescue, etc.</w:t>
      </w:r>
    </w:p>
    <w:p w14:paraId="14CDE64E" w14:textId="77777777" w:rsidR="00AC7AB5" w:rsidRDefault="00AC7AB5" w:rsidP="00AC7AB5">
      <w:pPr>
        <w:autoSpaceDE w:val="0"/>
        <w:autoSpaceDN w:val="0"/>
        <w:adjustRightInd w:val="0"/>
        <w:rPr>
          <w:rFonts w:ascii="Arial" w:hAnsi="Arial" w:cs="Arial"/>
          <w:color w:val="000000"/>
          <w:sz w:val="20"/>
          <w:szCs w:val="20"/>
        </w:rPr>
      </w:pPr>
    </w:p>
    <w:p w14:paraId="3A08F316" w14:textId="77777777" w:rsidR="00AC7AB5"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The Rehab Manag</w:t>
      </w:r>
      <w:r>
        <w:rPr>
          <w:rFonts w:ascii="Arial" w:hAnsi="Arial" w:cs="Arial"/>
          <w:color w:val="000000"/>
          <w:sz w:val="20"/>
          <w:szCs w:val="20"/>
        </w:rPr>
        <w:t>er shall function within the incident command system</w:t>
      </w:r>
      <w:r w:rsidRPr="00F82861">
        <w:rPr>
          <w:rFonts w:ascii="Arial" w:hAnsi="Arial" w:cs="Arial"/>
          <w:color w:val="000000"/>
          <w:sz w:val="20"/>
          <w:szCs w:val="20"/>
        </w:rPr>
        <w:t xml:space="preserve"> and report to the Incident Comman</w:t>
      </w:r>
      <w:r>
        <w:rPr>
          <w:rFonts w:ascii="Arial" w:hAnsi="Arial" w:cs="Arial"/>
          <w:color w:val="000000"/>
          <w:sz w:val="20"/>
          <w:szCs w:val="20"/>
        </w:rPr>
        <w:t xml:space="preserve">der (IC) or the Incident Safety </w:t>
      </w:r>
      <w:r w:rsidRPr="00F82861">
        <w:rPr>
          <w:rFonts w:ascii="Arial" w:hAnsi="Arial" w:cs="Arial"/>
          <w:color w:val="000000"/>
          <w:sz w:val="20"/>
          <w:szCs w:val="20"/>
        </w:rPr>
        <w:t>Officer (if establis</w:t>
      </w:r>
      <w:r>
        <w:rPr>
          <w:rFonts w:ascii="Arial" w:hAnsi="Arial" w:cs="Arial"/>
          <w:color w:val="000000"/>
          <w:sz w:val="20"/>
          <w:szCs w:val="20"/>
        </w:rPr>
        <w:t>hed).</w:t>
      </w:r>
    </w:p>
    <w:p w14:paraId="0462680A" w14:textId="77777777" w:rsidR="00AC7AB5" w:rsidRPr="00BB2A93" w:rsidRDefault="00AC7AB5" w:rsidP="00AC7AB5">
      <w:pPr>
        <w:autoSpaceDE w:val="0"/>
        <w:autoSpaceDN w:val="0"/>
        <w:adjustRightInd w:val="0"/>
        <w:rPr>
          <w:rFonts w:ascii="Arial" w:hAnsi="Arial" w:cs="Arial"/>
          <w:b/>
          <w:color w:val="FFFFFF"/>
          <w:sz w:val="20"/>
          <w:szCs w:val="20"/>
        </w:rPr>
      </w:pPr>
      <w:r w:rsidRPr="00BB2A93">
        <w:rPr>
          <w:rFonts w:ascii="Arial" w:hAnsi="Arial" w:cs="Arial"/>
          <w:b/>
          <w:color w:val="FFFFFF"/>
          <w:sz w:val="20"/>
          <w:szCs w:val="20"/>
        </w:rPr>
        <w:t>HF</w:t>
      </w:r>
    </w:p>
    <w:p w14:paraId="4E3E0154" w14:textId="77777777" w:rsidR="00AC7AB5" w:rsidRPr="00BB2A93" w:rsidRDefault="00AC7AB5" w:rsidP="00AC7AB5">
      <w:pPr>
        <w:autoSpaceDE w:val="0"/>
        <w:autoSpaceDN w:val="0"/>
        <w:adjustRightInd w:val="0"/>
        <w:rPr>
          <w:rFonts w:ascii="Arial" w:hAnsi="Arial" w:cs="Arial"/>
          <w:b/>
          <w:color w:val="000000"/>
          <w:sz w:val="20"/>
          <w:szCs w:val="20"/>
        </w:rPr>
      </w:pPr>
      <w:r w:rsidRPr="00BB2A93">
        <w:rPr>
          <w:rFonts w:ascii="Arial" w:hAnsi="Arial" w:cs="Arial"/>
          <w:b/>
          <w:color w:val="000000"/>
          <w:sz w:val="20"/>
          <w:szCs w:val="20"/>
        </w:rPr>
        <w:t>Staffing of Rehab</w:t>
      </w:r>
    </w:p>
    <w:p w14:paraId="3BC5C81C" w14:textId="77777777" w:rsidR="00AC7AB5" w:rsidRDefault="00AC7AB5" w:rsidP="00AC7AB5">
      <w:pPr>
        <w:autoSpaceDE w:val="0"/>
        <w:autoSpaceDN w:val="0"/>
        <w:adjustRightInd w:val="0"/>
        <w:rPr>
          <w:rFonts w:ascii="Arial" w:hAnsi="Arial" w:cs="Arial"/>
          <w:color w:val="000000"/>
          <w:sz w:val="20"/>
          <w:szCs w:val="20"/>
        </w:rPr>
      </w:pPr>
      <w:r>
        <w:rPr>
          <w:rFonts w:ascii="Arial" w:hAnsi="Arial" w:cs="Arial"/>
          <w:color w:val="000000"/>
          <w:sz w:val="20"/>
          <w:szCs w:val="20"/>
        </w:rPr>
        <w:t>Rehab</w:t>
      </w:r>
      <w:r w:rsidRPr="00F82861">
        <w:rPr>
          <w:rFonts w:ascii="Arial" w:hAnsi="Arial" w:cs="Arial"/>
          <w:color w:val="000000"/>
          <w:sz w:val="20"/>
          <w:szCs w:val="20"/>
        </w:rPr>
        <w:t xml:space="preserve"> shall be staffed by a minimum of one (1) BLS ambulance and crew.</w:t>
      </w:r>
      <w:r>
        <w:rPr>
          <w:rFonts w:ascii="Arial" w:hAnsi="Arial" w:cs="Arial"/>
          <w:color w:val="000000"/>
          <w:sz w:val="20"/>
          <w:szCs w:val="20"/>
        </w:rPr>
        <w:t xml:space="preserve"> The minimum level of available </w:t>
      </w:r>
      <w:r w:rsidRPr="00F82861">
        <w:rPr>
          <w:rFonts w:ascii="Arial" w:hAnsi="Arial" w:cs="Arial"/>
          <w:color w:val="000000"/>
          <w:sz w:val="20"/>
          <w:szCs w:val="20"/>
        </w:rPr>
        <w:t xml:space="preserve">care shall be BLS and the IC shall designate an EMT or Paramedic as Rehab Manager. </w:t>
      </w:r>
    </w:p>
    <w:p w14:paraId="2D9AB6C9" w14:textId="77777777" w:rsidR="00AC7AB5" w:rsidRDefault="00AC7AB5" w:rsidP="00AC7AB5">
      <w:pPr>
        <w:autoSpaceDE w:val="0"/>
        <w:autoSpaceDN w:val="0"/>
        <w:adjustRightInd w:val="0"/>
        <w:rPr>
          <w:rFonts w:ascii="Arial" w:hAnsi="Arial" w:cs="Arial"/>
          <w:color w:val="000000"/>
          <w:sz w:val="20"/>
          <w:szCs w:val="20"/>
        </w:rPr>
      </w:pPr>
    </w:p>
    <w:p w14:paraId="236303FB"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F</w:t>
      </w:r>
      <w:r>
        <w:rPr>
          <w:rFonts w:ascii="Arial" w:hAnsi="Arial" w:cs="Arial"/>
          <w:color w:val="000000"/>
          <w:sz w:val="20"/>
          <w:szCs w:val="20"/>
        </w:rPr>
        <w:t xml:space="preserve">or incidents that escalate to a </w:t>
      </w:r>
      <w:r w:rsidRPr="00F82861">
        <w:rPr>
          <w:rFonts w:ascii="Arial" w:hAnsi="Arial" w:cs="Arial"/>
          <w:color w:val="000000"/>
          <w:sz w:val="20"/>
          <w:szCs w:val="20"/>
        </w:rPr>
        <w:t>higher alarm, a</w:t>
      </w:r>
      <w:r>
        <w:rPr>
          <w:rFonts w:ascii="Arial" w:hAnsi="Arial" w:cs="Arial"/>
          <w:color w:val="000000"/>
          <w:sz w:val="20"/>
          <w:szCs w:val="20"/>
        </w:rPr>
        <w:t>n Officer</w:t>
      </w:r>
      <w:r w:rsidRPr="00F82861">
        <w:rPr>
          <w:rFonts w:ascii="Arial" w:hAnsi="Arial" w:cs="Arial"/>
          <w:color w:val="000000"/>
          <w:sz w:val="20"/>
          <w:szCs w:val="20"/>
        </w:rPr>
        <w:t xml:space="preserve"> should be assigned to the Rehab Group if possible.</w:t>
      </w:r>
    </w:p>
    <w:p w14:paraId="289C6830" w14:textId="77777777" w:rsidR="00AC7AB5" w:rsidRPr="00F82861" w:rsidRDefault="00AC7AB5" w:rsidP="00461B52">
      <w:pPr>
        <w:numPr>
          <w:ilvl w:val="0"/>
          <w:numId w:val="62"/>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Rehab shall be staffed with one (1) EMT or Paramedic for every 10 per</w:t>
      </w:r>
      <w:r>
        <w:rPr>
          <w:rFonts w:ascii="Arial" w:hAnsi="Arial" w:cs="Arial"/>
          <w:color w:val="000000"/>
          <w:sz w:val="20"/>
          <w:szCs w:val="20"/>
        </w:rPr>
        <w:t xml:space="preserve">sons who are being concurrently </w:t>
      </w:r>
      <w:r w:rsidRPr="00F82861">
        <w:rPr>
          <w:rFonts w:ascii="Arial" w:hAnsi="Arial" w:cs="Arial"/>
          <w:color w:val="000000"/>
          <w:sz w:val="20"/>
          <w:szCs w:val="20"/>
        </w:rPr>
        <w:t>rehabbed</w:t>
      </w:r>
    </w:p>
    <w:p w14:paraId="1355AF2A" w14:textId="77777777" w:rsidR="00AC7AB5" w:rsidRDefault="00AC7AB5" w:rsidP="00461B52">
      <w:pPr>
        <w:numPr>
          <w:ilvl w:val="0"/>
          <w:numId w:val="62"/>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Rehab shall maintain one (1) BLS or ALS ambulance for every 15 persons who are being conc</w:t>
      </w:r>
      <w:r>
        <w:rPr>
          <w:rFonts w:ascii="Arial" w:hAnsi="Arial" w:cs="Arial"/>
          <w:color w:val="000000"/>
          <w:sz w:val="20"/>
          <w:szCs w:val="20"/>
        </w:rPr>
        <w:t xml:space="preserve">urrently </w:t>
      </w:r>
      <w:r w:rsidRPr="00F82861">
        <w:rPr>
          <w:rFonts w:ascii="Arial" w:hAnsi="Arial" w:cs="Arial"/>
          <w:color w:val="000000"/>
          <w:sz w:val="20"/>
          <w:szCs w:val="20"/>
        </w:rPr>
        <w:t>rehabbed</w:t>
      </w:r>
    </w:p>
    <w:p w14:paraId="592D9ACC" w14:textId="77777777" w:rsidR="00AC7AB5" w:rsidRPr="00F82861" w:rsidRDefault="00AC7AB5" w:rsidP="00AC7AB5">
      <w:pPr>
        <w:autoSpaceDE w:val="0"/>
        <w:autoSpaceDN w:val="0"/>
        <w:adjustRightInd w:val="0"/>
        <w:ind w:left="360"/>
        <w:rPr>
          <w:rFonts w:ascii="Arial" w:hAnsi="Arial" w:cs="Arial"/>
          <w:color w:val="000000"/>
          <w:sz w:val="20"/>
          <w:szCs w:val="20"/>
        </w:rPr>
      </w:pPr>
    </w:p>
    <w:p w14:paraId="45987B52"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When a formal rehab group is being established, the us</w:t>
      </w:r>
      <w:r>
        <w:rPr>
          <w:rFonts w:ascii="Arial" w:hAnsi="Arial" w:cs="Arial"/>
          <w:color w:val="000000"/>
          <w:sz w:val="20"/>
          <w:szCs w:val="20"/>
        </w:rPr>
        <w:t xml:space="preserve">e of designated rehab teams and resources should be notified </w:t>
      </w:r>
      <w:r w:rsidRPr="00F82861">
        <w:rPr>
          <w:rFonts w:ascii="Arial" w:hAnsi="Arial" w:cs="Arial"/>
          <w:color w:val="000000"/>
          <w:sz w:val="20"/>
          <w:szCs w:val="20"/>
        </w:rPr>
        <w:t>as early as possible to allow for travel and setup time.</w:t>
      </w:r>
    </w:p>
    <w:p w14:paraId="05BFD242" w14:textId="77777777" w:rsidR="00AC7AB5" w:rsidRDefault="00AC7AB5" w:rsidP="00AC7AB5">
      <w:pPr>
        <w:autoSpaceDE w:val="0"/>
        <w:autoSpaceDN w:val="0"/>
        <w:adjustRightInd w:val="0"/>
        <w:rPr>
          <w:rFonts w:ascii="Arial" w:hAnsi="Arial" w:cs="Arial"/>
          <w:color w:val="000000"/>
          <w:sz w:val="20"/>
          <w:szCs w:val="20"/>
        </w:rPr>
      </w:pPr>
    </w:p>
    <w:p w14:paraId="2AF1DCCF" w14:textId="77777777" w:rsidR="00AC7AB5" w:rsidRPr="00BB2A93" w:rsidRDefault="00AC7AB5" w:rsidP="00AC7AB5">
      <w:pPr>
        <w:autoSpaceDE w:val="0"/>
        <w:autoSpaceDN w:val="0"/>
        <w:adjustRightInd w:val="0"/>
        <w:rPr>
          <w:rFonts w:ascii="Arial" w:hAnsi="Arial" w:cs="Arial"/>
          <w:b/>
          <w:color w:val="000000"/>
          <w:sz w:val="20"/>
          <w:szCs w:val="20"/>
        </w:rPr>
      </w:pPr>
      <w:r w:rsidRPr="00BB2A93">
        <w:rPr>
          <w:rFonts w:ascii="Arial" w:hAnsi="Arial" w:cs="Arial"/>
          <w:b/>
          <w:color w:val="000000"/>
          <w:sz w:val="20"/>
          <w:szCs w:val="20"/>
        </w:rPr>
        <w:t>Site location and characteristics</w:t>
      </w:r>
    </w:p>
    <w:p w14:paraId="1BB0B8D5" w14:textId="77777777" w:rsidR="00AC7AB5"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The IC will normally designate the location for rehab. If a specific location has</w:t>
      </w:r>
      <w:r>
        <w:rPr>
          <w:rFonts w:ascii="Arial" w:hAnsi="Arial" w:cs="Arial"/>
          <w:color w:val="000000"/>
          <w:sz w:val="20"/>
          <w:szCs w:val="20"/>
        </w:rPr>
        <w:t xml:space="preserve"> not been designated, the Rehab </w:t>
      </w:r>
      <w:r w:rsidRPr="00F82861">
        <w:rPr>
          <w:rFonts w:ascii="Arial" w:hAnsi="Arial" w:cs="Arial"/>
          <w:color w:val="000000"/>
          <w:sz w:val="20"/>
          <w:szCs w:val="20"/>
        </w:rPr>
        <w:t>Manager shall select an appropriate location. Multiple rehab locations may be necess</w:t>
      </w:r>
      <w:r>
        <w:rPr>
          <w:rFonts w:ascii="Arial" w:hAnsi="Arial" w:cs="Arial"/>
          <w:color w:val="000000"/>
          <w:sz w:val="20"/>
          <w:szCs w:val="20"/>
        </w:rPr>
        <w:t xml:space="preserve">ary if the incident is large or </w:t>
      </w:r>
      <w:r w:rsidRPr="00F82861">
        <w:rPr>
          <w:rFonts w:ascii="Arial" w:hAnsi="Arial" w:cs="Arial"/>
          <w:color w:val="000000"/>
          <w:sz w:val="20"/>
          <w:szCs w:val="20"/>
        </w:rPr>
        <w:t xml:space="preserve">divided. In the event there is more than one location, it shall be given a geographic </w:t>
      </w:r>
      <w:r>
        <w:rPr>
          <w:rFonts w:ascii="Arial" w:hAnsi="Arial" w:cs="Arial"/>
          <w:color w:val="000000"/>
          <w:sz w:val="20"/>
          <w:szCs w:val="20"/>
        </w:rPr>
        <w:t xml:space="preserve">designation consistent with the </w:t>
      </w:r>
      <w:r w:rsidRPr="00F82861">
        <w:rPr>
          <w:rFonts w:ascii="Arial" w:hAnsi="Arial" w:cs="Arial"/>
          <w:color w:val="000000"/>
          <w:sz w:val="20"/>
          <w:szCs w:val="20"/>
        </w:rPr>
        <w:t xml:space="preserve">location at the incident. </w:t>
      </w:r>
    </w:p>
    <w:p w14:paraId="65AF8FBB" w14:textId="77777777" w:rsidR="00AC7AB5" w:rsidRDefault="00AC7AB5" w:rsidP="00AC7AB5">
      <w:pPr>
        <w:autoSpaceDE w:val="0"/>
        <w:autoSpaceDN w:val="0"/>
        <w:adjustRightInd w:val="0"/>
        <w:rPr>
          <w:rFonts w:ascii="Arial" w:hAnsi="Arial" w:cs="Arial"/>
          <w:color w:val="000000"/>
          <w:sz w:val="20"/>
          <w:szCs w:val="20"/>
        </w:rPr>
      </w:pPr>
    </w:p>
    <w:p w14:paraId="1B29D64C" w14:textId="77777777" w:rsidR="00AC7AB5" w:rsidRPr="00F82861"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lastRenderedPageBreak/>
        <w:t>Rehab should be in a location that will provide physical rest by allowing personnel</w:t>
      </w:r>
      <w:r>
        <w:rPr>
          <w:rFonts w:ascii="Arial" w:hAnsi="Arial" w:cs="Arial"/>
          <w:color w:val="000000"/>
          <w:sz w:val="20"/>
          <w:szCs w:val="20"/>
        </w:rPr>
        <w:t xml:space="preserve"> to recuperate from the demands </w:t>
      </w:r>
      <w:r w:rsidRPr="00F82861">
        <w:rPr>
          <w:rFonts w:ascii="Arial" w:hAnsi="Arial" w:cs="Arial"/>
          <w:color w:val="000000"/>
          <w:sz w:val="20"/>
          <w:szCs w:val="20"/>
        </w:rPr>
        <w:t>and hazards of the emergency incident or training activity. Specific criteria for selecting a rehab location include:</w:t>
      </w:r>
    </w:p>
    <w:p w14:paraId="2F0EE186"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Be far enough away from the scene that personnel may safely remove PPE and have their vital signs</w:t>
      </w:r>
      <w:r>
        <w:rPr>
          <w:rFonts w:ascii="Arial" w:hAnsi="Arial" w:cs="Arial"/>
          <w:color w:val="000000"/>
          <w:sz w:val="20"/>
          <w:szCs w:val="20"/>
        </w:rPr>
        <w:t xml:space="preserve"> </w:t>
      </w:r>
      <w:r w:rsidRPr="00F82861">
        <w:rPr>
          <w:rFonts w:ascii="Arial" w:hAnsi="Arial" w:cs="Arial"/>
          <w:color w:val="000000"/>
          <w:sz w:val="20"/>
          <w:szCs w:val="20"/>
        </w:rPr>
        <w:t>checked while receiving fluids and rest</w:t>
      </w:r>
    </w:p>
    <w:p w14:paraId="68EEA932"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Provide suitable protection from the prevailing weather conditions. During hot weather it should be in a</w:t>
      </w:r>
      <w:r>
        <w:rPr>
          <w:rFonts w:ascii="Arial" w:hAnsi="Arial" w:cs="Arial"/>
          <w:color w:val="000000"/>
          <w:sz w:val="20"/>
          <w:szCs w:val="20"/>
        </w:rPr>
        <w:t xml:space="preserve"> </w:t>
      </w:r>
      <w:r w:rsidRPr="00F82861">
        <w:rPr>
          <w:rFonts w:ascii="Arial" w:hAnsi="Arial" w:cs="Arial"/>
          <w:color w:val="000000"/>
          <w:sz w:val="20"/>
          <w:szCs w:val="20"/>
        </w:rPr>
        <w:t>cool, shaded area. During cold weather, it should be in a warm, dry area.</w:t>
      </w:r>
    </w:p>
    <w:p w14:paraId="26DDC300"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Large enough to handle the needs of the incident</w:t>
      </w:r>
    </w:p>
    <w:p w14:paraId="248E96B1"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Easily accessible by ambulance</w:t>
      </w:r>
    </w:p>
    <w:p w14:paraId="0D37C6EA"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Enable personnel to be free from exhaust of apparatus, vehicles or equipment</w:t>
      </w:r>
    </w:p>
    <w:p w14:paraId="2FD6C4D8" w14:textId="77777777" w:rsidR="00AC7AB5"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sidRPr="00F82861">
        <w:rPr>
          <w:rFonts w:ascii="Arial" w:hAnsi="Arial" w:cs="Arial"/>
          <w:color w:val="000000"/>
          <w:sz w:val="20"/>
          <w:szCs w:val="20"/>
        </w:rPr>
        <w:t>Allow for prompt re-assignment by the Rehab Manager as determined by the IC.</w:t>
      </w:r>
    </w:p>
    <w:p w14:paraId="5D4A5108" w14:textId="77777777" w:rsidR="00AC7AB5" w:rsidRPr="00F82861" w:rsidRDefault="00AC7AB5" w:rsidP="00461B52">
      <w:pPr>
        <w:numPr>
          <w:ilvl w:val="0"/>
          <w:numId w:val="126"/>
        </w:numPr>
        <w:autoSpaceDE w:val="0"/>
        <w:autoSpaceDN w:val="0"/>
        <w:adjustRightInd w:val="0"/>
        <w:spacing w:after="240"/>
        <w:contextualSpacing/>
        <w:rPr>
          <w:rFonts w:ascii="Arial" w:hAnsi="Arial" w:cs="Arial"/>
          <w:color w:val="000000"/>
          <w:sz w:val="20"/>
          <w:szCs w:val="20"/>
        </w:rPr>
      </w:pPr>
      <w:r>
        <w:rPr>
          <w:rFonts w:ascii="Arial" w:hAnsi="Arial" w:cs="Arial"/>
          <w:color w:val="000000"/>
          <w:sz w:val="20"/>
          <w:szCs w:val="20"/>
        </w:rPr>
        <w:t>S</w:t>
      </w:r>
      <w:r w:rsidRPr="00F82861">
        <w:rPr>
          <w:rFonts w:ascii="Arial" w:hAnsi="Arial" w:cs="Arial"/>
          <w:color w:val="000000"/>
          <w:sz w:val="20"/>
          <w:szCs w:val="20"/>
        </w:rPr>
        <w:t xml:space="preserve">hould be marked using scene tape and signs and provide a single entry/exit point. </w:t>
      </w:r>
    </w:p>
    <w:p w14:paraId="07139373" w14:textId="77777777" w:rsidR="00AC7AB5" w:rsidRDefault="00AC7AB5" w:rsidP="00AC7AB5">
      <w:pPr>
        <w:autoSpaceDE w:val="0"/>
        <w:autoSpaceDN w:val="0"/>
        <w:adjustRightInd w:val="0"/>
        <w:rPr>
          <w:rFonts w:ascii="Arial" w:hAnsi="Arial" w:cs="Arial"/>
          <w:color w:val="000000"/>
          <w:sz w:val="20"/>
          <w:szCs w:val="20"/>
        </w:rPr>
      </w:pPr>
    </w:p>
    <w:p w14:paraId="150C59B4" w14:textId="77777777" w:rsidR="00AC7AB5" w:rsidRPr="00BB2A93" w:rsidRDefault="00AC7AB5" w:rsidP="00AC7AB5">
      <w:pPr>
        <w:autoSpaceDE w:val="0"/>
        <w:autoSpaceDN w:val="0"/>
        <w:adjustRightInd w:val="0"/>
        <w:rPr>
          <w:rFonts w:ascii="Arial" w:hAnsi="Arial" w:cs="Arial"/>
          <w:b/>
          <w:color w:val="000000"/>
          <w:sz w:val="20"/>
          <w:szCs w:val="20"/>
        </w:rPr>
      </w:pPr>
      <w:r w:rsidRPr="00BB2A93">
        <w:rPr>
          <w:rFonts w:ascii="Arial" w:hAnsi="Arial" w:cs="Arial"/>
          <w:b/>
          <w:color w:val="000000"/>
          <w:sz w:val="20"/>
          <w:szCs w:val="20"/>
        </w:rPr>
        <w:t>Rehab efforts should include the following:</w:t>
      </w:r>
    </w:p>
    <w:p w14:paraId="15DA0757"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Relief from weather conditions</w:t>
      </w:r>
    </w:p>
    <w:p w14:paraId="685849E1"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Rest and recovery</w:t>
      </w:r>
    </w:p>
    <w:p w14:paraId="1E171C33"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Active and/or passive cooling or warming as needed</w:t>
      </w:r>
    </w:p>
    <w:p w14:paraId="77A193BC"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Rehydration</w:t>
      </w:r>
    </w:p>
    <w:p w14:paraId="0CAD90E1"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Calorie and electrolyte replacement for longer duration incidents</w:t>
      </w:r>
    </w:p>
    <w:p w14:paraId="799BCBB2"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Medical monitoring</w:t>
      </w:r>
    </w:p>
    <w:p w14:paraId="68E26233" w14:textId="77777777" w:rsidR="00AC7AB5" w:rsidRPr="00F82861" w:rsidRDefault="00AC7AB5" w:rsidP="00461B52">
      <w:pPr>
        <w:numPr>
          <w:ilvl w:val="0"/>
          <w:numId w:val="12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Accountability</w:t>
      </w:r>
    </w:p>
    <w:p w14:paraId="4FDE2627" w14:textId="77777777" w:rsidR="00AC7AB5" w:rsidRDefault="00AC7AB5" w:rsidP="00AC7AB5">
      <w:pPr>
        <w:autoSpaceDE w:val="0"/>
        <w:autoSpaceDN w:val="0"/>
        <w:adjustRightInd w:val="0"/>
        <w:rPr>
          <w:rFonts w:ascii="Arial" w:hAnsi="Arial" w:cs="Arial"/>
          <w:color w:val="000000"/>
          <w:sz w:val="20"/>
          <w:szCs w:val="20"/>
        </w:rPr>
      </w:pPr>
    </w:p>
    <w:p w14:paraId="186A8807" w14:textId="77777777" w:rsidR="00AC7AB5" w:rsidRPr="00BB2A93" w:rsidRDefault="00AC7AB5" w:rsidP="00AC7AB5">
      <w:pPr>
        <w:autoSpaceDE w:val="0"/>
        <w:autoSpaceDN w:val="0"/>
        <w:adjustRightInd w:val="0"/>
        <w:rPr>
          <w:rFonts w:ascii="Arial" w:hAnsi="Arial" w:cs="Arial"/>
          <w:b/>
          <w:color w:val="000000"/>
          <w:sz w:val="20"/>
          <w:szCs w:val="20"/>
        </w:rPr>
      </w:pPr>
      <w:r w:rsidRPr="00BB2A93">
        <w:rPr>
          <w:rFonts w:ascii="Arial" w:hAnsi="Arial" w:cs="Arial"/>
          <w:b/>
          <w:color w:val="000000"/>
          <w:sz w:val="20"/>
          <w:szCs w:val="20"/>
        </w:rPr>
        <w:t>Rehab period</w:t>
      </w:r>
    </w:p>
    <w:p w14:paraId="49F1308F" w14:textId="77777777" w:rsidR="00AC7AB5" w:rsidRPr="00F82861" w:rsidRDefault="00AC7AB5" w:rsidP="00461B52">
      <w:pPr>
        <w:numPr>
          <w:ilvl w:val="0"/>
          <w:numId w:val="63"/>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All personnel involved in emergency operations should be routinely ev</w:t>
      </w:r>
      <w:r>
        <w:rPr>
          <w:rFonts w:ascii="Arial" w:hAnsi="Arial" w:cs="Arial"/>
          <w:color w:val="000000"/>
          <w:sz w:val="20"/>
          <w:szCs w:val="20"/>
        </w:rPr>
        <w:t xml:space="preserve">aluated in rehab. The following </w:t>
      </w:r>
      <w:r w:rsidRPr="00F82861">
        <w:rPr>
          <w:rFonts w:ascii="Arial" w:hAnsi="Arial" w:cs="Arial"/>
          <w:color w:val="000000"/>
          <w:sz w:val="20"/>
          <w:szCs w:val="20"/>
        </w:rPr>
        <w:t>criteria should be used as a general guideline:</w:t>
      </w:r>
    </w:p>
    <w:p w14:paraId="44E0CABF" w14:textId="77777777" w:rsidR="00AC7AB5" w:rsidRPr="00F82861" w:rsidRDefault="00AC7AB5" w:rsidP="00461B52">
      <w:pPr>
        <w:numPr>
          <w:ilvl w:val="1"/>
          <w:numId w:val="63"/>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After the use of two 30 minute SCBA cylinders</w:t>
      </w:r>
    </w:p>
    <w:p w14:paraId="7ECED155" w14:textId="77777777" w:rsidR="00AC7AB5" w:rsidRPr="00F82861" w:rsidRDefault="00AC7AB5" w:rsidP="00461B52">
      <w:pPr>
        <w:numPr>
          <w:ilvl w:val="1"/>
          <w:numId w:val="63"/>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After use of a single 45 or 60 minute SCBA cylinder</w:t>
      </w:r>
    </w:p>
    <w:p w14:paraId="5F41A2D0" w14:textId="77777777" w:rsidR="00AC7AB5" w:rsidRPr="00F82861" w:rsidRDefault="00AC7AB5" w:rsidP="00461B52">
      <w:pPr>
        <w:numPr>
          <w:ilvl w:val="1"/>
          <w:numId w:val="63"/>
        </w:numPr>
        <w:autoSpaceDE w:val="0"/>
        <w:autoSpaceDN w:val="0"/>
        <w:adjustRightInd w:val="0"/>
        <w:rPr>
          <w:rFonts w:ascii="Arial" w:hAnsi="Arial" w:cs="Arial"/>
          <w:color w:val="000000"/>
          <w:sz w:val="20"/>
          <w:szCs w:val="20"/>
        </w:rPr>
      </w:pPr>
      <w:r>
        <w:rPr>
          <w:rFonts w:ascii="Arial" w:hAnsi="Arial" w:cs="Arial"/>
          <w:color w:val="000000"/>
          <w:sz w:val="20"/>
          <w:szCs w:val="20"/>
        </w:rPr>
        <w:t>A</w:t>
      </w:r>
      <w:r w:rsidRPr="00F82861">
        <w:rPr>
          <w:rFonts w:ascii="Arial" w:hAnsi="Arial" w:cs="Arial"/>
          <w:color w:val="000000"/>
          <w:sz w:val="20"/>
          <w:szCs w:val="20"/>
        </w:rPr>
        <w:t>fter 40 minutes of intense work without SCBA</w:t>
      </w:r>
    </w:p>
    <w:p w14:paraId="740FE5FE" w14:textId="77777777" w:rsidR="00AC7AB5" w:rsidRPr="00F82861" w:rsidRDefault="00AC7AB5" w:rsidP="00423693">
      <w:pPr>
        <w:autoSpaceDE w:val="0"/>
        <w:autoSpaceDN w:val="0"/>
        <w:adjustRightInd w:val="0"/>
        <w:spacing w:after="240"/>
        <w:ind w:left="720"/>
        <w:rPr>
          <w:rFonts w:ascii="Arial" w:hAnsi="Arial" w:cs="Arial"/>
          <w:color w:val="000000"/>
          <w:sz w:val="20"/>
          <w:szCs w:val="20"/>
        </w:rPr>
      </w:pPr>
      <w:r>
        <w:rPr>
          <w:rFonts w:ascii="Arial" w:hAnsi="Arial" w:cs="Arial"/>
          <w:color w:val="000000"/>
          <w:sz w:val="20"/>
          <w:szCs w:val="20"/>
        </w:rPr>
        <w:t>*</w:t>
      </w:r>
      <w:r w:rsidRPr="00F82861">
        <w:rPr>
          <w:rFonts w:ascii="Arial" w:hAnsi="Arial" w:cs="Arial"/>
          <w:color w:val="000000"/>
          <w:sz w:val="20"/>
          <w:szCs w:val="20"/>
        </w:rPr>
        <w:t>However, extreme weather or strenuous working conditions may decrease the intervals.</w:t>
      </w:r>
    </w:p>
    <w:p w14:paraId="20F738B6" w14:textId="77777777" w:rsidR="00AC7AB5" w:rsidRPr="00F82861" w:rsidRDefault="00AC7AB5" w:rsidP="00461B52">
      <w:pPr>
        <w:numPr>
          <w:ilvl w:val="0"/>
          <w:numId w:val="63"/>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Members entering rehab shall rest for a minimum of 10 minutes. Members</w:t>
      </w:r>
      <w:r>
        <w:rPr>
          <w:rFonts w:ascii="Arial" w:hAnsi="Arial" w:cs="Arial"/>
          <w:color w:val="000000"/>
          <w:sz w:val="20"/>
          <w:szCs w:val="20"/>
        </w:rPr>
        <w:t xml:space="preserve"> shall rest for a minimum of 20 </w:t>
      </w:r>
      <w:r w:rsidRPr="00F82861">
        <w:rPr>
          <w:rFonts w:ascii="Arial" w:hAnsi="Arial" w:cs="Arial"/>
          <w:color w:val="000000"/>
          <w:sz w:val="20"/>
          <w:szCs w:val="20"/>
        </w:rPr>
        <w:t>minutes if meeting the above listed criteria. Personnel requiring rest per</w:t>
      </w:r>
      <w:r>
        <w:rPr>
          <w:rFonts w:ascii="Arial" w:hAnsi="Arial" w:cs="Arial"/>
          <w:color w:val="000000"/>
          <w:sz w:val="20"/>
          <w:szCs w:val="20"/>
        </w:rPr>
        <w:t xml:space="preserve">iods of greater than 30 minutes </w:t>
      </w:r>
      <w:r w:rsidRPr="00F82861">
        <w:rPr>
          <w:rFonts w:ascii="Arial" w:hAnsi="Arial" w:cs="Arial"/>
          <w:color w:val="000000"/>
          <w:sz w:val="20"/>
          <w:szCs w:val="20"/>
        </w:rPr>
        <w:t>should be closely monitored for medical conditions. Those who exhibit pro</w:t>
      </w:r>
      <w:r>
        <w:rPr>
          <w:rFonts w:ascii="Arial" w:hAnsi="Arial" w:cs="Arial"/>
          <w:color w:val="000000"/>
          <w:sz w:val="20"/>
          <w:szCs w:val="20"/>
        </w:rPr>
        <w:t xml:space="preserve">blems with the baseline medical </w:t>
      </w:r>
      <w:r w:rsidRPr="00F82861">
        <w:rPr>
          <w:rFonts w:ascii="Arial" w:hAnsi="Arial" w:cs="Arial"/>
          <w:color w:val="000000"/>
          <w:sz w:val="20"/>
          <w:szCs w:val="20"/>
        </w:rPr>
        <w:t xml:space="preserve">assessment after 30 minutes should be treated following </w:t>
      </w:r>
      <w:smartTag w:uri="urn:schemas-microsoft-com:office:smarttags" w:element="place">
        <w:r w:rsidRPr="00F82861">
          <w:rPr>
            <w:rFonts w:ascii="Arial" w:hAnsi="Arial" w:cs="Arial"/>
            <w:color w:val="000000"/>
            <w:sz w:val="20"/>
            <w:szCs w:val="20"/>
          </w:rPr>
          <w:t>EMS</w:t>
        </w:r>
      </w:smartTag>
      <w:r w:rsidRPr="00F82861">
        <w:rPr>
          <w:rFonts w:ascii="Arial" w:hAnsi="Arial" w:cs="Arial"/>
          <w:color w:val="000000"/>
          <w:sz w:val="20"/>
          <w:szCs w:val="20"/>
        </w:rPr>
        <w:t xml:space="preserve"> protocols a</w:t>
      </w:r>
      <w:r>
        <w:rPr>
          <w:rFonts w:ascii="Arial" w:hAnsi="Arial" w:cs="Arial"/>
          <w:color w:val="000000"/>
          <w:sz w:val="20"/>
          <w:szCs w:val="20"/>
        </w:rPr>
        <w:t xml:space="preserve">nd may require transport to the </w:t>
      </w:r>
      <w:r w:rsidRPr="00F82861">
        <w:rPr>
          <w:rFonts w:ascii="Arial" w:hAnsi="Arial" w:cs="Arial"/>
          <w:color w:val="000000"/>
          <w:sz w:val="20"/>
          <w:szCs w:val="20"/>
        </w:rPr>
        <w:t>hospital.</w:t>
      </w:r>
    </w:p>
    <w:p w14:paraId="47476646" w14:textId="77777777" w:rsidR="00AC7AB5" w:rsidRDefault="00AC7AB5" w:rsidP="00461B52">
      <w:pPr>
        <w:numPr>
          <w:ilvl w:val="0"/>
          <w:numId w:val="63"/>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Personnel requiring more than one hour of rest shall be released from duty and transported to the hospital</w:t>
      </w:r>
    </w:p>
    <w:p w14:paraId="192B6233" w14:textId="77777777" w:rsidR="00AC7AB5" w:rsidRPr="00F82861" w:rsidRDefault="00AC7AB5" w:rsidP="00AC7AB5">
      <w:pPr>
        <w:autoSpaceDE w:val="0"/>
        <w:autoSpaceDN w:val="0"/>
        <w:adjustRightInd w:val="0"/>
        <w:rPr>
          <w:rFonts w:ascii="Arial" w:hAnsi="Arial" w:cs="Arial"/>
          <w:color w:val="000000"/>
          <w:sz w:val="20"/>
          <w:szCs w:val="20"/>
        </w:rPr>
      </w:pPr>
    </w:p>
    <w:p w14:paraId="3062FF0B" w14:textId="77777777" w:rsidR="00AC7AB5" w:rsidRPr="004E328B" w:rsidRDefault="00AC7AB5" w:rsidP="00AC7AB5">
      <w:pPr>
        <w:autoSpaceDE w:val="0"/>
        <w:autoSpaceDN w:val="0"/>
        <w:adjustRightInd w:val="0"/>
        <w:rPr>
          <w:rFonts w:ascii="Arial" w:hAnsi="Arial" w:cs="Arial"/>
          <w:b/>
          <w:color w:val="000000"/>
          <w:sz w:val="20"/>
          <w:szCs w:val="20"/>
        </w:rPr>
      </w:pPr>
      <w:r w:rsidRPr="004E328B">
        <w:rPr>
          <w:rFonts w:ascii="Arial" w:hAnsi="Arial" w:cs="Arial"/>
          <w:b/>
          <w:color w:val="000000"/>
          <w:sz w:val="20"/>
          <w:szCs w:val="20"/>
        </w:rPr>
        <w:t>Hydration</w:t>
      </w:r>
    </w:p>
    <w:p w14:paraId="60DF0B88" w14:textId="77777777" w:rsidR="00AC7AB5" w:rsidRPr="0096348F" w:rsidRDefault="00AC7AB5" w:rsidP="00461B52">
      <w:pPr>
        <w:numPr>
          <w:ilvl w:val="0"/>
          <w:numId w:val="66"/>
        </w:numPr>
        <w:spacing w:after="240"/>
        <w:rPr>
          <w:rFonts w:ascii="Arial" w:hAnsi="Arial" w:cs="Arial"/>
          <w:sz w:val="20"/>
          <w:szCs w:val="20"/>
        </w:rPr>
      </w:pPr>
      <w:r w:rsidRPr="0096348F">
        <w:rPr>
          <w:rFonts w:ascii="Arial" w:hAnsi="Arial" w:cs="Arial"/>
          <w:sz w:val="20"/>
          <w:szCs w:val="20"/>
        </w:rPr>
        <w:t>Personnel should rehydrate with at least 16 ounces of water during each SCBA cylinder change</w:t>
      </w:r>
    </w:p>
    <w:p w14:paraId="67CA45A2" w14:textId="77777777" w:rsidR="00AC7AB5" w:rsidRPr="0096348F" w:rsidRDefault="00AC7AB5" w:rsidP="00461B52">
      <w:pPr>
        <w:numPr>
          <w:ilvl w:val="0"/>
          <w:numId w:val="66"/>
        </w:numPr>
        <w:spacing w:after="240"/>
        <w:rPr>
          <w:rFonts w:ascii="Arial" w:hAnsi="Arial" w:cs="Arial"/>
          <w:sz w:val="20"/>
          <w:szCs w:val="20"/>
        </w:rPr>
      </w:pPr>
      <w:r w:rsidRPr="0096348F">
        <w:rPr>
          <w:rFonts w:ascii="Arial" w:hAnsi="Arial" w:cs="Arial"/>
          <w:sz w:val="20"/>
          <w:szCs w:val="20"/>
        </w:rPr>
        <w:t>For scheduled events, personnel should pre-hydrate with at least 16 ounces of water within two hours of the event</w:t>
      </w:r>
    </w:p>
    <w:p w14:paraId="55DE40E6" w14:textId="77777777" w:rsidR="00AC7AB5" w:rsidRPr="0096348F" w:rsidRDefault="00AC7AB5" w:rsidP="00461B52">
      <w:pPr>
        <w:numPr>
          <w:ilvl w:val="0"/>
          <w:numId w:val="66"/>
        </w:numPr>
        <w:spacing w:after="240"/>
        <w:rPr>
          <w:rFonts w:ascii="Arial" w:hAnsi="Arial" w:cs="Arial"/>
          <w:sz w:val="20"/>
          <w:szCs w:val="20"/>
        </w:rPr>
      </w:pPr>
      <w:r w:rsidRPr="0096348F">
        <w:rPr>
          <w:rFonts w:ascii="Arial" w:hAnsi="Arial" w:cs="Arial"/>
          <w:sz w:val="20"/>
          <w:szCs w:val="20"/>
        </w:rPr>
        <w:t>During heat stress, personnel should attempt to replace at least one (1) quart of water per hour. Plain water or commercially prepared beverages which replenish electrolytes are the preferred beverages for rehydration during rehab. Caffeinated beverages such as coffee or tea to aid warming during cold weather may be consumed, but these should be used sparingly and are not to be considered as rehydration.</w:t>
      </w:r>
    </w:p>
    <w:p w14:paraId="4A6CAAB8" w14:textId="77777777" w:rsidR="00AC7AB5" w:rsidRPr="004E328B" w:rsidRDefault="00AC7AB5" w:rsidP="00AC7AB5">
      <w:pPr>
        <w:autoSpaceDE w:val="0"/>
        <w:autoSpaceDN w:val="0"/>
        <w:adjustRightInd w:val="0"/>
        <w:rPr>
          <w:rFonts w:ascii="Arial" w:hAnsi="Arial" w:cs="Arial"/>
          <w:b/>
          <w:color w:val="000000"/>
          <w:sz w:val="20"/>
          <w:szCs w:val="20"/>
        </w:rPr>
      </w:pPr>
    </w:p>
    <w:p w14:paraId="45DE35A7" w14:textId="77777777" w:rsidR="00AC7AB5" w:rsidRPr="004E328B" w:rsidRDefault="00AC7AB5" w:rsidP="00AC7AB5">
      <w:pPr>
        <w:autoSpaceDE w:val="0"/>
        <w:autoSpaceDN w:val="0"/>
        <w:adjustRightInd w:val="0"/>
        <w:rPr>
          <w:rFonts w:ascii="Arial" w:hAnsi="Arial" w:cs="Arial"/>
          <w:b/>
          <w:color w:val="000000"/>
          <w:sz w:val="20"/>
          <w:szCs w:val="20"/>
        </w:rPr>
      </w:pPr>
      <w:r w:rsidRPr="004E328B">
        <w:rPr>
          <w:rFonts w:ascii="Arial" w:hAnsi="Arial" w:cs="Arial"/>
          <w:b/>
          <w:color w:val="000000"/>
          <w:sz w:val="20"/>
          <w:szCs w:val="20"/>
        </w:rPr>
        <w:lastRenderedPageBreak/>
        <w:t>Medical evaluation</w:t>
      </w:r>
    </w:p>
    <w:p w14:paraId="78BD1537" w14:textId="77777777" w:rsidR="00AC7AB5" w:rsidRPr="00F82861" w:rsidRDefault="00AC7AB5" w:rsidP="00461B52">
      <w:pPr>
        <w:numPr>
          <w:ilvl w:val="0"/>
          <w:numId w:val="65"/>
        </w:numPr>
        <w:autoSpaceDE w:val="0"/>
        <w:autoSpaceDN w:val="0"/>
        <w:adjustRightInd w:val="0"/>
        <w:rPr>
          <w:rFonts w:ascii="Arial" w:hAnsi="Arial" w:cs="Arial"/>
          <w:color w:val="000000"/>
          <w:sz w:val="20"/>
          <w:szCs w:val="20"/>
        </w:rPr>
      </w:pPr>
      <w:smartTag w:uri="urn:schemas-microsoft-com:office:smarttags" w:element="place">
        <w:r w:rsidRPr="00F82861">
          <w:rPr>
            <w:rFonts w:ascii="Arial" w:hAnsi="Arial" w:cs="Arial"/>
            <w:color w:val="000000"/>
            <w:sz w:val="20"/>
            <w:szCs w:val="20"/>
          </w:rPr>
          <w:t>EMS</w:t>
        </w:r>
      </w:smartTag>
      <w:r w:rsidRPr="00F82861">
        <w:rPr>
          <w:rFonts w:ascii="Arial" w:hAnsi="Arial" w:cs="Arial"/>
          <w:color w:val="000000"/>
          <w:sz w:val="20"/>
          <w:szCs w:val="20"/>
        </w:rPr>
        <w:t xml:space="preserve"> personnel assigned to rehab shall have the authority to use</w:t>
      </w:r>
      <w:r>
        <w:rPr>
          <w:rFonts w:ascii="Arial" w:hAnsi="Arial" w:cs="Arial"/>
          <w:color w:val="000000"/>
          <w:sz w:val="20"/>
          <w:szCs w:val="20"/>
        </w:rPr>
        <w:t xml:space="preserve"> their professional judgment to keep </w:t>
      </w:r>
      <w:r w:rsidRPr="00F82861">
        <w:rPr>
          <w:rFonts w:ascii="Arial" w:hAnsi="Arial" w:cs="Arial"/>
          <w:color w:val="000000"/>
          <w:sz w:val="20"/>
          <w:szCs w:val="20"/>
        </w:rPr>
        <w:t xml:space="preserve">members in rehab or to transport them for further medical evaluation or treatment. </w:t>
      </w:r>
      <w:smartTag w:uri="urn:schemas-microsoft-com:office:smarttags" w:element="place">
        <w:r w:rsidRPr="00F82861">
          <w:rPr>
            <w:rFonts w:ascii="Arial" w:hAnsi="Arial" w:cs="Arial"/>
            <w:color w:val="000000"/>
            <w:sz w:val="20"/>
            <w:szCs w:val="20"/>
          </w:rPr>
          <w:t>EMS</w:t>
        </w:r>
      </w:smartTag>
      <w:r>
        <w:rPr>
          <w:rFonts w:ascii="Arial" w:hAnsi="Arial" w:cs="Arial"/>
          <w:color w:val="000000"/>
          <w:sz w:val="20"/>
          <w:szCs w:val="20"/>
        </w:rPr>
        <w:t xml:space="preserve"> personnel shall </w:t>
      </w:r>
      <w:r w:rsidRPr="00F82861">
        <w:rPr>
          <w:rFonts w:ascii="Arial" w:hAnsi="Arial" w:cs="Arial"/>
          <w:color w:val="000000"/>
          <w:sz w:val="20"/>
          <w:szCs w:val="20"/>
        </w:rPr>
        <w:t>be alert for the following:</w:t>
      </w:r>
    </w:p>
    <w:p w14:paraId="08E3DF1D" w14:textId="77777777" w:rsidR="00AC7AB5" w:rsidRPr="00F82861"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Complaints of chest pain, dizziness, shortness of breath, weakness, nausea, or headache</w:t>
      </w:r>
    </w:p>
    <w:p w14:paraId="28F30007" w14:textId="77777777" w:rsidR="00AC7AB5" w:rsidRPr="00F82861"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General complaints such as cramps, aches, and pains</w:t>
      </w:r>
    </w:p>
    <w:p w14:paraId="0D54D1A1" w14:textId="77777777" w:rsidR="00AC7AB5" w:rsidRPr="00F82861"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Symptoms of heat or cold related stress</w:t>
      </w:r>
    </w:p>
    <w:p w14:paraId="09FAD31A" w14:textId="77777777" w:rsidR="00AC7AB5" w:rsidRPr="00F82861"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Changes in gait, speech, or behavior</w:t>
      </w:r>
    </w:p>
    <w:p w14:paraId="7681361A" w14:textId="77777777" w:rsidR="00AC7AB5" w:rsidRPr="00F82861"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Changes in alertness and orientation to person, place, time</w:t>
      </w:r>
    </w:p>
    <w:p w14:paraId="56058359" w14:textId="77777777" w:rsidR="00AC7AB5" w:rsidRDefault="00AC7AB5" w:rsidP="00461B52">
      <w:pPr>
        <w:numPr>
          <w:ilvl w:val="1"/>
          <w:numId w:val="64"/>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 xml:space="preserve">Vital signs considered abnormal based on local </w:t>
      </w:r>
      <w:smartTag w:uri="urn:schemas-microsoft-com:office:smarttags" w:element="place">
        <w:r w:rsidRPr="00F82861">
          <w:rPr>
            <w:rFonts w:ascii="Arial" w:hAnsi="Arial" w:cs="Arial"/>
            <w:color w:val="000000"/>
            <w:sz w:val="20"/>
            <w:szCs w:val="20"/>
          </w:rPr>
          <w:t>EMS</w:t>
        </w:r>
      </w:smartTag>
      <w:r w:rsidRPr="00F82861">
        <w:rPr>
          <w:rFonts w:ascii="Arial" w:hAnsi="Arial" w:cs="Arial"/>
          <w:color w:val="000000"/>
          <w:sz w:val="20"/>
          <w:szCs w:val="20"/>
        </w:rPr>
        <w:t xml:space="preserve"> protocols</w:t>
      </w:r>
    </w:p>
    <w:p w14:paraId="2C8CC992" w14:textId="77777777" w:rsidR="00423693" w:rsidRDefault="00423693" w:rsidP="00423693">
      <w:pPr>
        <w:autoSpaceDE w:val="0"/>
        <w:autoSpaceDN w:val="0"/>
        <w:adjustRightInd w:val="0"/>
        <w:ind w:left="1080"/>
        <w:rPr>
          <w:rFonts w:ascii="Arial" w:hAnsi="Arial" w:cs="Arial"/>
          <w:color w:val="000000"/>
          <w:sz w:val="20"/>
          <w:szCs w:val="20"/>
        </w:rPr>
      </w:pPr>
    </w:p>
    <w:p w14:paraId="301DB085" w14:textId="77777777" w:rsidR="00AC7AB5" w:rsidRDefault="00AC7AB5" w:rsidP="00461B52">
      <w:pPr>
        <w:numPr>
          <w:ilvl w:val="0"/>
          <w:numId w:val="65"/>
        </w:numPr>
        <w:autoSpaceDE w:val="0"/>
        <w:autoSpaceDN w:val="0"/>
        <w:adjustRightInd w:val="0"/>
        <w:rPr>
          <w:rFonts w:ascii="Arial" w:hAnsi="Arial" w:cs="Arial"/>
          <w:color w:val="000000"/>
          <w:sz w:val="20"/>
          <w:szCs w:val="20"/>
        </w:rPr>
      </w:pPr>
      <w:r w:rsidRPr="00F82861">
        <w:rPr>
          <w:rFonts w:ascii="Arial" w:hAnsi="Arial" w:cs="Arial"/>
          <w:color w:val="000000"/>
          <w:sz w:val="20"/>
          <w:szCs w:val="20"/>
        </w:rPr>
        <w:t>Personnel who are symptomatic or with abnormal findings shall receive additional monitoring during</w:t>
      </w:r>
      <w:r>
        <w:rPr>
          <w:rFonts w:ascii="Arial" w:hAnsi="Arial" w:cs="Arial"/>
          <w:color w:val="000000"/>
          <w:sz w:val="20"/>
          <w:szCs w:val="20"/>
        </w:rPr>
        <w:t xml:space="preserve"> </w:t>
      </w:r>
      <w:r w:rsidRPr="00F82861">
        <w:rPr>
          <w:rFonts w:ascii="Arial" w:hAnsi="Arial" w:cs="Arial"/>
          <w:color w:val="000000"/>
          <w:sz w:val="20"/>
          <w:szCs w:val="20"/>
        </w:rPr>
        <w:t>rehabilitation</w:t>
      </w:r>
    </w:p>
    <w:p w14:paraId="7E09A6EB" w14:textId="77777777" w:rsidR="00AC7AB5" w:rsidRPr="00F82861" w:rsidRDefault="00AC7AB5" w:rsidP="00AC7AB5">
      <w:pPr>
        <w:autoSpaceDE w:val="0"/>
        <w:autoSpaceDN w:val="0"/>
        <w:adjustRightInd w:val="0"/>
        <w:rPr>
          <w:rFonts w:ascii="Arial" w:hAnsi="Arial" w:cs="Arial"/>
          <w:color w:val="000000"/>
          <w:sz w:val="20"/>
          <w:szCs w:val="20"/>
        </w:rPr>
      </w:pPr>
    </w:p>
    <w:p w14:paraId="535585F2" w14:textId="77777777" w:rsidR="00AC7AB5" w:rsidRPr="0096348F" w:rsidRDefault="00AC7AB5" w:rsidP="00AC7AB5">
      <w:pPr>
        <w:autoSpaceDE w:val="0"/>
        <w:autoSpaceDN w:val="0"/>
        <w:adjustRightInd w:val="0"/>
        <w:rPr>
          <w:rFonts w:ascii="Arial" w:hAnsi="Arial" w:cs="Arial"/>
          <w:b/>
          <w:color w:val="000000"/>
          <w:sz w:val="20"/>
          <w:szCs w:val="20"/>
        </w:rPr>
      </w:pPr>
      <w:r w:rsidRPr="0096348F">
        <w:rPr>
          <w:rFonts w:ascii="Arial" w:hAnsi="Arial" w:cs="Arial"/>
          <w:b/>
          <w:color w:val="000000"/>
          <w:sz w:val="20"/>
          <w:szCs w:val="20"/>
        </w:rPr>
        <w:t>Accountability</w:t>
      </w:r>
    </w:p>
    <w:p w14:paraId="1300896E" w14:textId="77777777" w:rsidR="00AC7AB5" w:rsidRPr="00F82861" w:rsidRDefault="00AC7AB5" w:rsidP="00461B52">
      <w:pPr>
        <w:numPr>
          <w:ilvl w:val="0"/>
          <w:numId w:val="67"/>
        </w:numPr>
        <w:autoSpaceDE w:val="0"/>
        <w:autoSpaceDN w:val="0"/>
        <w:adjustRightInd w:val="0"/>
        <w:spacing w:after="240"/>
        <w:rPr>
          <w:rFonts w:ascii="Arial" w:hAnsi="Arial" w:cs="Arial"/>
          <w:color w:val="000000"/>
          <w:sz w:val="20"/>
          <w:szCs w:val="20"/>
        </w:rPr>
      </w:pPr>
      <w:r>
        <w:rPr>
          <w:rFonts w:ascii="Arial" w:hAnsi="Arial" w:cs="Arial"/>
          <w:color w:val="000000"/>
          <w:sz w:val="20"/>
          <w:szCs w:val="20"/>
        </w:rPr>
        <w:t>Teams</w:t>
      </w:r>
      <w:r w:rsidRPr="00F82861">
        <w:rPr>
          <w:rFonts w:ascii="Arial" w:hAnsi="Arial" w:cs="Arial"/>
          <w:color w:val="000000"/>
          <w:sz w:val="20"/>
          <w:szCs w:val="20"/>
        </w:rPr>
        <w:t xml:space="preserve"> shall report to rehab using the department’s accountability sy</w:t>
      </w:r>
      <w:r>
        <w:rPr>
          <w:rFonts w:ascii="Arial" w:hAnsi="Arial" w:cs="Arial"/>
          <w:color w:val="000000"/>
          <w:sz w:val="20"/>
          <w:szCs w:val="20"/>
        </w:rPr>
        <w:t xml:space="preserve">stem. Assignment to rehab is to </w:t>
      </w:r>
      <w:r w:rsidRPr="00F82861">
        <w:rPr>
          <w:rFonts w:ascii="Arial" w:hAnsi="Arial" w:cs="Arial"/>
          <w:color w:val="000000"/>
          <w:sz w:val="20"/>
          <w:szCs w:val="20"/>
        </w:rPr>
        <w:t>be considered an order similar to any other incident scene assignment.</w:t>
      </w:r>
    </w:p>
    <w:p w14:paraId="16A505BF" w14:textId="77777777" w:rsidR="00AC7AB5" w:rsidRPr="00F82861" w:rsidRDefault="00AC7AB5" w:rsidP="00461B52">
      <w:pPr>
        <w:numPr>
          <w:ilvl w:val="0"/>
          <w:numId w:val="67"/>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Personnel assigned to rehab shall enter and exit the rehab area as a company. T</w:t>
      </w:r>
      <w:r>
        <w:rPr>
          <w:rFonts w:ascii="Arial" w:hAnsi="Arial" w:cs="Arial"/>
          <w:color w:val="000000"/>
          <w:sz w:val="20"/>
          <w:szCs w:val="20"/>
        </w:rPr>
        <w:t xml:space="preserve">he team designation, </w:t>
      </w:r>
      <w:r w:rsidRPr="00F82861">
        <w:rPr>
          <w:rFonts w:ascii="Arial" w:hAnsi="Arial" w:cs="Arial"/>
          <w:color w:val="000000"/>
          <w:sz w:val="20"/>
          <w:szCs w:val="20"/>
        </w:rPr>
        <w:t>number of personnel, and the times of entry/exit shall be d</w:t>
      </w:r>
      <w:r>
        <w:rPr>
          <w:rFonts w:ascii="Arial" w:hAnsi="Arial" w:cs="Arial"/>
          <w:color w:val="000000"/>
          <w:sz w:val="20"/>
          <w:szCs w:val="20"/>
        </w:rPr>
        <w:t>ocumented by the Rehab Manager.</w:t>
      </w:r>
    </w:p>
    <w:p w14:paraId="53DA407C" w14:textId="77777777" w:rsidR="00AC7AB5" w:rsidRPr="009F25D3" w:rsidRDefault="00AC7AB5" w:rsidP="00461B52">
      <w:pPr>
        <w:numPr>
          <w:ilvl w:val="0"/>
          <w:numId w:val="67"/>
        </w:numPr>
        <w:autoSpaceDE w:val="0"/>
        <w:autoSpaceDN w:val="0"/>
        <w:adjustRightInd w:val="0"/>
        <w:spacing w:after="240"/>
        <w:rPr>
          <w:rFonts w:ascii="Arial" w:hAnsi="Arial" w:cs="Arial"/>
          <w:color w:val="000000"/>
          <w:sz w:val="20"/>
          <w:szCs w:val="20"/>
        </w:rPr>
      </w:pPr>
      <w:r>
        <w:rPr>
          <w:rFonts w:ascii="Arial" w:hAnsi="Arial" w:cs="Arial"/>
          <w:color w:val="000000"/>
          <w:sz w:val="20"/>
          <w:szCs w:val="20"/>
        </w:rPr>
        <w:t>Teams</w:t>
      </w:r>
      <w:r w:rsidRPr="00F82861">
        <w:rPr>
          <w:rFonts w:ascii="Arial" w:hAnsi="Arial" w:cs="Arial"/>
          <w:color w:val="000000"/>
          <w:sz w:val="20"/>
          <w:szCs w:val="20"/>
        </w:rPr>
        <w:t xml:space="preserve"> shall not leave the rehab area unless released by the Rehab O</w:t>
      </w:r>
      <w:r>
        <w:rPr>
          <w:rFonts w:ascii="Arial" w:hAnsi="Arial" w:cs="Arial"/>
          <w:color w:val="000000"/>
          <w:sz w:val="20"/>
          <w:szCs w:val="20"/>
        </w:rPr>
        <w:t xml:space="preserve">fficer and shall then report to </w:t>
      </w:r>
      <w:r w:rsidRPr="00F82861">
        <w:rPr>
          <w:rFonts w:ascii="Arial" w:hAnsi="Arial" w:cs="Arial"/>
          <w:color w:val="000000"/>
          <w:sz w:val="20"/>
          <w:szCs w:val="20"/>
        </w:rPr>
        <w:t>staging, Operations, or the IC</w:t>
      </w:r>
    </w:p>
    <w:p w14:paraId="76E8B58D" w14:textId="77777777" w:rsidR="00AC7AB5" w:rsidRPr="0096348F" w:rsidRDefault="00AC7AB5" w:rsidP="00AC7AB5">
      <w:pPr>
        <w:autoSpaceDE w:val="0"/>
        <w:autoSpaceDN w:val="0"/>
        <w:adjustRightInd w:val="0"/>
        <w:rPr>
          <w:rFonts w:ascii="Arial" w:hAnsi="Arial" w:cs="Arial"/>
          <w:b/>
          <w:color w:val="000000"/>
          <w:sz w:val="20"/>
          <w:szCs w:val="20"/>
        </w:rPr>
      </w:pPr>
      <w:r w:rsidRPr="0096348F">
        <w:rPr>
          <w:rFonts w:ascii="Arial" w:hAnsi="Arial" w:cs="Arial"/>
          <w:b/>
          <w:color w:val="000000"/>
          <w:sz w:val="20"/>
          <w:szCs w:val="20"/>
        </w:rPr>
        <w:t>Serious injuries</w:t>
      </w:r>
    </w:p>
    <w:p w14:paraId="5889E0A0" w14:textId="77777777" w:rsidR="00AC7AB5" w:rsidRDefault="00AC7AB5" w:rsidP="00AC7AB5">
      <w:pPr>
        <w:autoSpaceDE w:val="0"/>
        <w:autoSpaceDN w:val="0"/>
        <w:adjustRightInd w:val="0"/>
        <w:rPr>
          <w:rFonts w:ascii="Arial" w:hAnsi="Arial" w:cs="Arial"/>
          <w:color w:val="000000"/>
          <w:sz w:val="20"/>
          <w:szCs w:val="20"/>
        </w:rPr>
      </w:pPr>
      <w:r w:rsidRPr="00F82861">
        <w:rPr>
          <w:rFonts w:ascii="Arial" w:hAnsi="Arial" w:cs="Arial"/>
          <w:color w:val="000000"/>
          <w:sz w:val="20"/>
          <w:szCs w:val="20"/>
        </w:rPr>
        <w:t>If one or more of</w:t>
      </w:r>
      <w:r>
        <w:rPr>
          <w:rFonts w:ascii="Arial" w:hAnsi="Arial" w:cs="Arial"/>
          <w:color w:val="000000"/>
          <w:sz w:val="20"/>
          <w:szCs w:val="20"/>
        </w:rPr>
        <w:t xml:space="preserve"> team</w:t>
      </w:r>
      <w:r w:rsidRPr="00F82861">
        <w:rPr>
          <w:rFonts w:ascii="Arial" w:hAnsi="Arial" w:cs="Arial"/>
          <w:color w:val="000000"/>
          <w:sz w:val="20"/>
          <w:szCs w:val="20"/>
        </w:rPr>
        <w:t xml:space="preserve"> members suffer a serious or fatal</w:t>
      </w:r>
      <w:r>
        <w:rPr>
          <w:rFonts w:ascii="Arial" w:hAnsi="Arial" w:cs="Arial"/>
          <w:color w:val="000000"/>
          <w:sz w:val="20"/>
          <w:szCs w:val="20"/>
        </w:rPr>
        <w:t xml:space="preserve"> injury during an incident, all members of the team</w:t>
      </w:r>
      <w:r w:rsidRPr="00F82861">
        <w:rPr>
          <w:rFonts w:ascii="Arial" w:hAnsi="Arial" w:cs="Arial"/>
          <w:color w:val="000000"/>
          <w:sz w:val="20"/>
          <w:szCs w:val="20"/>
        </w:rPr>
        <w:t xml:space="preserve"> shall be removed from service as </w:t>
      </w:r>
      <w:r>
        <w:rPr>
          <w:rFonts w:ascii="Arial" w:hAnsi="Arial" w:cs="Arial"/>
          <w:color w:val="000000"/>
          <w:sz w:val="20"/>
          <w:szCs w:val="20"/>
        </w:rPr>
        <w:t xml:space="preserve">soon as possible. Critical Incident Stress Debriefing or other mental health services shall </w:t>
      </w:r>
      <w:r w:rsidRPr="00F82861">
        <w:rPr>
          <w:rFonts w:ascii="Arial" w:hAnsi="Arial" w:cs="Arial"/>
          <w:color w:val="000000"/>
          <w:sz w:val="20"/>
          <w:szCs w:val="20"/>
        </w:rPr>
        <w:t>be made available.</w:t>
      </w:r>
    </w:p>
    <w:p w14:paraId="3C7B4473" w14:textId="77777777" w:rsidR="00AC7AB5" w:rsidRPr="0096348F" w:rsidRDefault="00AC7AB5" w:rsidP="00AC7AB5">
      <w:pPr>
        <w:autoSpaceDE w:val="0"/>
        <w:autoSpaceDN w:val="0"/>
        <w:adjustRightInd w:val="0"/>
        <w:rPr>
          <w:rFonts w:ascii="Arial" w:hAnsi="Arial" w:cs="Arial"/>
          <w:b/>
          <w:color w:val="000000"/>
          <w:sz w:val="20"/>
          <w:szCs w:val="20"/>
        </w:rPr>
      </w:pPr>
    </w:p>
    <w:p w14:paraId="5FFDBFF3" w14:textId="77777777" w:rsidR="00AC7AB5" w:rsidRPr="0096348F" w:rsidRDefault="00AC7AB5" w:rsidP="00AC7AB5">
      <w:pPr>
        <w:autoSpaceDE w:val="0"/>
        <w:autoSpaceDN w:val="0"/>
        <w:adjustRightInd w:val="0"/>
        <w:rPr>
          <w:rFonts w:ascii="Arial" w:hAnsi="Arial" w:cs="Arial"/>
          <w:b/>
          <w:color w:val="000000"/>
          <w:sz w:val="20"/>
          <w:szCs w:val="20"/>
        </w:rPr>
      </w:pPr>
      <w:r w:rsidRPr="0096348F">
        <w:rPr>
          <w:rFonts w:ascii="Arial" w:hAnsi="Arial" w:cs="Arial"/>
          <w:b/>
          <w:color w:val="000000"/>
          <w:sz w:val="20"/>
          <w:szCs w:val="20"/>
        </w:rPr>
        <w:t>Documentation</w:t>
      </w:r>
    </w:p>
    <w:p w14:paraId="24B9B4C1" w14:textId="77777777" w:rsidR="00AC7AB5" w:rsidRPr="00F82861" w:rsidRDefault="00AC7AB5" w:rsidP="00461B52">
      <w:pPr>
        <w:numPr>
          <w:ilvl w:val="0"/>
          <w:numId w:val="68"/>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Any non-emergent injuries</w:t>
      </w:r>
      <w:r>
        <w:rPr>
          <w:rFonts w:ascii="Arial" w:hAnsi="Arial" w:cs="Arial"/>
          <w:color w:val="000000"/>
          <w:sz w:val="20"/>
          <w:szCs w:val="20"/>
        </w:rPr>
        <w:t xml:space="preserve"> (sprain, strain, laceration etc.</w:t>
      </w:r>
      <w:r w:rsidRPr="00F82861">
        <w:rPr>
          <w:rFonts w:ascii="Arial" w:hAnsi="Arial" w:cs="Arial"/>
          <w:color w:val="000000"/>
          <w:sz w:val="20"/>
          <w:szCs w:val="20"/>
        </w:rPr>
        <w:t>) treated in rehab other than fluids, food, and/or</w:t>
      </w:r>
      <w:r>
        <w:rPr>
          <w:rFonts w:ascii="Arial" w:hAnsi="Arial" w:cs="Arial"/>
          <w:color w:val="000000"/>
          <w:sz w:val="20"/>
          <w:szCs w:val="20"/>
        </w:rPr>
        <w:t xml:space="preserve"> r</w:t>
      </w:r>
      <w:r w:rsidRPr="00F82861">
        <w:rPr>
          <w:rFonts w:ascii="Arial" w:hAnsi="Arial" w:cs="Arial"/>
          <w:color w:val="000000"/>
          <w:sz w:val="20"/>
          <w:szCs w:val="20"/>
        </w:rPr>
        <w:t xml:space="preserve">est shall be documented on </w:t>
      </w:r>
      <w:r>
        <w:rPr>
          <w:rFonts w:ascii="Arial" w:hAnsi="Arial" w:cs="Arial"/>
          <w:color w:val="000000"/>
          <w:sz w:val="20"/>
          <w:szCs w:val="20"/>
        </w:rPr>
        <w:t xml:space="preserve">an </w:t>
      </w:r>
      <w:r w:rsidRPr="00F82861">
        <w:rPr>
          <w:rFonts w:ascii="Arial" w:hAnsi="Arial" w:cs="Arial"/>
          <w:color w:val="000000"/>
          <w:sz w:val="20"/>
          <w:szCs w:val="20"/>
        </w:rPr>
        <w:t>appropriate rehab form. The employee will fill out a fire department</w:t>
      </w:r>
      <w:r>
        <w:rPr>
          <w:rFonts w:ascii="Arial" w:hAnsi="Arial" w:cs="Arial"/>
          <w:color w:val="000000"/>
          <w:sz w:val="20"/>
          <w:szCs w:val="20"/>
        </w:rPr>
        <w:t xml:space="preserve"> </w:t>
      </w:r>
      <w:r w:rsidRPr="00F82861">
        <w:rPr>
          <w:rFonts w:ascii="Arial" w:hAnsi="Arial" w:cs="Arial"/>
          <w:color w:val="000000"/>
          <w:sz w:val="20"/>
          <w:szCs w:val="20"/>
        </w:rPr>
        <w:t>injury report upon returning to quarters.</w:t>
      </w:r>
    </w:p>
    <w:p w14:paraId="03582409" w14:textId="77777777" w:rsidR="00AC7AB5" w:rsidRPr="00F82861" w:rsidRDefault="00AC7AB5" w:rsidP="00461B52">
      <w:pPr>
        <w:numPr>
          <w:ilvl w:val="0"/>
          <w:numId w:val="68"/>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 xml:space="preserve">All rehab evaluations shall be documented on </w:t>
      </w:r>
      <w:r>
        <w:rPr>
          <w:rFonts w:ascii="Arial" w:hAnsi="Arial" w:cs="Arial"/>
          <w:color w:val="000000"/>
          <w:sz w:val="20"/>
          <w:szCs w:val="20"/>
        </w:rPr>
        <w:t>an</w:t>
      </w:r>
      <w:r w:rsidRPr="00F82861">
        <w:rPr>
          <w:rFonts w:ascii="Arial" w:hAnsi="Arial" w:cs="Arial"/>
          <w:color w:val="000000"/>
          <w:sz w:val="20"/>
          <w:szCs w:val="20"/>
        </w:rPr>
        <w:t xml:space="preserve"> appropriate rehab form</w:t>
      </w:r>
    </w:p>
    <w:p w14:paraId="676B3187" w14:textId="77777777" w:rsidR="00AC7AB5" w:rsidRPr="00901910" w:rsidRDefault="00AC7AB5" w:rsidP="00461B52">
      <w:pPr>
        <w:numPr>
          <w:ilvl w:val="0"/>
          <w:numId w:val="68"/>
        </w:numPr>
        <w:autoSpaceDE w:val="0"/>
        <w:autoSpaceDN w:val="0"/>
        <w:adjustRightInd w:val="0"/>
        <w:spacing w:after="240"/>
        <w:rPr>
          <w:rFonts w:ascii="Arial" w:hAnsi="Arial" w:cs="Arial"/>
          <w:color w:val="000000"/>
          <w:sz w:val="20"/>
          <w:szCs w:val="20"/>
        </w:rPr>
      </w:pPr>
      <w:r w:rsidRPr="00F82861">
        <w:rPr>
          <w:rFonts w:ascii="Arial" w:hAnsi="Arial" w:cs="Arial"/>
          <w:color w:val="000000"/>
          <w:sz w:val="20"/>
          <w:szCs w:val="20"/>
        </w:rPr>
        <w:t>Any/all rehab reports involving mutual aid or automatic aid personnel shall be made available to their</w:t>
      </w:r>
      <w:r>
        <w:rPr>
          <w:rFonts w:ascii="Arial" w:hAnsi="Arial" w:cs="Arial"/>
          <w:color w:val="000000"/>
          <w:sz w:val="20"/>
          <w:szCs w:val="20"/>
        </w:rPr>
        <w:t xml:space="preserve"> </w:t>
      </w:r>
      <w:r w:rsidRPr="00F82861">
        <w:rPr>
          <w:rFonts w:ascii="Arial" w:hAnsi="Arial" w:cs="Arial"/>
          <w:color w:val="000000"/>
          <w:sz w:val="20"/>
          <w:szCs w:val="20"/>
        </w:rPr>
        <w:t>respective departments</w:t>
      </w:r>
    </w:p>
    <w:p w14:paraId="1657F418" w14:textId="77777777" w:rsidR="00AC7AB5" w:rsidRDefault="00AC7AB5" w:rsidP="00A376E7">
      <w:pPr>
        <w:jc w:val="center"/>
        <w:rPr>
          <w:rFonts w:ascii="Arial" w:hAnsi="Arial" w:cs="Arial"/>
          <w:b/>
          <w:sz w:val="32"/>
          <w:szCs w:val="32"/>
        </w:rPr>
      </w:pPr>
    </w:p>
    <w:p w14:paraId="473BED59" w14:textId="77777777" w:rsidR="009F25D3" w:rsidRDefault="009F25D3" w:rsidP="006E5621">
      <w:pPr>
        <w:pStyle w:val="Heading3"/>
      </w:pPr>
    </w:p>
    <w:p w14:paraId="610D44C0" w14:textId="77777777" w:rsidR="009F25D3" w:rsidRDefault="009F25D3" w:rsidP="006E5621">
      <w:pPr>
        <w:pStyle w:val="Heading3"/>
      </w:pPr>
    </w:p>
    <w:p w14:paraId="22B89248" w14:textId="721C7792" w:rsidR="0039141B" w:rsidRDefault="0039141B" w:rsidP="006E5621">
      <w:pPr>
        <w:pStyle w:val="Heading3"/>
      </w:pPr>
      <w:bookmarkStart w:id="125" w:name="_Toc92092180"/>
    </w:p>
    <w:p w14:paraId="055176D5" w14:textId="77777777" w:rsidR="0039141B" w:rsidRDefault="0039141B" w:rsidP="0039141B">
      <w:pPr>
        <w:sectPr w:rsidR="0039141B" w:rsidSect="00350DC3">
          <w:footerReference w:type="default" r:id="rId46"/>
          <w:pgSz w:w="12240" w:h="15840"/>
          <w:pgMar w:top="1440" w:right="1800" w:bottom="1440" w:left="1800" w:header="720" w:footer="720" w:gutter="0"/>
          <w:cols w:space="720"/>
          <w:docGrid w:linePitch="360"/>
        </w:sectPr>
      </w:pPr>
    </w:p>
    <w:p w14:paraId="39478D7F" w14:textId="1C96F97C" w:rsidR="00CD06AC" w:rsidRDefault="00F64418" w:rsidP="006E5621">
      <w:pPr>
        <w:pStyle w:val="Heading3"/>
      </w:pPr>
      <w:bookmarkStart w:id="126" w:name="rit"/>
      <w:r>
        <w:lastRenderedPageBreak/>
        <w:t>R</w:t>
      </w:r>
      <w:r w:rsidR="00887CA6">
        <w:t xml:space="preserve">apid </w:t>
      </w:r>
      <w:r>
        <w:t>I</w:t>
      </w:r>
      <w:r w:rsidR="00887CA6">
        <w:t xml:space="preserve">ntervention </w:t>
      </w:r>
      <w:r>
        <w:t>T</w:t>
      </w:r>
      <w:r w:rsidR="00887CA6">
        <w:t>eam</w:t>
      </w:r>
      <w:bookmarkEnd w:id="125"/>
    </w:p>
    <w:bookmarkEnd w:id="126"/>
    <w:p w14:paraId="090C1CDA" w14:textId="77777777" w:rsidR="00F64418" w:rsidRDefault="00F64418" w:rsidP="00A376E7">
      <w:pPr>
        <w:jc w:val="center"/>
        <w:rPr>
          <w:rFonts w:ascii="Arial" w:hAnsi="Arial" w:cs="Arial"/>
          <w:b/>
          <w:sz w:val="32"/>
          <w:szCs w:val="32"/>
        </w:rPr>
      </w:pPr>
    </w:p>
    <w:p w14:paraId="30BB9743" w14:textId="77777777" w:rsidR="00F64418" w:rsidRPr="00F64418" w:rsidRDefault="00F64418" w:rsidP="00F64418">
      <w:pPr>
        <w:rPr>
          <w:rFonts w:ascii="Arial" w:hAnsi="Arial" w:cs="Arial"/>
          <w:b/>
          <w:sz w:val="20"/>
          <w:szCs w:val="20"/>
        </w:rPr>
      </w:pPr>
      <w:r w:rsidRPr="00F64418">
        <w:rPr>
          <w:rFonts w:ascii="Arial" w:hAnsi="Arial" w:cs="Arial"/>
          <w:b/>
          <w:sz w:val="20"/>
          <w:szCs w:val="20"/>
        </w:rPr>
        <w:t xml:space="preserve">Definitions </w:t>
      </w:r>
    </w:p>
    <w:p w14:paraId="27A6A46E" w14:textId="77777777" w:rsidR="002E3A08" w:rsidRDefault="002E3A08" w:rsidP="00F64418">
      <w:pPr>
        <w:rPr>
          <w:rFonts w:ascii="Arial" w:hAnsi="Arial" w:cs="Arial"/>
          <w:sz w:val="20"/>
          <w:szCs w:val="20"/>
        </w:rPr>
      </w:pPr>
      <w:r>
        <w:rPr>
          <w:rFonts w:ascii="Arial" w:hAnsi="Arial" w:cs="Arial"/>
          <w:sz w:val="20"/>
          <w:szCs w:val="20"/>
        </w:rPr>
        <w:t xml:space="preserve">Rapid Intervention Team (RIT): A </w:t>
      </w:r>
      <w:r w:rsidR="00F64418" w:rsidRPr="00727042">
        <w:rPr>
          <w:rFonts w:ascii="Arial" w:hAnsi="Arial" w:cs="Arial"/>
          <w:sz w:val="20"/>
          <w:szCs w:val="20"/>
        </w:rPr>
        <w:t>specifically designated team assigned to provide personnel for the rescue of members operating at emergenc</w:t>
      </w:r>
      <w:r>
        <w:rPr>
          <w:rFonts w:ascii="Arial" w:hAnsi="Arial" w:cs="Arial"/>
          <w:sz w:val="20"/>
          <w:szCs w:val="20"/>
        </w:rPr>
        <w:t>y incidents if the need arises.</w:t>
      </w:r>
    </w:p>
    <w:p w14:paraId="3EFEE78D" w14:textId="77777777" w:rsidR="002E3A08" w:rsidRPr="00727042" w:rsidRDefault="002E3A08" w:rsidP="00F64418">
      <w:pPr>
        <w:rPr>
          <w:rFonts w:ascii="Arial" w:hAnsi="Arial" w:cs="Arial"/>
          <w:sz w:val="20"/>
          <w:szCs w:val="20"/>
        </w:rPr>
      </w:pPr>
    </w:p>
    <w:p w14:paraId="5405F306" w14:textId="77777777" w:rsidR="00F64418" w:rsidRPr="00727042" w:rsidRDefault="00F64418" w:rsidP="00F64418">
      <w:pPr>
        <w:rPr>
          <w:rFonts w:ascii="Arial" w:hAnsi="Arial" w:cs="Arial"/>
          <w:sz w:val="20"/>
          <w:szCs w:val="20"/>
        </w:rPr>
      </w:pPr>
      <w:r w:rsidRPr="00727042">
        <w:rPr>
          <w:rFonts w:ascii="Arial" w:hAnsi="Arial" w:cs="Arial"/>
          <w:sz w:val="20"/>
          <w:szCs w:val="20"/>
        </w:rPr>
        <w:t>Qualifie</w:t>
      </w:r>
      <w:r w:rsidR="002E3A08">
        <w:rPr>
          <w:rFonts w:ascii="Arial" w:hAnsi="Arial" w:cs="Arial"/>
          <w:sz w:val="20"/>
          <w:szCs w:val="20"/>
        </w:rPr>
        <w:t xml:space="preserve">d Firefighter : </w:t>
      </w:r>
      <w:r w:rsidRPr="00727042">
        <w:rPr>
          <w:rFonts w:ascii="Arial" w:hAnsi="Arial" w:cs="Arial"/>
          <w:sz w:val="20"/>
          <w:szCs w:val="20"/>
        </w:rPr>
        <w:t>An</w:t>
      </w:r>
      <w:r>
        <w:rPr>
          <w:rFonts w:ascii="Arial" w:hAnsi="Arial" w:cs="Arial"/>
          <w:sz w:val="20"/>
          <w:szCs w:val="20"/>
        </w:rPr>
        <w:t xml:space="preserve">y individual possessing a minimum of a Wisconsin </w:t>
      </w:r>
      <w:r w:rsidRPr="00727042">
        <w:rPr>
          <w:rFonts w:ascii="Arial" w:hAnsi="Arial" w:cs="Arial"/>
          <w:sz w:val="20"/>
          <w:szCs w:val="20"/>
        </w:rPr>
        <w:t xml:space="preserve">State Firefighter One Certification or equivalent and has completed the training requirements as established by the Department. </w:t>
      </w:r>
    </w:p>
    <w:p w14:paraId="03490F1D" w14:textId="77777777" w:rsidR="00F64418" w:rsidRPr="00727042" w:rsidRDefault="00F64418" w:rsidP="00F64418">
      <w:pPr>
        <w:rPr>
          <w:rFonts w:ascii="Arial" w:hAnsi="Arial" w:cs="Arial"/>
          <w:sz w:val="20"/>
          <w:szCs w:val="20"/>
        </w:rPr>
      </w:pPr>
    </w:p>
    <w:p w14:paraId="24D58E86" w14:textId="77777777" w:rsidR="00F64418" w:rsidRPr="00F64418" w:rsidRDefault="00F64418" w:rsidP="00F64418">
      <w:pPr>
        <w:rPr>
          <w:rFonts w:ascii="Arial" w:hAnsi="Arial" w:cs="Arial"/>
          <w:b/>
          <w:sz w:val="20"/>
          <w:szCs w:val="20"/>
        </w:rPr>
      </w:pPr>
      <w:r w:rsidRPr="00F64418">
        <w:rPr>
          <w:rFonts w:ascii="Arial" w:hAnsi="Arial" w:cs="Arial"/>
          <w:b/>
          <w:sz w:val="20"/>
          <w:szCs w:val="20"/>
        </w:rPr>
        <w:t>Establishing RIT</w:t>
      </w:r>
    </w:p>
    <w:p w14:paraId="2FC96CFF" w14:textId="77777777" w:rsidR="00F64418" w:rsidRPr="00727042" w:rsidRDefault="00F64418" w:rsidP="00461B52">
      <w:pPr>
        <w:numPr>
          <w:ilvl w:val="0"/>
          <w:numId w:val="84"/>
        </w:numPr>
        <w:spacing w:after="240"/>
        <w:rPr>
          <w:rFonts w:ascii="Arial" w:hAnsi="Arial" w:cs="Arial"/>
          <w:sz w:val="20"/>
          <w:szCs w:val="20"/>
        </w:rPr>
      </w:pPr>
      <w:r w:rsidRPr="00727042">
        <w:rPr>
          <w:rFonts w:ascii="Arial" w:hAnsi="Arial" w:cs="Arial"/>
          <w:sz w:val="20"/>
          <w:szCs w:val="20"/>
        </w:rPr>
        <w:t xml:space="preserve">A Rapid Intervention Team (a minimum of 2 qualified firefighters) will be established when operations are being performed in an IDLH atmosphere as soon as is practicable. </w:t>
      </w:r>
    </w:p>
    <w:p w14:paraId="5D673399" w14:textId="77777777" w:rsidR="00F64418" w:rsidRPr="00727042" w:rsidRDefault="00F64418" w:rsidP="00461B52">
      <w:pPr>
        <w:numPr>
          <w:ilvl w:val="0"/>
          <w:numId w:val="84"/>
        </w:numPr>
        <w:spacing w:after="240"/>
        <w:contextualSpacing/>
        <w:rPr>
          <w:rFonts w:ascii="Arial" w:hAnsi="Arial" w:cs="Arial"/>
          <w:sz w:val="20"/>
          <w:szCs w:val="20"/>
        </w:rPr>
      </w:pPr>
      <w:r w:rsidRPr="00727042">
        <w:rPr>
          <w:rFonts w:ascii="Arial" w:hAnsi="Arial" w:cs="Arial"/>
          <w:sz w:val="20"/>
          <w:szCs w:val="20"/>
        </w:rPr>
        <w:t xml:space="preserve">The establishment of a RIT is the responsibility if the Incident Commander and preferably will consist of more than the minimum of two members. The decision will be based on the following: </w:t>
      </w:r>
    </w:p>
    <w:p w14:paraId="5B3360ED" w14:textId="77777777" w:rsidR="00F64418" w:rsidRPr="00727042" w:rsidRDefault="00F64418" w:rsidP="00461B52">
      <w:pPr>
        <w:numPr>
          <w:ilvl w:val="3"/>
          <w:numId w:val="84"/>
        </w:numPr>
        <w:tabs>
          <w:tab w:val="clear" w:pos="2880"/>
          <w:tab w:val="num" w:pos="1440"/>
        </w:tabs>
        <w:ind w:left="1440"/>
        <w:rPr>
          <w:rFonts w:ascii="Arial" w:hAnsi="Arial" w:cs="Arial"/>
          <w:sz w:val="20"/>
          <w:szCs w:val="20"/>
        </w:rPr>
      </w:pPr>
      <w:r w:rsidRPr="00727042">
        <w:rPr>
          <w:rFonts w:ascii="Arial" w:hAnsi="Arial" w:cs="Arial"/>
          <w:sz w:val="20"/>
          <w:szCs w:val="20"/>
        </w:rPr>
        <w:t xml:space="preserve">Incident type. </w:t>
      </w:r>
    </w:p>
    <w:p w14:paraId="5D1A56F6" w14:textId="77777777" w:rsidR="00F64418" w:rsidRPr="00727042" w:rsidRDefault="00F64418" w:rsidP="00461B52">
      <w:pPr>
        <w:numPr>
          <w:ilvl w:val="3"/>
          <w:numId w:val="84"/>
        </w:numPr>
        <w:tabs>
          <w:tab w:val="clear" w:pos="2880"/>
          <w:tab w:val="num" w:pos="1440"/>
        </w:tabs>
        <w:ind w:left="1440"/>
        <w:rPr>
          <w:rFonts w:ascii="Arial" w:hAnsi="Arial" w:cs="Arial"/>
          <w:sz w:val="20"/>
          <w:szCs w:val="20"/>
        </w:rPr>
      </w:pPr>
      <w:r w:rsidRPr="00727042">
        <w:rPr>
          <w:rFonts w:ascii="Arial" w:hAnsi="Arial" w:cs="Arial"/>
          <w:sz w:val="20"/>
          <w:szCs w:val="20"/>
        </w:rPr>
        <w:t xml:space="preserve">Building construction. </w:t>
      </w:r>
    </w:p>
    <w:p w14:paraId="568706AA" w14:textId="77777777" w:rsidR="00F64418" w:rsidRPr="00727042" w:rsidRDefault="00F64418" w:rsidP="00461B52">
      <w:pPr>
        <w:numPr>
          <w:ilvl w:val="3"/>
          <w:numId w:val="84"/>
        </w:numPr>
        <w:tabs>
          <w:tab w:val="clear" w:pos="2880"/>
          <w:tab w:val="num" w:pos="1440"/>
        </w:tabs>
        <w:ind w:left="1440"/>
        <w:rPr>
          <w:rFonts w:ascii="Arial" w:hAnsi="Arial" w:cs="Arial"/>
          <w:sz w:val="20"/>
          <w:szCs w:val="20"/>
        </w:rPr>
      </w:pPr>
      <w:r w:rsidRPr="00727042">
        <w:rPr>
          <w:rFonts w:ascii="Arial" w:hAnsi="Arial" w:cs="Arial"/>
          <w:sz w:val="20"/>
          <w:szCs w:val="20"/>
        </w:rPr>
        <w:t xml:space="preserve">Size of building. </w:t>
      </w:r>
    </w:p>
    <w:p w14:paraId="151785CC" w14:textId="77777777" w:rsidR="00F64418" w:rsidRDefault="00F64418" w:rsidP="00461B52">
      <w:pPr>
        <w:numPr>
          <w:ilvl w:val="3"/>
          <w:numId w:val="84"/>
        </w:numPr>
        <w:tabs>
          <w:tab w:val="clear" w:pos="2880"/>
          <w:tab w:val="num" w:pos="1440"/>
        </w:tabs>
        <w:ind w:left="1440"/>
        <w:rPr>
          <w:rFonts w:ascii="Arial" w:hAnsi="Arial" w:cs="Arial"/>
          <w:sz w:val="20"/>
          <w:szCs w:val="20"/>
        </w:rPr>
      </w:pPr>
      <w:r w:rsidRPr="00727042">
        <w:rPr>
          <w:rFonts w:ascii="Arial" w:hAnsi="Arial" w:cs="Arial"/>
          <w:sz w:val="20"/>
          <w:szCs w:val="20"/>
        </w:rPr>
        <w:t xml:space="preserve">Number of personnel operating within the IDLH atmosphere. </w:t>
      </w:r>
    </w:p>
    <w:p w14:paraId="42749503" w14:textId="77777777" w:rsidR="00F64418" w:rsidRPr="002E3A08" w:rsidRDefault="002E3A08" w:rsidP="00B26D2C">
      <w:pPr>
        <w:spacing w:after="240"/>
        <w:ind w:firstLine="360"/>
        <w:rPr>
          <w:rFonts w:ascii="Arial" w:hAnsi="Arial" w:cs="Arial"/>
          <w:sz w:val="16"/>
          <w:szCs w:val="16"/>
        </w:rPr>
      </w:pPr>
      <w:r>
        <w:rPr>
          <w:rFonts w:ascii="Arial" w:hAnsi="Arial" w:cs="Arial"/>
          <w:sz w:val="20"/>
          <w:szCs w:val="20"/>
        </w:rPr>
        <w:t xml:space="preserve">             </w:t>
      </w:r>
      <w:r w:rsidR="00F64418" w:rsidRPr="002E3A08">
        <w:rPr>
          <w:rFonts w:ascii="Arial" w:hAnsi="Arial" w:cs="Arial"/>
          <w:sz w:val="16"/>
          <w:szCs w:val="16"/>
        </w:rPr>
        <w:t xml:space="preserve">*Note: These are not meant to be limiting factors when establishing the RIT. </w:t>
      </w:r>
    </w:p>
    <w:p w14:paraId="0D856CE2" w14:textId="77777777" w:rsidR="00F64418" w:rsidRPr="00727042" w:rsidRDefault="00F64418" w:rsidP="00461B52">
      <w:pPr>
        <w:numPr>
          <w:ilvl w:val="0"/>
          <w:numId w:val="84"/>
        </w:numPr>
        <w:spacing w:after="240"/>
        <w:rPr>
          <w:rFonts w:ascii="Arial" w:hAnsi="Arial" w:cs="Arial"/>
          <w:sz w:val="20"/>
          <w:szCs w:val="20"/>
        </w:rPr>
      </w:pPr>
      <w:r w:rsidRPr="00727042">
        <w:rPr>
          <w:rFonts w:ascii="Arial" w:hAnsi="Arial" w:cs="Arial"/>
          <w:sz w:val="20"/>
          <w:szCs w:val="20"/>
        </w:rPr>
        <w:t xml:space="preserve">If the incident is in a high or mid-rise structure, large area facility, or other areas with multiple IDLH atmospheres, the incident commander shall establish the necessary number of Rapid Intervention Teams so that the rescue can be accomplished without a deployment delay. A team should be considered for each remote access point on any large facility. The incident commander will be responsible for determining the number of teams needed based on the specifics of the incident. </w:t>
      </w:r>
    </w:p>
    <w:p w14:paraId="52AED6F1" w14:textId="77777777" w:rsidR="00F64418" w:rsidRPr="00727042" w:rsidRDefault="00F64418" w:rsidP="00461B52">
      <w:pPr>
        <w:numPr>
          <w:ilvl w:val="0"/>
          <w:numId w:val="84"/>
        </w:numPr>
        <w:spacing w:after="240"/>
        <w:rPr>
          <w:rFonts w:ascii="Arial" w:hAnsi="Arial" w:cs="Arial"/>
          <w:sz w:val="20"/>
          <w:szCs w:val="20"/>
        </w:rPr>
      </w:pPr>
      <w:r w:rsidRPr="00727042">
        <w:rPr>
          <w:rFonts w:ascii="Arial" w:hAnsi="Arial" w:cs="Arial"/>
          <w:sz w:val="20"/>
          <w:szCs w:val="20"/>
        </w:rPr>
        <w:t xml:space="preserve">Due to the highly stressful and sometimes technical nature of incidents involving the rescue of emergency personnel, it is preferable that the RIT members be some of the more experienced and highly trained members. </w:t>
      </w:r>
    </w:p>
    <w:p w14:paraId="1878C846" w14:textId="77777777" w:rsidR="002E3A08" w:rsidRPr="00E454E3" w:rsidRDefault="00F64418" w:rsidP="00461B52">
      <w:pPr>
        <w:numPr>
          <w:ilvl w:val="0"/>
          <w:numId w:val="84"/>
        </w:numPr>
        <w:spacing w:after="240"/>
        <w:rPr>
          <w:rFonts w:ascii="Arial" w:hAnsi="Arial" w:cs="Arial"/>
          <w:sz w:val="20"/>
          <w:szCs w:val="20"/>
        </w:rPr>
      </w:pPr>
      <w:r w:rsidRPr="00727042">
        <w:rPr>
          <w:rFonts w:ascii="Arial" w:hAnsi="Arial" w:cs="Arial"/>
          <w:sz w:val="20"/>
          <w:szCs w:val="20"/>
        </w:rPr>
        <w:t xml:space="preserve">The incident commander will appoint a team leader after establishing the RIT. The Rapid </w:t>
      </w:r>
      <w:proofErr w:type="spellStart"/>
      <w:r w:rsidRPr="00727042">
        <w:rPr>
          <w:rFonts w:ascii="Arial" w:hAnsi="Arial" w:cs="Arial"/>
          <w:sz w:val="20"/>
          <w:szCs w:val="20"/>
        </w:rPr>
        <w:t>InterventionTeam</w:t>
      </w:r>
      <w:proofErr w:type="spellEnd"/>
      <w:r w:rsidRPr="00727042">
        <w:rPr>
          <w:rFonts w:ascii="Arial" w:hAnsi="Arial" w:cs="Arial"/>
          <w:sz w:val="20"/>
          <w:szCs w:val="20"/>
        </w:rPr>
        <w:t xml:space="preserve"> leader reports directly to the </w:t>
      </w:r>
      <w:r>
        <w:rPr>
          <w:rFonts w:ascii="Arial" w:hAnsi="Arial" w:cs="Arial"/>
          <w:sz w:val="20"/>
          <w:szCs w:val="20"/>
        </w:rPr>
        <w:t>Incident C</w:t>
      </w:r>
      <w:r w:rsidRPr="00727042">
        <w:rPr>
          <w:rFonts w:ascii="Arial" w:hAnsi="Arial" w:cs="Arial"/>
          <w:sz w:val="20"/>
          <w:szCs w:val="20"/>
        </w:rPr>
        <w:t xml:space="preserve">ommander throughout the incident, until deployed. </w:t>
      </w:r>
    </w:p>
    <w:p w14:paraId="6CA7EE68" w14:textId="77777777" w:rsidR="00E454E3" w:rsidRPr="00F64418" w:rsidRDefault="00F64418" w:rsidP="00F64418">
      <w:pPr>
        <w:rPr>
          <w:rFonts w:ascii="Arial" w:hAnsi="Arial" w:cs="Arial"/>
          <w:b/>
          <w:sz w:val="20"/>
          <w:szCs w:val="20"/>
        </w:rPr>
      </w:pPr>
      <w:r w:rsidRPr="00F64418">
        <w:rPr>
          <w:rFonts w:ascii="Arial" w:hAnsi="Arial" w:cs="Arial"/>
          <w:b/>
          <w:sz w:val="20"/>
          <w:szCs w:val="20"/>
        </w:rPr>
        <w:t xml:space="preserve">RIT Responsibilities </w:t>
      </w:r>
    </w:p>
    <w:p w14:paraId="017208D7" w14:textId="77777777" w:rsidR="00F64418" w:rsidRPr="00727042" w:rsidRDefault="00F64418" w:rsidP="00461B52">
      <w:pPr>
        <w:numPr>
          <w:ilvl w:val="0"/>
          <w:numId w:val="85"/>
        </w:numPr>
        <w:rPr>
          <w:rFonts w:ascii="Arial" w:hAnsi="Arial" w:cs="Arial"/>
          <w:sz w:val="20"/>
          <w:szCs w:val="20"/>
        </w:rPr>
      </w:pPr>
      <w:r w:rsidRPr="00727042">
        <w:rPr>
          <w:rFonts w:ascii="Arial" w:hAnsi="Arial" w:cs="Arial"/>
          <w:sz w:val="20"/>
          <w:szCs w:val="20"/>
        </w:rPr>
        <w:t xml:space="preserve">Immediately after being established the RIT leader will perform </w:t>
      </w:r>
      <w:r w:rsidR="005561E2">
        <w:rPr>
          <w:rFonts w:ascii="Arial" w:hAnsi="Arial" w:cs="Arial"/>
          <w:sz w:val="20"/>
          <w:szCs w:val="20"/>
        </w:rPr>
        <w:t>their</w:t>
      </w:r>
      <w:r w:rsidRPr="00727042">
        <w:rPr>
          <w:rFonts w:ascii="Arial" w:hAnsi="Arial" w:cs="Arial"/>
          <w:sz w:val="20"/>
          <w:szCs w:val="20"/>
        </w:rPr>
        <w:t xml:space="preserve"> incident evaluation/size-up. The purpose of this is to assess the following: </w:t>
      </w:r>
    </w:p>
    <w:p w14:paraId="0EC9D9BB" w14:textId="77777777" w:rsidR="00F64418" w:rsidRPr="002E3A08" w:rsidRDefault="00F64418" w:rsidP="00461B52">
      <w:pPr>
        <w:numPr>
          <w:ilvl w:val="1"/>
          <w:numId w:val="85"/>
        </w:numPr>
        <w:tabs>
          <w:tab w:val="left" w:pos="5580"/>
        </w:tabs>
        <w:rPr>
          <w:rFonts w:ascii="Arial" w:hAnsi="Arial" w:cs="Arial"/>
          <w:sz w:val="20"/>
          <w:szCs w:val="20"/>
        </w:rPr>
      </w:pPr>
      <w:r w:rsidRPr="002E3A08">
        <w:rPr>
          <w:rFonts w:ascii="Arial" w:hAnsi="Arial" w:cs="Arial"/>
          <w:sz w:val="20"/>
          <w:szCs w:val="20"/>
        </w:rPr>
        <w:t xml:space="preserve">Construction type of the building. </w:t>
      </w:r>
    </w:p>
    <w:p w14:paraId="70B28232" w14:textId="77777777" w:rsidR="00F64418" w:rsidRPr="002E3A08" w:rsidRDefault="00F64418" w:rsidP="00461B52">
      <w:pPr>
        <w:numPr>
          <w:ilvl w:val="1"/>
          <w:numId w:val="85"/>
        </w:numPr>
        <w:tabs>
          <w:tab w:val="left" w:pos="5580"/>
        </w:tabs>
        <w:rPr>
          <w:rFonts w:ascii="Arial" w:hAnsi="Arial" w:cs="Arial"/>
          <w:sz w:val="20"/>
          <w:szCs w:val="20"/>
        </w:rPr>
      </w:pPr>
      <w:r w:rsidRPr="002E3A08">
        <w:rPr>
          <w:rFonts w:ascii="Arial" w:hAnsi="Arial" w:cs="Arial"/>
          <w:sz w:val="20"/>
          <w:szCs w:val="20"/>
        </w:rPr>
        <w:t xml:space="preserve">Building size (large structures may require more than one RIT). </w:t>
      </w:r>
    </w:p>
    <w:p w14:paraId="0B39A467" w14:textId="77777777" w:rsidR="00F64418" w:rsidRPr="002E3A08" w:rsidRDefault="00F64418" w:rsidP="00461B52">
      <w:pPr>
        <w:numPr>
          <w:ilvl w:val="1"/>
          <w:numId w:val="85"/>
        </w:numPr>
        <w:tabs>
          <w:tab w:val="left" w:pos="5580"/>
        </w:tabs>
        <w:rPr>
          <w:rFonts w:ascii="Arial" w:hAnsi="Arial" w:cs="Arial"/>
          <w:sz w:val="20"/>
          <w:szCs w:val="20"/>
        </w:rPr>
      </w:pPr>
      <w:r w:rsidRPr="002E3A08">
        <w:rPr>
          <w:rFonts w:ascii="Arial" w:hAnsi="Arial" w:cs="Arial"/>
          <w:sz w:val="20"/>
          <w:szCs w:val="20"/>
        </w:rPr>
        <w:t xml:space="preserve">Structural integrity. </w:t>
      </w:r>
    </w:p>
    <w:p w14:paraId="3D64B266" w14:textId="77777777" w:rsidR="00F64418" w:rsidRPr="002E3A08" w:rsidRDefault="00F64418" w:rsidP="00461B52">
      <w:pPr>
        <w:numPr>
          <w:ilvl w:val="1"/>
          <w:numId w:val="85"/>
        </w:numPr>
        <w:tabs>
          <w:tab w:val="left" w:pos="5580"/>
        </w:tabs>
        <w:rPr>
          <w:rFonts w:ascii="Arial" w:hAnsi="Arial" w:cs="Arial"/>
          <w:sz w:val="20"/>
          <w:szCs w:val="20"/>
        </w:rPr>
      </w:pPr>
      <w:r w:rsidRPr="002E3A08">
        <w:rPr>
          <w:rFonts w:ascii="Arial" w:hAnsi="Arial" w:cs="Arial"/>
          <w:sz w:val="20"/>
          <w:szCs w:val="20"/>
        </w:rPr>
        <w:t xml:space="preserve">Access/egress points. </w:t>
      </w:r>
    </w:p>
    <w:p w14:paraId="5B1CC89F" w14:textId="77777777" w:rsidR="00F64418" w:rsidRDefault="00F64418" w:rsidP="002E3A08">
      <w:pPr>
        <w:ind w:left="720"/>
        <w:rPr>
          <w:rFonts w:ascii="Arial" w:hAnsi="Arial" w:cs="Arial"/>
          <w:sz w:val="20"/>
          <w:szCs w:val="20"/>
        </w:rPr>
      </w:pPr>
      <w:r w:rsidRPr="00727042">
        <w:rPr>
          <w:rFonts w:ascii="Arial" w:hAnsi="Arial" w:cs="Arial"/>
          <w:sz w:val="20"/>
          <w:szCs w:val="20"/>
        </w:rPr>
        <w:t>Upon completion of</w:t>
      </w:r>
      <w:r w:rsidR="005561E2">
        <w:rPr>
          <w:rFonts w:ascii="Arial" w:hAnsi="Arial" w:cs="Arial"/>
          <w:sz w:val="20"/>
          <w:szCs w:val="20"/>
        </w:rPr>
        <w:t xml:space="preserve"> their</w:t>
      </w:r>
      <w:r w:rsidRPr="00727042">
        <w:rPr>
          <w:rFonts w:ascii="Arial" w:hAnsi="Arial" w:cs="Arial"/>
          <w:sz w:val="20"/>
          <w:szCs w:val="20"/>
        </w:rPr>
        <w:t xml:space="preserve"> evaluation, the RIT leader may make recommendations to the incident commander concerning deployment of the RIT (i.e. laddering the building, th</w:t>
      </w:r>
      <w:r w:rsidR="002E3A08">
        <w:rPr>
          <w:rFonts w:ascii="Arial" w:hAnsi="Arial" w:cs="Arial"/>
          <w:sz w:val="20"/>
          <w:szCs w:val="20"/>
        </w:rPr>
        <w:t>e need of more than one team, etc.)</w:t>
      </w:r>
    </w:p>
    <w:p w14:paraId="7A49663B" w14:textId="77777777" w:rsidR="00B26D2C" w:rsidRPr="00727042" w:rsidRDefault="00B26D2C" w:rsidP="002E3A08">
      <w:pPr>
        <w:ind w:left="720"/>
        <w:rPr>
          <w:rFonts w:ascii="Arial" w:hAnsi="Arial" w:cs="Arial"/>
          <w:sz w:val="20"/>
          <w:szCs w:val="20"/>
        </w:rPr>
      </w:pPr>
    </w:p>
    <w:p w14:paraId="6CE3E9E8" w14:textId="77777777" w:rsidR="00F64418" w:rsidRPr="00727042" w:rsidRDefault="00F64418" w:rsidP="00461B52">
      <w:pPr>
        <w:numPr>
          <w:ilvl w:val="0"/>
          <w:numId w:val="85"/>
        </w:numPr>
        <w:rPr>
          <w:rFonts w:ascii="Arial" w:hAnsi="Arial" w:cs="Arial"/>
          <w:sz w:val="20"/>
          <w:szCs w:val="20"/>
        </w:rPr>
      </w:pPr>
      <w:r w:rsidRPr="00727042">
        <w:rPr>
          <w:rFonts w:ascii="Arial" w:hAnsi="Arial" w:cs="Arial"/>
          <w:sz w:val="20"/>
          <w:szCs w:val="20"/>
        </w:rPr>
        <w:t xml:space="preserve">Organize/procure the appropriate equipment necessary to affect a rescue of a lost, trapped, or disoriented member. The equipment chosen shall be influenced by the type of building construction, but a minimum should consist of the following: </w:t>
      </w:r>
    </w:p>
    <w:p w14:paraId="7E914883"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t xml:space="preserve">A complete SCBA (regulator, face piece, air cylinder and frame). </w:t>
      </w:r>
    </w:p>
    <w:p w14:paraId="2697C4B3"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lastRenderedPageBreak/>
        <w:t xml:space="preserve">Lifeline </w:t>
      </w:r>
    </w:p>
    <w:p w14:paraId="2761CB4A"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t xml:space="preserve">Forcible entry, cutting and breaking tools. </w:t>
      </w:r>
    </w:p>
    <w:p w14:paraId="6DC09B90"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t xml:space="preserve">Appropriate lighting. </w:t>
      </w:r>
    </w:p>
    <w:p w14:paraId="111CE0AC"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t xml:space="preserve">Portable radio. </w:t>
      </w:r>
    </w:p>
    <w:p w14:paraId="1BE3D59E" w14:textId="77777777" w:rsidR="00F64418" w:rsidRPr="00727042" w:rsidRDefault="00F64418" w:rsidP="00461B52">
      <w:pPr>
        <w:numPr>
          <w:ilvl w:val="0"/>
          <w:numId w:val="86"/>
        </w:numPr>
        <w:rPr>
          <w:rFonts w:ascii="Arial" w:hAnsi="Arial" w:cs="Arial"/>
          <w:sz w:val="20"/>
          <w:szCs w:val="20"/>
        </w:rPr>
      </w:pPr>
      <w:r w:rsidRPr="00727042">
        <w:rPr>
          <w:rFonts w:ascii="Arial" w:hAnsi="Arial" w:cs="Arial"/>
          <w:sz w:val="20"/>
          <w:szCs w:val="20"/>
        </w:rPr>
        <w:t>Small hand tools (pliers, wire cutters…</w:t>
      </w:r>
      <w:r>
        <w:rPr>
          <w:rFonts w:ascii="Arial" w:hAnsi="Arial" w:cs="Arial"/>
          <w:sz w:val="20"/>
          <w:szCs w:val="20"/>
        </w:rPr>
        <w:t>)</w:t>
      </w:r>
    </w:p>
    <w:p w14:paraId="0E86CB8B" w14:textId="77777777" w:rsidR="00F64418" w:rsidRDefault="00F64418" w:rsidP="002E3A08">
      <w:pPr>
        <w:ind w:left="1080"/>
        <w:rPr>
          <w:rFonts w:ascii="Arial" w:hAnsi="Arial" w:cs="Arial"/>
          <w:sz w:val="16"/>
          <w:szCs w:val="16"/>
        </w:rPr>
      </w:pPr>
      <w:r w:rsidRPr="002E3A08">
        <w:rPr>
          <w:rFonts w:ascii="Arial" w:hAnsi="Arial" w:cs="Arial"/>
          <w:sz w:val="16"/>
          <w:szCs w:val="16"/>
        </w:rPr>
        <w:t xml:space="preserve">*Note: these are only suggestions for the minimum equipment that will be needed and should not be a limiting factor in selecting the equipment for use. </w:t>
      </w:r>
    </w:p>
    <w:p w14:paraId="643B4F5D" w14:textId="77777777" w:rsidR="00B26D2C" w:rsidRPr="002E3A08" w:rsidRDefault="00B26D2C" w:rsidP="002E3A08">
      <w:pPr>
        <w:ind w:left="1080"/>
        <w:rPr>
          <w:rFonts w:ascii="Arial" w:hAnsi="Arial" w:cs="Arial"/>
          <w:sz w:val="16"/>
          <w:szCs w:val="16"/>
        </w:rPr>
      </w:pPr>
    </w:p>
    <w:p w14:paraId="526081A5" w14:textId="77777777" w:rsidR="00F64418" w:rsidRDefault="00F64418" w:rsidP="00461B52">
      <w:pPr>
        <w:numPr>
          <w:ilvl w:val="0"/>
          <w:numId w:val="85"/>
        </w:numPr>
        <w:rPr>
          <w:rFonts w:ascii="Arial" w:hAnsi="Arial" w:cs="Arial"/>
          <w:sz w:val="20"/>
          <w:szCs w:val="20"/>
        </w:rPr>
      </w:pPr>
      <w:r w:rsidRPr="00727042">
        <w:rPr>
          <w:rFonts w:ascii="Arial" w:hAnsi="Arial" w:cs="Arial"/>
          <w:sz w:val="20"/>
          <w:szCs w:val="20"/>
        </w:rPr>
        <w:t xml:space="preserve">When deployed, the members of the RIT are to operate as a unit and report directly to the team leader. The assignment of the RIT is to locate, rescue and remove lost, trapped, or disoriented firefighters, using any means necessary. </w:t>
      </w:r>
    </w:p>
    <w:p w14:paraId="5B5A6F21" w14:textId="77777777" w:rsidR="00B26D2C" w:rsidRPr="00727042" w:rsidRDefault="00B26D2C" w:rsidP="00B26D2C">
      <w:pPr>
        <w:ind w:left="360"/>
        <w:rPr>
          <w:rFonts w:ascii="Arial" w:hAnsi="Arial" w:cs="Arial"/>
          <w:sz w:val="20"/>
          <w:szCs w:val="20"/>
        </w:rPr>
      </w:pPr>
    </w:p>
    <w:p w14:paraId="37663D2D" w14:textId="77777777" w:rsidR="00F64418" w:rsidRDefault="00F64418" w:rsidP="00461B52">
      <w:pPr>
        <w:numPr>
          <w:ilvl w:val="0"/>
          <w:numId w:val="85"/>
        </w:numPr>
        <w:rPr>
          <w:rFonts w:ascii="Arial" w:hAnsi="Arial" w:cs="Arial"/>
          <w:sz w:val="20"/>
          <w:szCs w:val="20"/>
        </w:rPr>
      </w:pPr>
      <w:r w:rsidRPr="00727042">
        <w:rPr>
          <w:rFonts w:ascii="Arial" w:hAnsi="Arial" w:cs="Arial"/>
          <w:sz w:val="20"/>
          <w:szCs w:val="20"/>
        </w:rPr>
        <w:t xml:space="preserve">At no time during the incident should members of the RIT be assigned other fire ground tasks, unless the members can either be replaced or the alternate task does not interfere with deployment of the team. This is particularly important, as the task of the RIT is critical. </w:t>
      </w:r>
    </w:p>
    <w:p w14:paraId="6845A84F" w14:textId="77777777" w:rsidR="00B26D2C" w:rsidRPr="00727042" w:rsidRDefault="00B26D2C" w:rsidP="00B26D2C">
      <w:pPr>
        <w:ind w:left="360"/>
        <w:rPr>
          <w:rFonts w:ascii="Arial" w:hAnsi="Arial" w:cs="Arial"/>
          <w:sz w:val="20"/>
          <w:szCs w:val="20"/>
        </w:rPr>
      </w:pPr>
    </w:p>
    <w:p w14:paraId="5356CB0B" w14:textId="77777777" w:rsidR="00F64418" w:rsidRDefault="00F64418" w:rsidP="00461B52">
      <w:pPr>
        <w:numPr>
          <w:ilvl w:val="0"/>
          <w:numId w:val="85"/>
        </w:numPr>
        <w:rPr>
          <w:rFonts w:ascii="Arial" w:hAnsi="Arial" w:cs="Arial"/>
          <w:sz w:val="20"/>
          <w:szCs w:val="20"/>
        </w:rPr>
      </w:pPr>
      <w:r w:rsidRPr="00727042">
        <w:rPr>
          <w:rFonts w:ascii="Arial" w:hAnsi="Arial" w:cs="Arial"/>
          <w:sz w:val="20"/>
          <w:szCs w:val="20"/>
        </w:rPr>
        <w:t xml:space="preserve">Throughout the rescue effort the RIT will provide updates to the Incident Commander. </w:t>
      </w:r>
    </w:p>
    <w:p w14:paraId="43B857DC" w14:textId="77777777" w:rsidR="00B26D2C" w:rsidRPr="00727042" w:rsidRDefault="00B26D2C" w:rsidP="00B26D2C">
      <w:pPr>
        <w:ind w:left="360"/>
        <w:rPr>
          <w:rFonts w:ascii="Arial" w:hAnsi="Arial" w:cs="Arial"/>
          <w:sz w:val="20"/>
          <w:szCs w:val="20"/>
        </w:rPr>
      </w:pPr>
    </w:p>
    <w:p w14:paraId="120F7E39" w14:textId="77777777" w:rsidR="00F64418" w:rsidRDefault="00F64418" w:rsidP="00461B52">
      <w:pPr>
        <w:numPr>
          <w:ilvl w:val="0"/>
          <w:numId w:val="85"/>
        </w:numPr>
        <w:rPr>
          <w:rFonts w:ascii="Arial" w:hAnsi="Arial" w:cs="Arial"/>
          <w:sz w:val="20"/>
          <w:szCs w:val="20"/>
        </w:rPr>
      </w:pPr>
      <w:r w:rsidRPr="00727042">
        <w:rPr>
          <w:rFonts w:ascii="Arial" w:hAnsi="Arial" w:cs="Arial"/>
          <w:sz w:val="20"/>
          <w:szCs w:val="20"/>
        </w:rPr>
        <w:t xml:space="preserve">As appropriate, the Incident Commander shall assign personnel to assist the RIT with the rescue effort. The Incident Commander shall also provide personnel to establish a second RIT when the original RIT has been deployed as, unfortunately, these members may also find themselves in need of being rescued. </w:t>
      </w:r>
    </w:p>
    <w:p w14:paraId="776A0860" w14:textId="77777777" w:rsidR="00E454E3" w:rsidRDefault="00E454E3" w:rsidP="00E454E3">
      <w:pPr>
        <w:pStyle w:val="ListParagraph"/>
        <w:rPr>
          <w:rFonts w:ascii="Arial" w:hAnsi="Arial" w:cs="Arial"/>
          <w:sz w:val="20"/>
        </w:rPr>
      </w:pPr>
    </w:p>
    <w:p w14:paraId="39D04981" w14:textId="77777777" w:rsidR="00E454E3" w:rsidRDefault="00E454E3" w:rsidP="00E454E3">
      <w:pPr>
        <w:rPr>
          <w:rFonts w:ascii="Arial" w:hAnsi="Arial" w:cs="Arial"/>
          <w:sz w:val="20"/>
          <w:szCs w:val="20"/>
        </w:rPr>
      </w:pPr>
    </w:p>
    <w:p w14:paraId="06A0B2CF" w14:textId="77777777" w:rsidR="00E454E3" w:rsidRDefault="00E454E3" w:rsidP="00E454E3">
      <w:pPr>
        <w:rPr>
          <w:rFonts w:ascii="Arial" w:hAnsi="Arial" w:cs="Arial"/>
          <w:sz w:val="20"/>
          <w:szCs w:val="20"/>
        </w:rPr>
      </w:pPr>
    </w:p>
    <w:p w14:paraId="5DF8539D" w14:textId="77777777" w:rsidR="00E454E3" w:rsidRDefault="00E454E3" w:rsidP="00E454E3">
      <w:pPr>
        <w:rPr>
          <w:rFonts w:ascii="Arial" w:hAnsi="Arial" w:cs="Arial"/>
          <w:sz w:val="20"/>
          <w:szCs w:val="20"/>
        </w:rPr>
      </w:pPr>
    </w:p>
    <w:p w14:paraId="1AAC9284" w14:textId="77777777" w:rsidR="00E454E3" w:rsidRDefault="00E454E3" w:rsidP="00E454E3">
      <w:pPr>
        <w:rPr>
          <w:rFonts w:ascii="Arial" w:hAnsi="Arial" w:cs="Arial"/>
          <w:sz w:val="20"/>
          <w:szCs w:val="20"/>
        </w:rPr>
      </w:pPr>
    </w:p>
    <w:p w14:paraId="697D9BAE" w14:textId="77777777" w:rsidR="00E454E3" w:rsidRPr="00E454E3" w:rsidRDefault="00E454E3" w:rsidP="00E454E3">
      <w:pPr>
        <w:rPr>
          <w:rFonts w:ascii="Arial" w:hAnsi="Arial" w:cs="Arial"/>
          <w:sz w:val="20"/>
          <w:szCs w:val="20"/>
        </w:rPr>
      </w:pPr>
    </w:p>
    <w:p w14:paraId="12CA583A" w14:textId="77777777" w:rsidR="00CD06AC" w:rsidRDefault="00CD06AC" w:rsidP="00A376E7">
      <w:pPr>
        <w:jc w:val="center"/>
        <w:rPr>
          <w:rFonts w:ascii="Arial" w:hAnsi="Arial" w:cs="Arial"/>
          <w:b/>
          <w:sz w:val="32"/>
          <w:szCs w:val="32"/>
        </w:rPr>
      </w:pPr>
    </w:p>
    <w:p w14:paraId="77A75FC4" w14:textId="77777777" w:rsidR="002E3A08" w:rsidRDefault="002E3A08" w:rsidP="00A376E7">
      <w:pPr>
        <w:jc w:val="center"/>
        <w:rPr>
          <w:rFonts w:ascii="Arial" w:hAnsi="Arial" w:cs="Arial"/>
          <w:b/>
          <w:sz w:val="32"/>
          <w:szCs w:val="32"/>
        </w:rPr>
      </w:pPr>
    </w:p>
    <w:p w14:paraId="6B11D2F8" w14:textId="77777777" w:rsidR="002E3A08" w:rsidRDefault="002E3A08" w:rsidP="00A376E7">
      <w:pPr>
        <w:jc w:val="center"/>
        <w:rPr>
          <w:rFonts w:ascii="Arial" w:hAnsi="Arial" w:cs="Arial"/>
          <w:b/>
          <w:sz w:val="32"/>
          <w:szCs w:val="32"/>
        </w:rPr>
      </w:pPr>
    </w:p>
    <w:p w14:paraId="25D75C2C" w14:textId="77777777" w:rsidR="002E3A08" w:rsidRDefault="002E3A08" w:rsidP="00A376E7">
      <w:pPr>
        <w:jc w:val="center"/>
        <w:rPr>
          <w:rFonts w:ascii="Arial" w:hAnsi="Arial" w:cs="Arial"/>
          <w:b/>
          <w:sz w:val="32"/>
          <w:szCs w:val="32"/>
        </w:rPr>
      </w:pPr>
    </w:p>
    <w:p w14:paraId="51F7C300" w14:textId="77777777" w:rsidR="002E3A08" w:rsidRDefault="002E3A08" w:rsidP="00A376E7">
      <w:pPr>
        <w:jc w:val="center"/>
        <w:rPr>
          <w:rFonts w:ascii="Arial" w:hAnsi="Arial" w:cs="Arial"/>
          <w:b/>
          <w:sz w:val="32"/>
          <w:szCs w:val="32"/>
        </w:rPr>
      </w:pPr>
    </w:p>
    <w:p w14:paraId="2900A7A0" w14:textId="77777777" w:rsidR="009F25D3" w:rsidRDefault="009F25D3" w:rsidP="00A376E7">
      <w:pPr>
        <w:jc w:val="center"/>
        <w:rPr>
          <w:rFonts w:ascii="Arial" w:hAnsi="Arial" w:cs="Arial"/>
          <w:b/>
          <w:sz w:val="32"/>
          <w:szCs w:val="32"/>
        </w:rPr>
      </w:pPr>
    </w:p>
    <w:p w14:paraId="192B69B0" w14:textId="77777777" w:rsidR="009F25D3" w:rsidRDefault="009F25D3" w:rsidP="00A376E7">
      <w:pPr>
        <w:jc w:val="center"/>
        <w:rPr>
          <w:rFonts w:ascii="Arial" w:hAnsi="Arial" w:cs="Arial"/>
          <w:b/>
          <w:sz w:val="32"/>
          <w:szCs w:val="32"/>
        </w:rPr>
      </w:pPr>
    </w:p>
    <w:p w14:paraId="31824022" w14:textId="77777777" w:rsidR="009F25D3" w:rsidRDefault="009F25D3" w:rsidP="00A376E7">
      <w:pPr>
        <w:jc w:val="center"/>
        <w:rPr>
          <w:rFonts w:ascii="Arial" w:hAnsi="Arial" w:cs="Arial"/>
          <w:b/>
          <w:sz w:val="32"/>
          <w:szCs w:val="32"/>
        </w:rPr>
      </w:pPr>
    </w:p>
    <w:p w14:paraId="6CE31EDB" w14:textId="77777777" w:rsidR="009F25D3" w:rsidRDefault="009F25D3" w:rsidP="00A376E7">
      <w:pPr>
        <w:jc w:val="center"/>
        <w:rPr>
          <w:rFonts w:ascii="Arial" w:hAnsi="Arial" w:cs="Arial"/>
          <w:b/>
          <w:sz w:val="32"/>
          <w:szCs w:val="32"/>
        </w:rPr>
      </w:pPr>
    </w:p>
    <w:p w14:paraId="6023B4D6" w14:textId="77777777" w:rsidR="009F25D3" w:rsidRDefault="009F25D3" w:rsidP="00A376E7">
      <w:pPr>
        <w:jc w:val="center"/>
        <w:rPr>
          <w:rFonts w:ascii="Arial" w:hAnsi="Arial" w:cs="Arial"/>
          <w:b/>
          <w:sz w:val="32"/>
          <w:szCs w:val="32"/>
        </w:rPr>
      </w:pPr>
    </w:p>
    <w:p w14:paraId="54DD6A8E" w14:textId="77777777" w:rsidR="009F25D3" w:rsidRDefault="009F25D3" w:rsidP="00A376E7">
      <w:pPr>
        <w:jc w:val="center"/>
        <w:rPr>
          <w:rFonts w:ascii="Arial" w:hAnsi="Arial" w:cs="Arial"/>
          <w:b/>
          <w:sz w:val="32"/>
          <w:szCs w:val="32"/>
        </w:rPr>
      </w:pPr>
    </w:p>
    <w:p w14:paraId="4D4DAA3E" w14:textId="77777777" w:rsidR="009F25D3" w:rsidRDefault="009F25D3" w:rsidP="00A376E7">
      <w:pPr>
        <w:jc w:val="center"/>
        <w:rPr>
          <w:rFonts w:ascii="Arial" w:hAnsi="Arial" w:cs="Arial"/>
          <w:b/>
          <w:sz w:val="32"/>
          <w:szCs w:val="32"/>
        </w:rPr>
      </w:pPr>
    </w:p>
    <w:p w14:paraId="3788F280" w14:textId="77777777" w:rsidR="009F25D3" w:rsidRDefault="009F25D3" w:rsidP="00A376E7">
      <w:pPr>
        <w:jc w:val="center"/>
        <w:rPr>
          <w:rFonts w:ascii="Arial" w:hAnsi="Arial" w:cs="Arial"/>
          <w:b/>
          <w:sz w:val="32"/>
          <w:szCs w:val="32"/>
        </w:rPr>
      </w:pPr>
    </w:p>
    <w:p w14:paraId="1BCBFA82" w14:textId="77777777" w:rsidR="009F25D3" w:rsidRDefault="009F25D3" w:rsidP="00A376E7">
      <w:pPr>
        <w:jc w:val="center"/>
        <w:rPr>
          <w:rFonts w:ascii="Arial" w:hAnsi="Arial" w:cs="Arial"/>
          <w:b/>
          <w:sz w:val="32"/>
          <w:szCs w:val="32"/>
        </w:rPr>
      </w:pPr>
    </w:p>
    <w:p w14:paraId="7B56172D" w14:textId="77777777" w:rsidR="009F25D3" w:rsidRDefault="009F25D3" w:rsidP="00A376E7">
      <w:pPr>
        <w:jc w:val="center"/>
        <w:rPr>
          <w:rFonts w:ascii="Arial" w:hAnsi="Arial" w:cs="Arial"/>
          <w:b/>
          <w:sz w:val="32"/>
          <w:szCs w:val="32"/>
        </w:rPr>
      </w:pPr>
    </w:p>
    <w:p w14:paraId="30C42444" w14:textId="77777777" w:rsidR="009F25D3" w:rsidRDefault="009F25D3" w:rsidP="00A376E7">
      <w:pPr>
        <w:jc w:val="center"/>
        <w:rPr>
          <w:rFonts w:ascii="Arial" w:hAnsi="Arial" w:cs="Arial"/>
          <w:b/>
          <w:sz w:val="32"/>
          <w:szCs w:val="32"/>
        </w:rPr>
      </w:pPr>
    </w:p>
    <w:p w14:paraId="78A73453" w14:textId="77777777" w:rsidR="0039141B" w:rsidRDefault="0039141B" w:rsidP="00E454E3">
      <w:pPr>
        <w:rPr>
          <w:rFonts w:ascii="Arial" w:hAnsi="Arial" w:cs="Arial"/>
          <w:b/>
          <w:sz w:val="32"/>
          <w:szCs w:val="32"/>
        </w:rPr>
        <w:sectPr w:rsidR="0039141B" w:rsidSect="00350DC3">
          <w:footerReference w:type="default" r:id="rId47"/>
          <w:pgSz w:w="12240" w:h="15840"/>
          <w:pgMar w:top="1440" w:right="1800" w:bottom="1440" w:left="1800" w:header="720" w:footer="720" w:gutter="0"/>
          <w:cols w:space="720"/>
          <w:docGrid w:linePitch="360"/>
        </w:sectPr>
      </w:pPr>
    </w:p>
    <w:p w14:paraId="51379BB0" w14:textId="66210C04" w:rsidR="00DB539B" w:rsidRPr="00A376E7" w:rsidRDefault="00DB539B" w:rsidP="00E454E3">
      <w:pPr>
        <w:pStyle w:val="Heading3"/>
        <w:spacing w:before="0"/>
      </w:pPr>
      <w:bookmarkStart w:id="127" w:name="_Toc92092181"/>
      <w:bookmarkStart w:id="128" w:name="hs"/>
      <w:r>
        <w:lastRenderedPageBreak/>
        <w:t>Health and Safety</w:t>
      </w:r>
      <w:bookmarkEnd w:id="127"/>
    </w:p>
    <w:bookmarkEnd w:id="128"/>
    <w:p w14:paraId="5D5C8448" w14:textId="77777777" w:rsidR="00DB539B" w:rsidRPr="000B7A6F" w:rsidRDefault="00DB539B" w:rsidP="00DB539B">
      <w:pPr>
        <w:rPr>
          <w:rFonts w:ascii="Arial" w:hAnsi="Arial" w:cs="Arial"/>
          <w:b/>
          <w:sz w:val="20"/>
          <w:szCs w:val="20"/>
        </w:rPr>
      </w:pPr>
    </w:p>
    <w:p w14:paraId="414B93B9" w14:textId="77777777" w:rsidR="00DB539B" w:rsidRPr="000B7A6F" w:rsidRDefault="00DB539B" w:rsidP="00DB539B">
      <w:pPr>
        <w:rPr>
          <w:rFonts w:ascii="Arial" w:hAnsi="Arial" w:cs="Arial"/>
          <w:b/>
          <w:sz w:val="20"/>
          <w:szCs w:val="20"/>
        </w:rPr>
      </w:pPr>
      <w:r w:rsidRPr="000B7A6F">
        <w:rPr>
          <w:rFonts w:ascii="Arial" w:hAnsi="Arial" w:cs="Arial"/>
          <w:sz w:val="20"/>
          <w:szCs w:val="20"/>
        </w:rPr>
        <w:t xml:space="preserve">It is the policy of the </w:t>
      </w:r>
      <w:bookmarkStart w:id="129" w:name="Text61"/>
      <w:r w:rsidR="00782268">
        <w:rPr>
          <w:rFonts w:ascii="Arial" w:hAnsi="Arial" w:cs="Arial"/>
          <w:sz w:val="20"/>
          <w:szCs w:val="20"/>
        </w:rPr>
        <w:fldChar w:fldCharType="begin">
          <w:ffData>
            <w:name w:val="Text61"/>
            <w:enabled/>
            <w:calcOnExit w:val="0"/>
            <w:textInput/>
          </w:ffData>
        </w:fldChar>
      </w:r>
      <w:r w:rsidR="00782268">
        <w:rPr>
          <w:rFonts w:ascii="Arial" w:hAnsi="Arial" w:cs="Arial"/>
          <w:sz w:val="20"/>
          <w:szCs w:val="20"/>
        </w:rPr>
        <w:instrText xml:space="preserve"> FORMTEXT </w:instrText>
      </w:r>
      <w:r w:rsidR="00782268">
        <w:rPr>
          <w:rFonts w:ascii="Arial" w:hAnsi="Arial" w:cs="Arial"/>
          <w:sz w:val="20"/>
          <w:szCs w:val="20"/>
        </w:rPr>
      </w:r>
      <w:r w:rsidR="00782268">
        <w:rPr>
          <w:rFonts w:ascii="Arial" w:hAnsi="Arial" w:cs="Arial"/>
          <w:sz w:val="20"/>
          <w:szCs w:val="20"/>
        </w:rPr>
        <w:fldChar w:fldCharType="separate"/>
      </w:r>
      <w:r w:rsidR="00782268">
        <w:rPr>
          <w:rFonts w:ascii="Arial" w:hAnsi="Arial" w:cs="Arial"/>
          <w:noProof/>
          <w:sz w:val="20"/>
          <w:szCs w:val="20"/>
        </w:rPr>
        <w:t> </w:t>
      </w:r>
      <w:r w:rsidR="00782268">
        <w:rPr>
          <w:rFonts w:ascii="Arial" w:hAnsi="Arial" w:cs="Arial"/>
          <w:noProof/>
          <w:sz w:val="20"/>
          <w:szCs w:val="20"/>
        </w:rPr>
        <w:t> </w:t>
      </w:r>
      <w:r w:rsidR="00782268">
        <w:rPr>
          <w:rFonts w:ascii="Arial" w:hAnsi="Arial" w:cs="Arial"/>
          <w:noProof/>
          <w:sz w:val="20"/>
          <w:szCs w:val="20"/>
        </w:rPr>
        <w:t> </w:t>
      </w:r>
      <w:r w:rsidR="00782268">
        <w:rPr>
          <w:rFonts w:ascii="Arial" w:hAnsi="Arial" w:cs="Arial"/>
          <w:noProof/>
          <w:sz w:val="20"/>
          <w:szCs w:val="20"/>
        </w:rPr>
        <w:t> </w:t>
      </w:r>
      <w:r w:rsidR="00782268">
        <w:rPr>
          <w:rFonts w:ascii="Arial" w:hAnsi="Arial" w:cs="Arial"/>
          <w:noProof/>
          <w:sz w:val="20"/>
          <w:szCs w:val="20"/>
        </w:rPr>
        <w:t> </w:t>
      </w:r>
      <w:r w:rsidR="00782268">
        <w:rPr>
          <w:rFonts w:ascii="Arial" w:hAnsi="Arial" w:cs="Arial"/>
          <w:sz w:val="20"/>
          <w:szCs w:val="20"/>
        </w:rPr>
        <w:fldChar w:fldCharType="end"/>
      </w:r>
      <w:bookmarkEnd w:id="129"/>
      <w:r w:rsidR="00782268">
        <w:rPr>
          <w:rFonts w:ascii="Arial" w:hAnsi="Arial" w:cs="Arial"/>
          <w:sz w:val="20"/>
          <w:szCs w:val="20"/>
        </w:rPr>
        <w:t xml:space="preserve"> </w:t>
      </w:r>
      <w:r w:rsidRPr="000B7A6F">
        <w:rPr>
          <w:rFonts w:ascii="Arial" w:hAnsi="Arial" w:cs="Arial"/>
          <w:sz w:val="20"/>
          <w:szCs w:val="20"/>
        </w:rPr>
        <w:t>Fire Department to provide the highest level of safety and health for all members. The Department shall make every reasonable effort to provide a safe and healthy work environment, with the goal of the prevention and reduction of accidents, injuries and occupational illnesses. Appropriate training, supervision, procedures, program support and review shall be provided to achieve specific safety and health objectives in all functions and activities.</w:t>
      </w:r>
    </w:p>
    <w:p w14:paraId="0B6F0AAF" w14:textId="77777777" w:rsidR="00DB539B" w:rsidRPr="000B7A6F" w:rsidRDefault="00DB539B" w:rsidP="00DB539B">
      <w:pPr>
        <w:autoSpaceDE w:val="0"/>
        <w:autoSpaceDN w:val="0"/>
        <w:adjustRightInd w:val="0"/>
        <w:rPr>
          <w:rFonts w:ascii="Arial" w:hAnsi="Arial" w:cs="Arial"/>
          <w:sz w:val="20"/>
          <w:szCs w:val="20"/>
        </w:rPr>
      </w:pPr>
    </w:p>
    <w:p w14:paraId="3DF99352" w14:textId="77777777" w:rsidR="000B7A6F" w:rsidRPr="005C25EA" w:rsidRDefault="00DB539B" w:rsidP="0088573D">
      <w:pPr>
        <w:autoSpaceDE w:val="0"/>
        <w:autoSpaceDN w:val="0"/>
        <w:adjustRightInd w:val="0"/>
        <w:rPr>
          <w:rFonts w:ascii="Arial" w:hAnsi="Arial" w:cs="Arial"/>
          <w:b/>
          <w:sz w:val="20"/>
          <w:szCs w:val="20"/>
        </w:rPr>
      </w:pPr>
      <w:r w:rsidRPr="005C25EA">
        <w:rPr>
          <w:rFonts w:ascii="Arial" w:hAnsi="Arial" w:cs="Arial"/>
          <w:b/>
          <w:sz w:val="20"/>
          <w:szCs w:val="20"/>
        </w:rPr>
        <w:t>H</w:t>
      </w:r>
      <w:r w:rsidR="0088573D">
        <w:rPr>
          <w:rFonts w:ascii="Arial" w:hAnsi="Arial" w:cs="Arial"/>
          <w:b/>
          <w:sz w:val="20"/>
          <w:szCs w:val="20"/>
        </w:rPr>
        <w:t>ealth and Safety Officer</w:t>
      </w:r>
    </w:p>
    <w:p w14:paraId="2A959006" w14:textId="77777777" w:rsidR="00DB539B"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 xml:space="preserve">A Health and Safety Officer shall be appointed, and will be responsible for managing the Departments safety program and shall report to the Fire Chief or his designee. </w:t>
      </w:r>
    </w:p>
    <w:p w14:paraId="46C30AD9" w14:textId="77777777" w:rsidR="005C25EA" w:rsidRPr="000B7A6F" w:rsidRDefault="005C25EA" w:rsidP="005C25EA">
      <w:pPr>
        <w:autoSpaceDE w:val="0"/>
        <w:autoSpaceDN w:val="0"/>
        <w:adjustRightInd w:val="0"/>
        <w:rPr>
          <w:rFonts w:ascii="Arial" w:hAnsi="Arial" w:cs="Arial"/>
          <w:sz w:val="20"/>
          <w:szCs w:val="20"/>
        </w:rPr>
      </w:pPr>
    </w:p>
    <w:p w14:paraId="43840A69" w14:textId="77777777" w:rsidR="00DB539B" w:rsidRPr="000B7A6F"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The Health and Safety Officer duties shall include, but not be limited to:</w:t>
      </w:r>
    </w:p>
    <w:p w14:paraId="3B904758"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Chair the Safety Committee by preparing meeting agendas and notices;</w:t>
      </w:r>
    </w:p>
    <w:p w14:paraId="290DD5B5"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Act as the Incident Safety Officer at incidents, if needed;</w:t>
      </w:r>
    </w:p>
    <w:p w14:paraId="12CC5952"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Provide input on equipment and protective clothing safety;</w:t>
      </w:r>
    </w:p>
    <w:p w14:paraId="448B6D17"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Manage the safety inspection program;</w:t>
      </w:r>
    </w:p>
    <w:p w14:paraId="33E4DE14"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Assist with the investigation of all accidents, injuries and exposures;</w:t>
      </w:r>
    </w:p>
    <w:p w14:paraId="6E286D1F"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Maintain accident, injury and exposure statistics;</w:t>
      </w:r>
    </w:p>
    <w:p w14:paraId="1FEF1F85" w14:textId="77777777" w:rsidR="00DB539B" w:rsidRPr="000B7A6F"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Make recommendations to reduce or eliminate accidents, injuries or exposures;</w:t>
      </w:r>
    </w:p>
    <w:p w14:paraId="33990277" w14:textId="77777777" w:rsidR="00DB539B" w:rsidRDefault="00DB539B" w:rsidP="00461B52">
      <w:pPr>
        <w:numPr>
          <w:ilvl w:val="0"/>
          <w:numId w:val="30"/>
        </w:numPr>
        <w:autoSpaceDE w:val="0"/>
        <w:autoSpaceDN w:val="0"/>
        <w:adjustRightInd w:val="0"/>
        <w:rPr>
          <w:rFonts w:ascii="Arial" w:hAnsi="Arial" w:cs="Arial"/>
          <w:sz w:val="20"/>
          <w:szCs w:val="20"/>
        </w:rPr>
      </w:pPr>
      <w:r w:rsidRPr="000B7A6F">
        <w:rPr>
          <w:rFonts w:ascii="Arial" w:hAnsi="Arial" w:cs="Arial"/>
          <w:sz w:val="20"/>
          <w:szCs w:val="20"/>
        </w:rPr>
        <w:t>Provide for safety education to all Department members.</w:t>
      </w:r>
    </w:p>
    <w:p w14:paraId="10005E35" w14:textId="77777777" w:rsidR="005C25EA" w:rsidRPr="000B7A6F" w:rsidRDefault="005C25EA" w:rsidP="000B7A6F">
      <w:pPr>
        <w:autoSpaceDE w:val="0"/>
        <w:autoSpaceDN w:val="0"/>
        <w:adjustRightInd w:val="0"/>
        <w:ind w:left="720" w:hanging="360"/>
        <w:rPr>
          <w:rFonts w:ascii="Arial" w:hAnsi="Arial" w:cs="Arial"/>
          <w:sz w:val="20"/>
          <w:szCs w:val="20"/>
        </w:rPr>
      </w:pPr>
    </w:p>
    <w:p w14:paraId="792ADBF6" w14:textId="77777777" w:rsidR="00DB539B" w:rsidRPr="000B7A6F"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The Health and Safety Officer qualifications;</w:t>
      </w:r>
    </w:p>
    <w:p w14:paraId="7C455BDB" w14:textId="77777777" w:rsidR="00DB539B" w:rsidRPr="000B7A6F" w:rsidRDefault="00DB539B" w:rsidP="00461B52">
      <w:pPr>
        <w:numPr>
          <w:ilvl w:val="0"/>
          <w:numId w:val="31"/>
        </w:numPr>
        <w:autoSpaceDE w:val="0"/>
        <w:autoSpaceDN w:val="0"/>
        <w:adjustRightInd w:val="0"/>
        <w:rPr>
          <w:rFonts w:ascii="Arial" w:hAnsi="Arial" w:cs="Arial"/>
          <w:sz w:val="20"/>
          <w:szCs w:val="20"/>
        </w:rPr>
      </w:pPr>
      <w:r w:rsidRPr="000B7A6F">
        <w:rPr>
          <w:rFonts w:ascii="Arial" w:hAnsi="Arial" w:cs="Arial"/>
          <w:sz w:val="20"/>
          <w:szCs w:val="20"/>
        </w:rPr>
        <w:t>The Health and Safety Officer will have and maintain knowledge of current applicable laws, codes and standards regulating occupational safety and health to the fire service;</w:t>
      </w:r>
    </w:p>
    <w:p w14:paraId="0BE1EB8E" w14:textId="77777777" w:rsidR="00DB539B" w:rsidRPr="000B7A6F" w:rsidRDefault="00DB539B" w:rsidP="00461B52">
      <w:pPr>
        <w:numPr>
          <w:ilvl w:val="0"/>
          <w:numId w:val="31"/>
        </w:numPr>
        <w:autoSpaceDE w:val="0"/>
        <w:autoSpaceDN w:val="0"/>
        <w:adjustRightInd w:val="0"/>
        <w:rPr>
          <w:rFonts w:ascii="Arial" w:hAnsi="Arial" w:cs="Arial"/>
          <w:sz w:val="20"/>
          <w:szCs w:val="20"/>
        </w:rPr>
      </w:pPr>
      <w:r w:rsidRPr="000B7A6F">
        <w:rPr>
          <w:rFonts w:ascii="Arial" w:hAnsi="Arial" w:cs="Arial"/>
          <w:sz w:val="20"/>
          <w:szCs w:val="20"/>
        </w:rPr>
        <w:t>The Health and Safety Officer will have and m</w:t>
      </w:r>
      <w:r w:rsidR="005C25EA">
        <w:rPr>
          <w:rFonts w:ascii="Arial" w:hAnsi="Arial" w:cs="Arial"/>
          <w:sz w:val="20"/>
          <w:szCs w:val="20"/>
        </w:rPr>
        <w:t xml:space="preserve">aintain </w:t>
      </w:r>
      <w:r w:rsidRPr="000B7A6F">
        <w:rPr>
          <w:rFonts w:ascii="Arial" w:hAnsi="Arial" w:cs="Arial"/>
          <w:sz w:val="20"/>
          <w:szCs w:val="20"/>
        </w:rPr>
        <w:t>knowledge of occupational safety and health hazards involved in emergency operations;</w:t>
      </w:r>
    </w:p>
    <w:p w14:paraId="751657F6" w14:textId="77777777" w:rsidR="00DB539B" w:rsidRPr="000B7A6F" w:rsidRDefault="00DB539B" w:rsidP="00461B52">
      <w:pPr>
        <w:numPr>
          <w:ilvl w:val="0"/>
          <w:numId w:val="31"/>
        </w:numPr>
        <w:autoSpaceDE w:val="0"/>
        <w:autoSpaceDN w:val="0"/>
        <w:adjustRightInd w:val="0"/>
        <w:rPr>
          <w:rFonts w:ascii="Arial" w:hAnsi="Arial" w:cs="Arial"/>
          <w:sz w:val="20"/>
          <w:szCs w:val="20"/>
        </w:rPr>
      </w:pPr>
      <w:r w:rsidRPr="000B7A6F">
        <w:rPr>
          <w:rFonts w:ascii="Arial" w:hAnsi="Arial" w:cs="Arial"/>
          <w:sz w:val="20"/>
          <w:szCs w:val="20"/>
        </w:rPr>
        <w:t>The Health and Safety O</w:t>
      </w:r>
      <w:r w:rsidR="005C25EA">
        <w:rPr>
          <w:rFonts w:ascii="Arial" w:hAnsi="Arial" w:cs="Arial"/>
          <w:sz w:val="20"/>
          <w:szCs w:val="20"/>
        </w:rPr>
        <w:t xml:space="preserve">fficer will have and maintain </w:t>
      </w:r>
      <w:r w:rsidRPr="000B7A6F">
        <w:rPr>
          <w:rFonts w:ascii="Arial" w:hAnsi="Arial" w:cs="Arial"/>
          <w:sz w:val="20"/>
          <w:szCs w:val="20"/>
        </w:rPr>
        <w:t>knowledge of current principles and techniques of safety management;</w:t>
      </w:r>
    </w:p>
    <w:p w14:paraId="75396D1A" w14:textId="77777777" w:rsidR="00DB539B" w:rsidRDefault="00DB539B" w:rsidP="00461B52">
      <w:pPr>
        <w:numPr>
          <w:ilvl w:val="0"/>
          <w:numId w:val="31"/>
        </w:numPr>
        <w:autoSpaceDE w:val="0"/>
        <w:autoSpaceDN w:val="0"/>
        <w:adjustRightInd w:val="0"/>
        <w:rPr>
          <w:rFonts w:ascii="Arial" w:hAnsi="Arial" w:cs="Arial"/>
          <w:sz w:val="20"/>
          <w:szCs w:val="20"/>
        </w:rPr>
      </w:pPr>
      <w:r w:rsidRPr="000B7A6F">
        <w:rPr>
          <w:rFonts w:ascii="Arial" w:hAnsi="Arial" w:cs="Arial"/>
          <w:sz w:val="20"/>
          <w:szCs w:val="20"/>
        </w:rPr>
        <w:t xml:space="preserve">The Health and Safety Officer </w:t>
      </w:r>
      <w:r w:rsidR="005C25EA">
        <w:rPr>
          <w:rFonts w:ascii="Arial" w:hAnsi="Arial" w:cs="Arial"/>
          <w:sz w:val="20"/>
          <w:szCs w:val="20"/>
        </w:rPr>
        <w:t>will have and maintain</w:t>
      </w:r>
      <w:r w:rsidRPr="000B7A6F">
        <w:rPr>
          <w:rFonts w:ascii="Arial" w:hAnsi="Arial" w:cs="Arial"/>
          <w:sz w:val="20"/>
          <w:szCs w:val="20"/>
        </w:rPr>
        <w:t xml:space="preserve"> knowledge of current health maintenance and physical fitness issues that affect the fire service members;</w:t>
      </w:r>
    </w:p>
    <w:p w14:paraId="371B7EA6" w14:textId="77777777" w:rsidR="005C25EA" w:rsidRPr="000B7A6F" w:rsidRDefault="005C25EA" w:rsidP="000B7A6F">
      <w:pPr>
        <w:autoSpaceDE w:val="0"/>
        <w:autoSpaceDN w:val="0"/>
        <w:adjustRightInd w:val="0"/>
        <w:ind w:left="720" w:hanging="360"/>
        <w:rPr>
          <w:rFonts w:ascii="Arial" w:hAnsi="Arial" w:cs="Arial"/>
          <w:sz w:val="20"/>
          <w:szCs w:val="20"/>
        </w:rPr>
      </w:pPr>
    </w:p>
    <w:p w14:paraId="34D6780D" w14:textId="77777777" w:rsidR="00DB539B"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The Health and Safety Officer will have the responsibility to identify and cause correction of safety and health hazards.</w:t>
      </w:r>
    </w:p>
    <w:p w14:paraId="22C86B15" w14:textId="77777777" w:rsidR="005C25EA" w:rsidRPr="000B7A6F" w:rsidRDefault="005C25EA" w:rsidP="000B7A6F">
      <w:pPr>
        <w:autoSpaceDE w:val="0"/>
        <w:autoSpaceDN w:val="0"/>
        <w:adjustRightInd w:val="0"/>
        <w:ind w:left="360" w:hanging="360"/>
        <w:rPr>
          <w:rFonts w:ascii="Arial" w:hAnsi="Arial" w:cs="Arial"/>
          <w:sz w:val="20"/>
          <w:szCs w:val="20"/>
        </w:rPr>
      </w:pPr>
    </w:p>
    <w:p w14:paraId="7DC0CEBB" w14:textId="77777777" w:rsidR="00DB539B"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The Health and Safety Officer will have the authority to cause immediate correction of situations that create</w:t>
      </w:r>
      <w:r w:rsidR="000B7A6F" w:rsidRPr="000B7A6F">
        <w:rPr>
          <w:rFonts w:ascii="Arial" w:hAnsi="Arial" w:cs="Arial"/>
          <w:sz w:val="20"/>
          <w:szCs w:val="20"/>
        </w:rPr>
        <w:t xml:space="preserve"> an imminent hazard to members.</w:t>
      </w:r>
    </w:p>
    <w:p w14:paraId="68C7CE6C" w14:textId="77777777" w:rsidR="005C25EA" w:rsidRPr="000B7A6F" w:rsidRDefault="005C25EA" w:rsidP="000B7A6F">
      <w:pPr>
        <w:autoSpaceDE w:val="0"/>
        <w:autoSpaceDN w:val="0"/>
        <w:adjustRightInd w:val="0"/>
        <w:ind w:left="360" w:hanging="360"/>
        <w:rPr>
          <w:rFonts w:ascii="Arial" w:hAnsi="Arial" w:cs="Arial"/>
          <w:sz w:val="20"/>
          <w:szCs w:val="20"/>
        </w:rPr>
      </w:pPr>
    </w:p>
    <w:p w14:paraId="5446F40D" w14:textId="77777777" w:rsidR="00DB539B"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 xml:space="preserve">Where no imminent hazards are identified, the Health and Safety Officer shall develop actions to correct the situation within the administrative process of the Department. The Health and Safety Officer shall have the authority to bring notice of such hazards to </w:t>
      </w:r>
      <w:proofErr w:type="spellStart"/>
      <w:r w:rsidRPr="000B7A6F">
        <w:rPr>
          <w:rFonts w:ascii="Arial" w:hAnsi="Arial" w:cs="Arial"/>
          <w:sz w:val="20"/>
          <w:szCs w:val="20"/>
        </w:rPr>
        <w:t>whom ever</w:t>
      </w:r>
      <w:proofErr w:type="spellEnd"/>
      <w:r w:rsidRPr="000B7A6F">
        <w:rPr>
          <w:rFonts w:ascii="Arial" w:hAnsi="Arial" w:cs="Arial"/>
          <w:sz w:val="20"/>
          <w:szCs w:val="20"/>
        </w:rPr>
        <w:t xml:space="preserve"> has the ability to cause correction.</w:t>
      </w:r>
    </w:p>
    <w:p w14:paraId="410D895D" w14:textId="77777777" w:rsidR="005C25EA" w:rsidRPr="000B7A6F" w:rsidRDefault="005C25EA" w:rsidP="00DB539B">
      <w:pPr>
        <w:autoSpaceDE w:val="0"/>
        <w:autoSpaceDN w:val="0"/>
        <w:adjustRightInd w:val="0"/>
        <w:ind w:left="360" w:hanging="360"/>
        <w:rPr>
          <w:rFonts w:ascii="Arial" w:hAnsi="Arial" w:cs="Arial"/>
          <w:sz w:val="20"/>
          <w:szCs w:val="20"/>
        </w:rPr>
      </w:pPr>
    </w:p>
    <w:p w14:paraId="3F5B8B2E" w14:textId="77777777" w:rsidR="00DB539B" w:rsidRPr="000B7A6F" w:rsidRDefault="00DB539B" w:rsidP="00461B52">
      <w:pPr>
        <w:numPr>
          <w:ilvl w:val="0"/>
          <w:numId w:val="29"/>
        </w:numPr>
        <w:autoSpaceDE w:val="0"/>
        <w:autoSpaceDN w:val="0"/>
        <w:adjustRightInd w:val="0"/>
        <w:rPr>
          <w:rFonts w:ascii="Arial" w:hAnsi="Arial" w:cs="Arial"/>
          <w:sz w:val="20"/>
          <w:szCs w:val="20"/>
        </w:rPr>
      </w:pPr>
      <w:r w:rsidRPr="000B7A6F">
        <w:rPr>
          <w:rFonts w:ascii="Arial" w:hAnsi="Arial" w:cs="Arial"/>
          <w:sz w:val="20"/>
          <w:szCs w:val="20"/>
        </w:rPr>
        <w:t>Functions of the Health and Safety Office will include, but not be limited to:</w:t>
      </w:r>
    </w:p>
    <w:p w14:paraId="35F727BF"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Development, implementation, and management of a written risk management plan;</w:t>
      </w:r>
    </w:p>
    <w:p w14:paraId="65BCA187"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Development, review and revision of rules, regulations and standard operating procedures pertaining to the Department occupational safety and health program and that ensure compliance to acceptable standards;</w:t>
      </w:r>
    </w:p>
    <w:p w14:paraId="108D9B67"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Ensure training in safety procedures relating to all Department operations and functions is provided to all members;</w:t>
      </w:r>
    </w:p>
    <w:p w14:paraId="238F6C5A"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Manage an accident prevention program;</w:t>
      </w:r>
    </w:p>
    <w:p w14:paraId="503C796F"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Review specifications for new apparatus, equipment, protective clothing and protective equipment for compliance with applicable safety standards;</w:t>
      </w:r>
    </w:p>
    <w:p w14:paraId="3B0B6EC4"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lastRenderedPageBreak/>
        <w:t>Submit recommendations on occupational safety and health to the Fire Chief or his designee;</w:t>
      </w:r>
    </w:p>
    <w:p w14:paraId="40A52E12" w14:textId="77777777" w:rsidR="00DB539B" w:rsidRPr="0088573D"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Ensure that the Departments infection control program meets or exceeds the requirements of 29</w:t>
      </w:r>
      <w:r w:rsidR="004636F7">
        <w:rPr>
          <w:rFonts w:ascii="Arial" w:hAnsi="Arial" w:cs="Arial"/>
          <w:sz w:val="20"/>
          <w:szCs w:val="20"/>
        </w:rPr>
        <w:t xml:space="preserve"> </w:t>
      </w:r>
      <w:r w:rsidRPr="000B7A6F">
        <w:rPr>
          <w:rFonts w:ascii="Arial" w:hAnsi="Arial" w:cs="Arial"/>
          <w:sz w:val="20"/>
          <w:szCs w:val="20"/>
        </w:rPr>
        <w:t>C</w:t>
      </w:r>
      <w:r w:rsidRPr="000049AF">
        <w:rPr>
          <w:rFonts w:ascii="Arial" w:hAnsi="Arial" w:cs="Arial"/>
          <w:sz w:val="20"/>
          <w:szCs w:val="20"/>
        </w:rPr>
        <w:t>FR</w:t>
      </w:r>
      <w:r w:rsidR="004636F7">
        <w:rPr>
          <w:rFonts w:ascii="Arial" w:hAnsi="Arial" w:cs="Arial"/>
          <w:sz w:val="20"/>
          <w:szCs w:val="20"/>
        </w:rPr>
        <w:t xml:space="preserve"> </w:t>
      </w:r>
      <w:r w:rsidRPr="000049AF">
        <w:rPr>
          <w:rFonts w:ascii="Arial" w:hAnsi="Arial" w:cs="Arial"/>
          <w:sz w:val="20"/>
          <w:szCs w:val="20"/>
        </w:rPr>
        <w:t>1910.1030, Occupational Exposure to Bloodborne Pathogens</w:t>
      </w:r>
    </w:p>
    <w:p w14:paraId="1BE52C5A" w14:textId="77777777" w:rsidR="00DB539B" w:rsidRPr="000B7A6F" w:rsidRDefault="00DB539B" w:rsidP="00461B52">
      <w:pPr>
        <w:numPr>
          <w:ilvl w:val="0"/>
          <w:numId w:val="32"/>
        </w:numPr>
        <w:autoSpaceDE w:val="0"/>
        <w:autoSpaceDN w:val="0"/>
        <w:adjustRightInd w:val="0"/>
        <w:rPr>
          <w:rFonts w:ascii="Arial" w:hAnsi="Arial" w:cs="Arial"/>
          <w:sz w:val="20"/>
          <w:szCs w:val="20"/>
        </w:rPr>
      </w:pPr>
      <w:r w:rsidRPr="000B7A6F">
        <w:rPr>
          <w:rFonts w:ascii="Arial" w:hAnsi="Arial" w:cs="Arial"/>
          <w:sz w:val="20"/>
          <w:szCs w:val="20"/>
        </w:rPr>
        <w:t>Establish a critical incident stress management program.</w:t>
      </w:r>
    </w:p>
    <w:p w14:paraId="41E33AEF" w14:textId="77777777" w:rsidR="00DB539B" w:rsidRPr="000B7A6F" w:rsidRDefault="00DB539B" w:rsidP="00DB539B">
      <w:pPr>
        <w:autoSpaceDE w:val="0"/>
        <w:autoSpaceDN w:val="0"/>
        <w:adjustRightInd w:val="0"/>
        <w:ind w:left="360" w:hanging="360"/>
        <w:rPr>
          <w:rFonts w:ascii="Arial" w:hAnsi="Arial" w:cs="Arial"/>
          <w:sz w:val="20"/>
          <w:szCs w:val="20"/>
        </w:rPr>
      </w:pPr>
    </w:p>
    <w:p w14:paraId="4558AC2E" w14:textId="77777777" w:rsidR="000B7A6F" w:rsidRPr="005C25EA" w:rsidRDefault="00DB539B" w:rsidP="0088573D">
      <w:pPr>
        <w:autoSpaceDE w:val="0"/>
        <w:autoSpaceDN w:val="0"/>
        <w:adjustRightInd w:val="0"/>
        <w:rPr>
          <w:rFonts w:ascii="Arial" w:hAnsi="Arial" w:cs="Arial"/>
          <w:b/>
          <w:sz w:val="20"/>
          <w:szCs w:val="20"/>
        </w:rPr>
      </w:pPr>
      <w:r w:rsidRPr="005C25EA">
        <w:rPr>
          <w:rFonts w:ascii="Arial" w:hAnsi="Arial" w:cs="Arial"/>
          <w:b/>
          <w:sz w:val="20"/>
          <w:szCs w:val="20"/>
        </w:rPr>
        <w:t>I</w:t>
      </w:r>
      <w:r w:rsidR="0088573D">
        <w:rPr>
          <w:rFonts w:ascii="Arial" w:hAnsi="Arial" w:cs="Arial"/>
          <w:b/>
          <w:sz w:val="20"/>
          <w:szCs w:val="20"/>
        </w:rPr>
        <w:t>ncident Safety Officer</w:t>
      </w:r>
    </w:p>
    <w:p w14:paraId="75D233E1" w14:textId="77777777" w:rsidR="00DB539B" w:rsidRPr="000B7A6F" w:rsidRDefault="00DB539B" w:rsidP="00461B52">
      <w:pPr>
        <w:numPr>
          <w:ilvl w:val="0"/>
          <w:numId w:val="35"/>
        </w:numPr>
        <w:autoSpaceDE w:val="0"/>
        <w:autoSpaceDN w:val="0"/>
        <w:adjustRightInd w:val="0"/>
        <w:rPr>
          <w:rFonts w:ascii="Arial" w:hAnsi="Arial" w:cs="Arial"/>
          <w:sz w:val="20"/>
          <w:szCs w:val="20"/>
        </w:rPr>
      </w:pPr>
      <w:r w:rsidRPr="000B7A6F">
        <w:rPr>
          <w:rFonts w:ascii="Arial" w:hAnsi="Arial" w:cs="Arial"/>
          <w:sz w:val="20"/>
          <w:szCs w:val="20"/>
        </w:rPr>
        <w:t>An Incident Safety Officer should meet the following requirements:</w:t>
      </w:r>
    </w:p>
    <w:p w14:paraId="1C1D3068" w14:textId="77777777" w:rsidR="00DB539B" w:rsidRPr="000B7A6F" w:rsidRDefault="00DB539B" w:rsidP="00461B52">
      <w:pPr>
        <w:numPr>
          <w:ilvl w:val="0"/>
          <w:numId w:val="33"/>
        </w:numPr>
        <w:autoSpaceDE w:val="0"/>
        <w:autoSpaceDN w:val="0"/>
        <w:adjustRightInd w:val="0"/>
        <w:rPr>
          <w:rFonts w:ascii="Arial" w:hAnsi="Arial" w:cs="Arial"/>
          <w:sz w:val="20"/>
          <w:szCs w:val="20"/>
        </w:rPr>
      </w:pPr>
      <w:r w:rsidRPr="000B7A6F">
        <w:rPr>
          <w:rFonts w:ascii="Arial" w:hAnsi="Arial" w:cs="Arial"/>
          <w:sz w:val="20"/>
          <w:szCs w:val="20"/>
        </w:rPr>
        <w:t>Will have the knowledge, skill and ability to manage incident scene safety;</w:t>
      </w:r>
    </w:p>
    <w:p w14:paraId="26D6CE63" w14:textId="77777777" w:rsidR="00DB539B" w:rsidRPr="000B7A6F" w:rsidRDefault="00DB539B" w:rsidP="00461B52">
      <w:pPr>
        <w:numPr>
          <w:ilvl w:val="0"/>
          <w:numId w:val="33"/>
        </w:numPr>
        <w:autoSpaceDE w:val="0"/>
        <w:autoSpaceDN w:val="0"/>
        <w:adjustRightInd w:val="0"/>
        <w:rPr>
          <w:rFonts w:ascii="Arial" w:hAnsi="Arial" w:cs="Arial"/>
          <w:sz w:val="20"/>
          <w:szCs w:val="20"/>
        </w:rPr>
      </w:pPr>
      <w:r w:rsidRPr="000B7A6F">
        <w:rPr>
          <w:rFonts w:ascii="Arial" w:hAnsi="Arial" w:cs="Arial"/>
          <w:sz w:val="20"/>
          <w:szCs w:val="20"/>
        </w:rPr>
        <w:t>Will have and maintain a knowledge of safety and health hazards involved in emergency operations;</w:t>
      </w:r>
    </w:p>
    <w:p w14:paraId="19B8862E" w14:textId="77777777" w:rsidR="00DB539B" w:rsidRPr="000B7A6F" w:rsidRDefault="00DB539B" w:rsidP="00461B52">
      <w:pPr>
        <w:numPr>
          <w:ilvl w:val="0"/>
          <w:numId w:val="33"/>
        </w:numPr>
        <w:autoSpaceDE w:val="0"/>
        <w:autoSpaceDN w:val="0"/>
        <w:adjustRightInd w:val="0"/>
        <w:rPr>
          <w:rFonts w:ascii="Arial" w:hAnsi="Arial" w:cs="Arial"/>
          <w:sz w:val="20"/>
          <w:szCs w:val="20"/>
        </w:rPr>
      </w:pPr>
      <w:r w:rsidRPr="000B7A6F">
        <w:rPr>
          <w:rFonts w:ascii="Arial" w:hAnsi="Arial" w:cs="Arial"/>
          <w:sz w:val="20"/>
          <w:szCs w:val="20"/>
        </w:rPr>
        <w:t>Will have and maintain a knowledge of building construction;</w:t>
      </w:r>
    </w:p>
    <w:p w14:paraId="570060DC" w14:textId="77777777" w:rsidR="00DB539B" w:rsidRPr="000B7A6F" w:rsidRDefault="00DB539B" w:rsidP="00461B52">
      <w:pPr>
        <w:numPr>
          <w:ilvl w:val="0"/>
          <w:numId w:val="33"/>
        </w:numPr>
        <w:autoSpaceDE w:val="0"/>
        <w:autoSpaceDN w:val="0"/>
        <w:adjustRightInd w:val="0"/>
        <w:rPr>
          <w:rFonts w:ascii="Arial" w:hAnsi="Arial" w:cs="Arial"/>
          <w:sz w:val="20"/>
          <w:szCs w:val="20"/>
        </w:rPr>
      </w:pPr>
      <w:r w:rsidRPr="000B7A6F">
        <w:rPr>
          <w:rFonts w:ascii="Arial" w:hAnsi="Arial" w:cs="Arial"/>
          <w:sz w:val="20"/>
          <w:szCs w:val="20"/>
        </w:rPr>
        <w:t>Will have and maintain a knowledge of the Departments Personnel Accountability System;</w:t>
      </w:r>
    </w:p>
    <w:p w14:paraId="4490C312" w14:textId="77777777" w:rsidR="00DB539B" w:rsidRDefault="00DB539B" w:rsidP="00461B52">
      <w:pPr>
        <w:numPr>
          <w:ilvl w:val="0"/>
          <w:numId w:val="33"/>
        </w:numPr>
        <w:autoSpaceDE w:val="0"/>
        <w:autoSpaceDN w:val="0"/>
        <w:adjustRightInd w:val="0"/>
        <w:rPr>
          <w:rFonts w:ascii="Arial" w:hAnsi="Arial" w:cs="Arial"/>
          <w:sz w:val="20"/>
          <w:szCs w:val="20"/>
        </w:rPr>
      </w:pPr>
      <w:r w:rsidRPr="000B7A6F">
        <w:rPr>
          <w:rFonts w:ascii="Arial" w:hAnsi="Arial" w:cs="Arial"/>
          <w:sz w:val="20"/>
          <w:szCs w:val="20"/>
        </w:rPr>
        <w:t>Will have and maintain knowledge of incident scene rehabilitation.</w:t>
      </w:r>
    </w:p>
    <w:p w14:paraId="009859A4" w14:textId="77777777" w:rsidR="005C25EA" w:rsidRPr="000B7A6F" w:rsidRDefault="005C25EA" w:rsidP="00AF01A6">
      <w:pPr>
        <w:autoSpaceDE w:val="0"/>
        <w:autoSpaceDN w:val="0"/>
        <w:adjustRightInd w:val="0"/>
        <w:ind w:left="360"/>
        <w:rPr>
          <w:rFonts w:ascii="Arial" w:hAnsi="Arial" w:cs="Arial"/>
          <w:sz w:val="20"/>
          <w:szCs w:val="20"/>
        </w:rPr>
      </w:pPr>
    </w:p>
    <w:p w14:paraId="6FB3A2B8" w14:textId="77777777" w:rsidR="00DB539B" w:rsidRDefault="00DB539B" w:rsidP="00461B52">
      <w:pPr>
        <w:numPr>
          <w:ilvl w:val="0"/>
          <w:numId w:val="35"/>
        </w:numPr>
        <w:autoSpaceDE w:val="0"/>
        <w:autoSpaceDN w:val="0"/>
        <w:adjustRightInd w:val="0"/>
        <w:rPr>
          <w:rFonts w:ascii="Arial" w:hAnsi="Arial" w:cs="Arial"/>
          <w:sz w:val="20"/>
          <w:szCs w:val="20"/>
        </w:rPr>
      </w:pPr>
      <w:r w:rsidRPr="000B7A6F">
        <w:rPr>
          <w:rFonts w:ascii="Arial" w:hAnsi="Arial" w:cs="Arial"/>
          <w:sz w:val="20"/>
          <w:szCs w:val="20"/>
        </w:rPr>
        <w:t>The Incident Safety Officer will have the authority at an emergency incident where activities are judged by the Officer to be unsafe or to involve an imminent hazard, have the authority to alter, suspend, or terminate those activities. The Incident Safety Officer will immediately inform the Incident Commander of any actions taken to correct imminent hazards at the emergency scene.</w:t>
      </w:r>
    </w:p>
    <w:p w14:paraId="59766B3F" w14:textId="77777777" w:rsidR="005C25EA" w:rsidRPr="000B7A6F" w:rsidRDefault="005C25EA" w:rsidP="00DB539B">
      <w:pPr>
        <w:autoSpaceDE w:val="0"/>
        <w:autoSpaceDN w:val="0"/>
        <w:adjustRightInd w:val="0"/>
        <w:ind w:left="360" w:hanging="360"/>
        <w:rPr>
          <w:rFonts w:ascii="Arial" w:hAnsi="Arial" w:cs="Arial"/>
          <w:sz w:val="20"/>
          <w:szCs w:val="20"/>
        </w:rPr>
      </w:pPr>
    </w:p>
    <w:p w14:paraId="2EFD45C0" w14:textId="77777777" w:rsidR="00DB539B" w:rsidRDefault="00DB539B" w:rsidP="00461B52">
      <w:pPr>
        <w:numPr>
          <w:ilvl w:val="0"/>
          <w:numId w:val="35"/>
        </w:numPr>
        <w:autoSpaceDE w:val="0"/>
        <w:autoSpaceDN w:val="0"/>
        <w:adjustRightInd w:val="0"/>
        <w:rPr>
          <w:rFonts w:ascii="Arial" w:hAnsi="Arial" w:cs="Arial"/>
          <w:sz w:val="20"/>
          <w:szCs w:val="20"/>
        </w:rPr>
      </w:pPr>
      <w:r w:rsidRPr="000B7A6F">
        <w:rPr>
          <w:rFonts w:ascii="Arial" w:hAnsi="Arial" w:cs="Arial"/>
          <w:sz w:val="20"/>
          <w:szCs w:val="20"/>
        </w:rPr>
        <w:t>At an emergency incident where an Incident Safety Officer identifies unsafe conditions, operations, or hazards that do not present an imminent danger, the Incident Safety Officer shall take appropriate action through the Incident Commander to mitigate or eliminate the unsafe condition, operation, or hazard at the incident scene.</w:t>
      </w:r>
    </w:p>
    <w:p w14:paraId="4569A5E0" w14:textId="77777777" w:rsidR="005C25EA" w:rsidRPr="000B7A6F" w:rsidRDefault="005C25EA" w:rsidP="00DB539B">
      <w:pPr>
        <w:autoSpaceDE w:val="0"/>
        <w:autoSpaceDN w:val="0"/>
        <w:adjustRightInd w:val="0"/>
        <w:ind w:left="360" w:hanging="360"/>
        <w:rPr>
          <w:rFonts w:ascii="Arial" w:hAnsi="Arial" w:cs="Arial"/>
          <w:sz w:val="20"/>
          <w:szCs w:val="20"/>
        </w:rPr>
      </w:pPr>
    </w:p>
    <w:p w14:paraId="010D5506" w14:textId="77777777" w:rsidR="00DB539B" w:rsidRPr="000B7A6F" w:rsidRDefault="00DB539B" w:rsidP="00461B52">
      <w:pPr>
        <w:numPr>
          <w:ilvl w:val="0"/>
          <w:numId w:val="35"/>
        </w:numPr>
        <w:autoSpaceDE w:val="0"/>
        <w:autoSpaceDN w:val="0"/>
        <w:adjustRightInd w:val="0"/>
        <w:rPr>
          <w:rFonts w:ascii="Arial" w:hAnsi="Arial" w:cs="Arial"/>
          <w:sz w:val="20"/>
          <w:szCs w:val="20"/>
        </w:rPr>
      </w:pPr>
      <w:r w:rsidRPr="000B7A6F">
        <w:rPr>
          <w:rFonts w:ascii="Arial" w:hAnsi="Arial" w:cs="Arial"/>
          <w:sz w:val="20"/>
          <w:szCs w:val="20"/>
        </w:rPr>
        <w:t>Functions of the Incident Safety Officer will include, but not be limited to:</w:t>
      </w:r>
    </w:p>
    <w:p w14:paraId="77838811" w14:textId="77777777" w:rsidR="00DB539B" w:rsidRPr="000B7A6F" w:rsidRDefault="00B302D5" w:rsidP="00461B52">
      <w:pPr>
        <w:numPr>
          <w:ilvl w:val="0"/>
          <w:numId w:val="34"/>
        </w:numPr>
        <w:autoSpaceDE w:val="0"/>
        <w:autoSpaceDN w:val="0"/>
        <w:adjustRightInd w:val="0"/>
        <w:rPr>
          <w:rFonts w:ascii="Arial" w:hAnsi="Arial" w:cs="Arial"/>
          <w:sz w:val="20"/>
          <w:szCs w:val="20"/>
        </w:rPr>
      </w:pPr>
      <w:r>
        <w:rPr>
          <w:rFonts w:ascii="Arial" w:hAnsi="Arial" w:cs="Arial"/>
          <w:sz w:val="20"/>
          <w:szCs w:val="20"/>
        </w:rPr>
        <w:t>Be</w:t>
      </w:r>
      <w:r w:rsidR="00DB539B" w:rsidRPr="000B7A6F">
        <w:rPr>
          <w:rFonts w:ascii="Arial" w:hAnsi="Arial" w:cs="Arial"/>
          <w:sz w:val="20"/>
          <w:szCs w:val="20"/>
        </w:rPr>
        <w:t xml:space="preserve"> integrated with the incident management s</w:t>
      </w:r>
      <w:r w:rsidR="005223C6">
        <w:rPr>
          <w:rFonts w:ascii="Arial" w:hAnsi="Arial" w:cs="Arial"/>
          <w:sz w:val="20"/>
          <w:szCs w:val="20"/>
        </w:rPr>
        <w:t>ystem as a command staff member</w:t>
      </w:r>
    </w:p>
    <w:p w14:paraId="0C07D98F"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Shall monitor conditions, activities and operations to determine whether they fall within the criteria as defined in the Departments r</w:t>
      </w:r>
      <w:r w:rsidR="005223C6">
        <w:rPr>
          <w:rFonts w:ascii="Arial" w:hAnsi="Arial" w:cs="Arial"/>
          <w:sz w:val="20"/>
          <w:szCs w:val="20"/>
        </w:rPr>
        <w:t>isk management plan</w:t>
      </w:r>
    </w:p>
    <w:p w14:paraId="2431F8D3"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Will ensure that the Incident Commander establishes an incident scene rehabilitation tactical level management u</w:t>
      </w:r>
      <w:r w:rsidR="005223C6">
        <w:rPr>
          <w:rFonts w:ascii="Arial" w:hAnsi="Arial" w:cs="Arial"/>
          <w:sz w:val="20"/>
          <w:szCs w:val="20"/>
        </w:rPr>
        <w:t>nit during emergency operations</w:t>
      </w:r>
    </w:p>
    <w:p w14:paraId="2C238122"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Will monitor the scene and report the status of conditions, hazards and risks to the Incid</w:t>
      </w:r>
      <w:r w:rsidR="005223C6">
        <w:rPr>
          <w:rFonts w:ascii="Arial" w:hAnsi="Arial" w:cs="Arial"/>
          <w:sz w:val="20"/>
          <w:szCs w:val="20"/>
        </w:rPr>
        <w:t>ent Commander</w:t>
      </w:r>
    </w:p>
    <w:p w14:paraId="691DBDF4"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Will ensure that the Departments Personnel Accounta</w:t>
      </w:r>
      <w:r w:rsidR="005223C6">
        <w:rPr>
          <w:rFonts w:ascii="Arial" w:hAnsi="Arial" w:cs="Arial"/>
          <w:sz w:val="20"/>
          <w:szCs w:val="20"/>
        </w:rPr>
        <w:t>bility System is being utilized</w:t>
      </w:r>
    </w:p>
    <w:p w14:paraId="350D3A38"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Will obtain the incident action plan from the Incident Commander and will provide the Incident Commander with a risk assessme</w:t>
      </w:r>
      <w:r w:rsidR="005223C6">
        <w:rPr>
          <w:rFonts w:ascii="Arial" w:hAnsi="Arial" w:cs="Arial"/>
          <w:sz w:val="20"/>
          <w:szCs w:val="20"/>
        </w:rPr>
        <w:t>nt of incident scene operations</w:t>
      </w:r>
    </w:p>
    <w:p w14:paraId="577F447E"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 xml:space="preserve">Ensure that established safety zones, collapse zones hot zone and other designated hazard areas are communicated </w:t>
      </w:r>
      <w:r w:rsidR="005223C6">
        <w:rPr>
          <w:rFonts w:ascii="Arial" w:hAnsi="Arial" w:cs="Arial"/>
          <w:sz w:val="20"/>
          <w:szCs w:val="20"/>
        </w:rPr>
        <w:t>to all members present on scene</w:t>
      </w:r>
    </w:p>
    <w:p w14:paraId="487380EC"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Will evaluate motor vehicle scene traffic ha</w:t>
      </w:r>
      <w:r w:rsidR="00B302D5">
        <w:rPr>
          <w:rFonts w:ascii="Arial" w:hAnsi="Arial" w:cs="Arial"/>
          <w:sz w:val="20"/>
          <w:szCs w:val="20"/>
        </w:rPr>
        <w:t>zards and apparatus placement</w:t>
      </w:r>
      <w:r w:rsidRPr="000B7A6F">
        <w:rPr>
          <w:rFonts w:ascii="Arial" w:hAnsi="Arial" w:cs="Arial"/>
          <w:sz w:val="20"/>
          <w:szCs w:val="20"/>
        </w:rPr>
        <w:t xml:space="preserve"> </w:t>
      </w:r>
      <w:r w:rsidR="00B302D5">
        <w:rPr>
          <w:rFonts w:ascii="Arial" w:hAnsi="Arial" w:cs="Arial"/>
          <w:sz w:val="20"/>
          <w:szCs w:val="20"/>
        </w:rPr>
        <w:t xml:space="preserve">and </w:t>
      </w:r>
      <w:r w:rsidRPr="000B7A6F">
        <w:rPr>
          <w:rFonts w:ascii="Arial" w:hAnsi="Arial" w:cs="Arial"/>
          <w:sz w:val="20"/>
          <w:szCs w:val="20"/>
        </w:rPr>
        <w:t>take appropriate actions to mit</w:t>
      </w:r>
      <w:r w:rsidR="005223C6">
        <w:rPr>
          <w:rFonts w:ascii="Arial" w:hAnsi="Arial" w:cs="Arial"/>
          <w:sz w:val="20"/>
          <w:szCs w:val="20"/>
        </w:rPr>
        <w:t>igate hazards</w:t>
      </w:r>
    </w:p>
    <w:p w14:paraId="1225ADD6"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Monitor radio transmissions and stay alert to transmission barriers that could result in missed, uncl</w:t>
      </w:r>
      <w:r w:rsidR="005223C6">
        <w:rPr>
          <w:rFonts w:ascii="Arial" w:hAnsi="Arial" w:cs="Arial"/>
          <w:sz w:val="20"/>
          <w:szCs w:val="20"/>
        </w:rPr>
        <w:t>ear or incomplete communication</w:t>
      </w:r>
    </w:p>
    <w:p w14:paraId="4A8AA4E3"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Survey and evaluate the hazards associated with the designation of a landing zone and interface with helico</w:t>
      </w:r>
      <w:r w:rsidR="005223C6">
        <w:rPr>
          <w:rFonts w:ascii="Arial" w:hAnsi="Arial" w:cs="Arial"/>
          <w:sz w:val="20"/>
          <w:szCs w:val="20"/>
        </w:rPr>
        <w:t>pters</w:t>
      </w:r>
    </w:p>
    <w:p w14:paraId="43E47081"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Shall ensure that a Rapid Intervention Team is ava</w:t>
      </w:r>
      <w:r w:rsidR="005223C6">
        <w:rPr>
          <w:rFonts w:ascii="Arial" w:hAnsi="Arial" w:cs="Arial"/>
          <w:sz w:val="20"/>
          <w:szCs w:val="20"/>
        </w:rPr>
        <w:t>ilable and ready for deployment</w:t>
      </w:r>
    </w:p>
    <w:p w14:paraId="2DBCEF1D" w14:textId="77777777" w:rsidR="005223C6"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Where a fire has involved a building or buildings, shall advise the Incident Commander of hazards, potential collapse and any fir</w:t>
      </w:r>
      <w:r w:rsidR="005223C6">
        <w:rPr>
          <w:rFonts w:ascii="Arial" w:hAnsi="Arial" w:cs="Arial"/>
          <w:sz w:val="20"/>
          <w:szCs w:val="20"/>
        </w:rPr>
        <w:t>e extension in such building(s)</w:t>
      </w:r>
    </w:p>
    <w:p w14:paraId="442DF4BD" w14:textId="77777777" w:rsidR="005223C6" w:rsidRDefault="005223C6" w:rsidP="005223C6">
      <w:pPr>
        <w:autoSpaceDE w:val="0"/>
        <w:autoSpaceDN w:val="0"/>
        <w:adjustRightInd w:val="0"/>
        <w:ind w:left="1440"/>
        <w:rPr>
          <w:rFonts w:ascii="Arial" w:hAnsi="Arial" w:cs="Arial"/>
          <w:sz w:val="20"/>
          <w:szCs w:val="20"/>
        </w:rPr>
      </w:pPr>
    </w:p>
    <w:p w14:paraId="3212E242" w14:textId="77777777" w:rsidR="005223C6" w:rsidRPr="005223C6" w:rsidRDefault="005223C6" w:rsidP="005223C6">
      <w:pPr>
        <w:autoSpaceDE w:val="0"/>
        <w:autoSpaceDN w:val="0"/>
        <w:adjustRightInd w:val="0"/>
        <w:ind w:left="1440"/>
        <w:rPr>
          <w:rFonts w:ascii="Arial" w:hAnsi="Arial" w:cs="Arial"/>
          <w:sz w:val="20"/>
          <w:szCs w:val="20"/>
        </w:rPr>
      </w:pPr>
    </w:p>
    <w:p w14:paraId="197ED186"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lastRenderedPageBreak/>
        <w:t>Will evaluate visible smoke and fire conditions and advise the Incident Commander, tactical level management unit officers and company officers on the potential for flashover, backdraft, blow-up or other fire event that could p</w:t>
      </w:r>
      <w:r w:rsidR="005223C6">
        <w:rPr>
          <w:rFonts w:ascii="Arial" w:hAnsi="Arial" w:cs="Arial"/>
          <w:sz w:val="20"/>
          <w:szCs w:val="20"/>
        </w:rPr>
        <w:t>ose a threat to operating teams</w:t>
      </w:r>
    </w:p>
    <w:p w14:paraId="3138C976"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Monitor accessibility of entry and egress of structures and the effect it has on the safety of members</w:t>
      </w:r>
      <w:r w:rsidR="005223C6">
        <w:rPr>
          <w:rFonts w:ascii="Arial" w:hAnsi="Arial" w:cs="Arial"/>
          <w:sz w:val="20"/>
          <w:szCs w:val="20"/>
        </w:rPr>
        <w:t xml:space="preserve"> conducting interior operations</w:t>
      </w:r>
    </w:p>
    <w:p w14:paraId="6A958E27" w14:textId="77777777" w:rsidR="00DB539B" w:rsidRPr="000B7A6F" w:rsidRDefault="00DB539B" w:rsidP="00461B52">
      <w:pPr>
        <w:numPr>
          <w:ilvl w:val="0"/>
          <w:numId w:val="34"/>
        </w:numPr>
        <w:autoSpaceDE w:val="0"/>
        <w:autoSpaceDN w:val="0"/>
        <w:adjustRightInd w:val="0"/>
        <w:rPr>
          <w:rFonts w:ascii="Arial" w:hAnsi="Arial" w:cs="Arial"/>
          <w:sz w:val="20"/>
          <w:szCs w:val="20"/>
        </w:rPr>
      </w:pPr>
      <w:r w:rsidRPr="000B7A6F">
        <w:rPr>
          <w:rFonts w:ascii="Arial" w:hAnsi="Arial" w:cs="Arial"/>
          <w:sz w:val="20"/>
          <w:szCs w:val="20"/>
        </w:rPr>
        <w:t>Assist with safety managemen</w:t>
      </w:r>
      <w:r w:rsidR="005223C6">
        <w:rPr>
          <w:rFonts w:ascii="Arial" w:hAnsi="Arial" w:cs="Arial"/>
          <w:sz w:val="20"/>
          <w:szCs w:val="20"/>
        </w:rPr>
        <w:t>t of Hazardous Materials events</w:t>
      </w:r>
    </w:p>
    <w:p w14:paraId="067B69A7" w14:textId="77777777" w:rsidR="000B7A6F" w:rsidRPr="000B7A6F" w:rsidRDefault="000B7A6F" w:rsidP="00AF01A6">
      <w:pPr>
        <w:autoSpaceDE w:val="0"/>
        <w:autoSpaceDN w:val="0"/>
        <w:adjustRightInd w:val="0"/>
        <w:ind w:left="990" w:hanging="210"/>
        <w:rPr>
          <w:rFonts w:ascii="Arial" w:hAnsi="Arial" w:cs="Arial"/>
          <w:sz w:val="20"/>
          <w:szCs w:val="20"/>
        </w:rPr>
      </w:pPr>
    </w:p>
    <w:p w14:paraId="4790EC55" w14:textId="77777777" w:rsidR="005C25EA" w:rsidRPr="005C25EA" w:rsidRDefault="00DB539B" w:rsidP="0088573D">
      <w:pPr>
        <w:autoSpaceDE w:val="0"/>
        <w:autoSpaceDN w:val="0"/>
        <w:adjustRightInd w:val="0"/>
        <w:rPr>
          <w:rFonts w:ascii="Arial" w:hAnsi="Arial" w:cs="Arial"/>
          <w:b/>
          <w:sz w:val="20"/>
          <w:szCs w:val="20"/>
        </w:rPr>
      </w:pPr>
      <w:r w:rsidRPr="005C25EA">
        <w:rPr>
          <w:rFonts w:ascii="Arial" w:hAnsi="Arial" w:cs="Arial"/>
          <w:b/>
          <w:sz w:val="20"/>
          <w:szCs w:val="20"/>
        </w:rPr>
        <w:t>Health and Safety Committee</w:t>
      </w:r>
    </w:p>
    <w:p w14:paraId="1DC7495B" w14:textId="77777777" w:rsidR="00DB539B" w:rsidRDefault="00DB539B" w:rsidP="00461B52">
      <w:pPr>
        <w:numPr>
          <w:ilvl w:val="0"/>
          <w:numId w:val="38"/>
        </w:numPr>
        <w:autoSpaceDE w:val="0"/>
        <w:autoSpaceDN w:val="0"/>
        <w:adjustRightInd w:val="0"/>
        <w:rPr>
          <w:rFonts w:ascii="Arial" w:hAnsi="Arial" w:cs="Arial"/>
          <w:sz w:val="20"/>
          <w:szCs w:val="20"/>
        </w:rPr>
      </w:pPr>
      <w:r w:rsidRPr="005C25EA">
        <w:rPr>
          <w:rFonts w:ascii="Arial" w:hAnsi="Arial" w:cs="Arial"/>
          <w:sz w:val="20"/>
          <w:szCs w:val="20"/>
        </w:rPr>
        <w:t>The Health and Safety Committee will provide policy guidance pertaining to health and safety issues.</w:t>
      </w:r>
    </w:p>
    <w:p w14:paraId="0155DEAF" w14:textId="77777777" w:rsidR="005C25EA" w:rsidRPr="005C25EA" w:rsidRDefault="005C25EA" w:rsidP="005C25EA">
      <w:pPr>
        <w:autoSpaceDE w:val="0"/>
        <w:autoSpaceDN w:val="0"/>
        <w:adjustRightInd w:val="0"/>
        <w:rPr>
          <w:rFonts w:ascii="Arial" w:hAnsi="Arial" w:cs="Arial"/>
          <w:sz w:val="20"/>
          <w:szCs w:val="20"/>
        </w:rPr>
      </w:pPr>
    </w:p>
    <w:p w14:paraId="564CA302" w14:textId="77777777" w:rsidR="00AF01A6" w:rsidRDefault="00DB539B" w:rsidP="00461B52">
      <w:pPr>
        <w:numPr>
          <w:ilvl w:val="0"/>
          <w:numId w:val="38"/>
        </w:numPr>
        <w:autoSpaceDE w:val="0"/>
        <w:autoSpaceDN w:val="0"/>
        <w:adjustRightInd w:val="0"/>
        <w:rPr>
          <w:rFonts w:ascii="Arial" w:hAnsi="Arial" w:cs="Arial"/>
          <w:sz w:val="20"/>
          <w:szCs w:val="20"/>
        </w:rPr>
      </w:pPr>
      <w:r w:rsidRPr="005C25EA">
        <w:rPr>
          <w:rFonts w:ascii="Arial" w:hAnsi="Arial" w:cs="Arial"/>
          <w:sz w:val="20"/>
          <w:szCs w:val="20"/>
        </w:rPr>
        <w:t>The Health and Safety Officer shall report bi-annually to the Health and Safety Committee on the impact and implementation of the Safety Program and on the effectiveness of any specific program actions.</w:t>
      </w:r>
    </w:p>
    <w:p w14:paraId="55166FD9" w14:textId="77777777" w:rsidR="00AF01A6" w:rsidRDefault="00AF01A6" w:rsidP="00AF01A6">
      <w:pPr>
        <w:autoSpaceDE w:val="0"/>
        <w:autoSpaceDN w:val="0"/>
        <w:adjustRightInd w:val="0"/>
        <w:rPr>
          <w:rFonts w:ascii="Arial" w:hAnsi="Arial" w:cs="Arial"/>
          <w:sz w:val="20"/>
          <w:szCs w:val="20"/>
        </w:rPr>
      </w:pPr>
    </w:p>
    <w:p w14:paraId="58CDC141" w14:textId="77777777" w:rsidR="00AF01A6" w:rsidRDefault="00DB539B" w:rsidP="00461B52">
      <w:pPr>
        <w:numPr>
          <w:ilvl w:val="0"/>
          <w:numId w:val="38"/>
        </w:numPr>
        <w:autoSpaceDE w:val="0"/>
        <w:autoSpaceDN w:val="0"/>
        <w:adjustRightInd w:val="0"/>
        <w:rPr>
          <w:rFonts w:ascii="Arial" w:hAnsi="Arial" w:cs="Arial"/>
          <w:sz w:val="20"/>
          <w:szCs w:val="20"/>
        </w:rPr>
      </w:pPr>
      <w:r w:rsidRPr="005C25EA">
        <w:rPr>
          <w:rFonts w:ascii="Arial" w:hAnsi="Arial" w:cs="Arial"/>
          <w:sz w:val="20"/>
          <w:szCs w:val="20"/>
        </w:rPr>
        <w:t xml:space="preserve">The Health and Safety Committee will also act as a fact-finding and review </w:t>
      </w:r>
      <w:r w:rsidR="00C35AFE">
        <w:rPr>
          <w:rFonts w:ascii="Arial" w:hAnsi="Arial" w:cs="Arial"/>
          <w:sz w:val="20"/>
          <w:szCs w:val="20"/>
        </w:rPr>
        <w:t>entity</w:t>
      </w:r>
      <w:r w:rsidRPr="005C25EA">
        <w:rPr>
          <w:rFonts w:ascii="Arial" w:hAnsi="Arial" w:cs="Arial"/>
          <w:sz w:val="20"/>
          <w:szCs w:val="20"/>
        </w:rPr>
        <w:t xml:space="preserve"> with the authority to cause immediate corrective action when any hazardous condition or practice is detected</w:t>
      </w:r>
      <w:r w:rsidR="00AE17D1">
        <w:rPr>
          <w:rFonts w:ascii="Arial" w:hAnsi="Arial" w:cs="Arial"/>
          <w:sz w:val="20"/>
          <w:szCs w:val="20"/>
        </w:rPr>
        <w:t xml:space="preserve"> or reported</w:t>
      </w:r>
      <w:r w:rsidRPr="005C25EA">
        <w:rPr>
          <w:rFonts w:ascii="Arial" w:hAnsi="Arial" w:cs="Arial"/>
          <w:sz w:val="20"/>
          <w:szCs w:val="20"/>
        </w:rPr>
        <w:t>.</w:t>
      </w:r>
    </w:p>
    <w:p w14:paraId="687BCA41" w14:textId="77777777" w:rsidR="00AF01A6" w:rsidRDefault="00AF01A6" w:rsidP="00AF01A6">
      <w:pPr>
        <w:autoSpaceDE w:val="0"/>
        <w:autoSpaceDN w:val="0"/>
        <w:adjustRightInd w:val="0"/>
        <w:rPr>
          <w:rFonts w:ascii="Arial" w:hAnsi="Arial" w:cs="Arial"/>
          <w:sz w:val="20"/>
          <w:szCs w:val="20"/>
        </w:rPr>
      </w:pPr>
    </w:p>
    <w:p w14:paraId="700B122D" w14:textId="77777777" w:rsidR="00DB539B" w:rsidRPr="000B7A6F" w:rsidRDefault="00DB539B" w:rsidP="00461B52">
      <w:pPr>
        <w:numPr>
          <w:ilvl w:val="0"/>
          <w:numId w:val="38"/>
        </w:numPr>
        <w:autoSpaceDE w:val="0"/>
        <w:autoSpaceDN w:val="0"/>
        <w:adjustRightInd w:val="0"/>
        <w:rPr>
          <w:rFonts w:ascii="Arial" w:hAnsi="Arial" w:cs="Arial"/>
          <w:sz w:val="20"/>
          <w:szCs w:val="20"/>
        </w:rPr>
      </w:pPr>
      <w:r w:rsidRPr="000B7A6F">
        <w:rPr>
          <w:rFonts w:ascii="Arial" w:hAnsi="Arial" w:cs="Arial"/>
          <w:sz w:val="20"/>
          <w:szCs w:val="20"/>
        </w:rPr>
        <w:t>The Health and Safety Committee will:</w:t>
      </w:r>
    </w:p>
    <w:p w14:paraId="73C53E22" w14:textId="77777777" w:rsidR="00DB539B" w:rsidRPr="000B7A6F" w:rsidRDefault="00DB539B" w:rsidP="00461B52">
      <w:pPr>
        <w:numPr>
          <w:ilvl w:val="0"/>
          <w:numId w:val="37"/>
        </w:numPr>
        <w:autoSpaceDE w:val="0"/>
        <w:autoSpaceDN w:val="0"/>
        <w:adjustRightInd w:val="0"/>
        <w:rPr>
          <w:rFonts w:ascii="Arial" w:hAnsi="Arial" w:cs="Arial"/>
          <w:sz w:val="20"/>
          <w:szCs w:val="20"/>
        </w:rPr>
      </w:pPr>
      <w:r w:rsidRPr="000B7A6F">
        <w:rPr>
          <w:rFonts w:ascii="Arial" w:hAnsi="Arial" w:cs="Arial"/>
          <w:sz w:val="20"/>
          <w:szCs w:val="20"/>
        </w:rPr>
        <w:t>Meet at least bi-annually to review safety issues and concerns;</w:t>
      </w:r>
    </w:p>
    <w:p w14:paraId="70ED8CDE" w14:textId="77777777" w:rsidR="00DB539B" w:rsidRPr="000B7A6F" w:rsidRDefault="00DB539B" w:rsidP="00461B52">
      <w:pPr>
        <w:numPr>
          <w:ilvl w:val="0"/>
          <w:numId w:val="37"/>
        </w:numPr>
        <w:autoSpaceDE w:val="0"/>
        <w:autoSpaceDN w:val="0"/>
        <w:adjustRightInd w:val="0"/>
        <w:rPr>
          <w:rFonts w:ascii="Arial" w:hAnsi="Arial" w:cs="Arial"/>
          <w:sz w:val="20"/>
          <w:szCs w:val="20"/>
        </w:rPr>
      </w:pPr>
      <w:r w:rsidRPr="000B7A6F">
        <w:rPr>
          <w:rFonts w:ascii="Arial" w:hAnsi="Arial" w:cs="Arial"/>
          <w:sz w:val="20"/>
          <w:szCs w:val="20"/>
        </w:rPr>
        <w:t>Review effectiveness of safety activities;</w:t>
      </w:r>
    </w:p>
    <w:p w14:paraId="64421DDA" w14:textId="77777777" w:rsidR="00DB539B" w:rsidRPr="000B7A6F" w:rsidRDefault="00DB539B" w:rsidP="00461B52">
      <w:pPr>
        <w:numPr>
          <w:ilvl w:val="0"/>
          <w:numId w:val="37"/>
        </w:numPr>
        <w:autoSpaceDE w:val="0"/>
        <w:autoSpaceDN w:val="0"/>
        <w:adjustRightInd w:val="0"/>
        <w:rPr>
          <w:rFonts w:ascii="Arial" w:hAnsi="Arial" w:cs="Arial"/>
          <w:sz w:val="20"/>
          <w:szCs w:val="20"/>
        </w:rPr>
      </w:pPr>
      <w:r w:rsidRPr="000B7A6F">
        <w:rPr>
          <w:rFonts w:ascii="Arial" w:hAnsi="Arial" w:cs="Arial"/>
          <w:sz w:val="20"/>
          <w:szCs w:val="20"/>
        </w:rPr>
        <w:t>Develop a</w:t>
      </w:r>
      <w:r w:rsidR="000B7A6F" w:rsidRPr="000B7A6F">
        <w:rPr>
          <w:rFonts w:ascii="Arial" w:hAnsi="Arial" w:cs="Arial"/>
          <w:sz w:val="20"/>
          <w:szCs w:val="20"/>
        </w:rPr>
        <w:t>nd implement safety procedures;</w:t>
      </w:r>
    </w:p>
    <w:p w14:paraId="5780221D" w14:textId="77777777" w:rsidR="00AF01A6" w:rsidRDefault="000B7A6F" w:rsidP="00461B52">
      <w:pPr>
        <w:numPr>
          <w:ilvl w:val="0"/>
          <w:numId w:val="37"/>
        </w:numPr>
        <w:rPr>
          <w:rFonts w:ascii="Arial" w:hAnsi="Arial" w:cs="Arial"/>
          <w:sz w:val="20"/>
          <w:szCs w:val="20"/>
        </w:rPr>
      </w:pPr>
      <w:r w:rsidRPr="000B7A6F">
        <w:rPr>
          <w:rFonts w:ascii="Arial" w:hAnsi="Arial" w:cs="Arial"/>
          <w:sz w:val="20"/>
          <w:szCs w:val="20"/>
        </w:rPr>
        <w:t xml:space="preserve">Make a written record of its meetings available to all fire fighters in the fire department. </w:t>
      </w:r>
    </w:p>
    <w:p w14:paraId="69A99E48" w14:textId="77777777" w:rsidR="00AF01A6" w:rsidRDefault="00AF01A6" w:rsidP="00AF01A6">
      <w:pPr>
        <w:ind w:left="1080"/>
        <w:rPr>
          <w:rFonts w:ascii="Arial" w:hAnsi="Arial" w:cs="Arial"/>
          <w:sz w:val="20"/>
          <w:szCs w:val="20"/>
        </w:rPr>
      </w:pPr>
    </w:p>
    <w:p w14:paraId="2B2A11A4" w14:textId="77777777" w:rsidR="00DB539B" w:rsidRPr="000B7A6F" w:rsidRDefault="00DB539B" w:rsidP="00461B52">
      <w:pPr>
        <w:numPr>
          <w:ilvl w:val="0"/>
          <w:numId w:val="38"/>
        </w:numPr>
        <w:rPr>
          <w:rFonts w:ascii="Arial" w:hAnsi="Arial" w:cs="Arial"/>
          <w:sz w:val="20"/>
          <w:szCs w:val="20"/>
        </w:rPr>
      </w:pPr>
      <w:r w:rsidRPr="000B7A6F">
        <w:rPr>
          <w:rFonts w:ascii="Arial" w:hAnsi="Arial" w:cs="Arial"/>
          <w:sz w:val="20"/>
          <w:szCs w:val="20"/>
        </w:rPr>
        <w:t>The Health and Safety Committee may include:</w:t>
      </w:r>
    </w:p>
    <w:p w14:paraId="07F3801F" w14:textId="77777777" w:rsidR="00DB539B" w:rsidRPr="000B7A6F" w:rsidRDefault="000B7A6F" w:rsidP="00461B52">
      <w:pPr>
        <w:numPr>
          <w:ilvl w:val="0"/>
          <w:numId w:val="36"/>
        </w:numPr>
        <w:autoSpaceDE w:val="0"/>
        <w:autoSpaceDN w:val="0"/>
        <w:adjustRightInd w:val="0"/>
        <w:rPr>
          <w:rFonts w:ascii="Arial" w:hAnsi="Arial" w:cs="Arial"/>
          <w:sz w:val="20"/>
          <w:szCs w:val="20"/>
        </w:rPr>
      </w:pPr>
      <w:r>
        <w:rPr>
          <w:rFonts w:ascii="Arial" w:hAnsi="Arial" w:cs="Arial"/>
          <w:sz w:val="20"/>
          <w:szCs w:val="20"/>
        </w:rPr>
        <w:t>Fire Chief</w:t>
      </w:r>
    </w:p>
    <w:p w14:paraId="2386D9F0" w14:textId="77777777" w:rsidR="00DB539B" w:rsidRPr="000B7A6F" w:rsidRDefault="000B7A6F" w:rsidP="00461B52">
      <w:pPr>
        <w:numPr>
          <w:ilvl w:val="0"/>
          <w:numId w:val="36"/>
        </w:numPr>
        <w:autoSpaceDE w:val="0"/>
        <w:autoSpaceDN w:val="0"/>
        <w:adjustRightInd w:val="0"/>
        <w:rPr>
          <w:rFonts w:ascii="Arial" w:hAnsi="Arial" w:cs="Arial"/>
          <w:sz w:val="20"/>
          <w:szCs w:val="20"/>
        </w:rPr>
      </w:pPr>
      <w:r>
        <w:rPr>
          <w:rFonts w:ascii="Arial" w:hAnsi="Arial" w:cs="Arial"/>
          <w:sz w:val="20"/>
          <w:szCs w:val="20"/>
        </w:rPr>
        <w:t>Assistant Fire Chief</w:t>
      </w:r>
    </w:p>
    <w:p w14:paraId="07639A44" w14:textId="77777777" w:rsidR="00DB539B" w:rsidRPr="000B7A6F" w:rsidRDefault="000B7A6F" w:rsidP="00461B52">
      <w:pPr>
        <w:numPr>
          <w:ilvl w:val="0"/>
          <w:numId w:val="36"/>
        </w:numPr>
        <w:autoSpaceDE w:val="0"/>
        <w:autoSpaceDN w:val="0"/>
        <w:adjustRightInd w:val="0"/>
        <w:rPr>
          <w:rFonts w:ascii="Arial" w:hAnsi="Arial" w:cs="Arial"/>
          <w:sz w:val="20"/>
          <w:szCs w:val="20"/>
        </w:rPr>
      </w:pPr>
      <w:r>
        <w:rPr>
          <w:rFonts w:ascii="Arial" w:hAnsi="Arial" w:cs="Arial"/>
          <w:sz w:val="20"/>
          <w:szCs w:val="20"/>
        </w:rPr>
        <w:t>Department Training Officer</w:t>
      </w:r>
    </w:p>
    <w:p w14:paraId="1321E086" w14:textId="77777777" w:rsidR="00DB539B" w:rsidRPr="000B7A6F" w:rsidRDefault="000B7A6F" w:rsidP="00461B52">
      <w:pPr>
        <w:numPr>
          <w:ilvl w:val="0"/>
          <w:numId w:val="36"/>
        </w:numPr>
        <w:autoSpaceDE w:val="0"/>
        <w:autoSpaceDN w:val="0"/>
        <w:adjustRightInd w:val="0"/>
        <w:rPr>
          <w:rFonts w:ascii="Arial" w:hAnsi="Arial" w:cs="Arial"/>
          <w:sz w:val="20"/>
          <w:szCs w:val="20"/>
        </w:rPr>
      </w:pPr>
      <w:r>
        <w:rPr>
          <w:rFonts w:ascii="Arial" w:hAnsi="Arial" w:cs="Arial"/>
          <w:sz w:val="20"/>
          <w:szCs w:val="20"/>
        </w:rPr>
        <w:t>Health and Safety Officer</w:t>
      </w:r>
    </w:p>
    <w:p w14:paraId="15AF228A" w14:textId="77777777" w:rsidR="00DB539B" w:rsidRPr="000B7A6F" w:rsidRDefault="000B7A6F" w:rsidP="00461B52">
      <w:pPr>
        <w:numPr>
          <w:ilvl w:val="0"/>
          <w:numId w:val="36"/>
        </w:numPr>
        <w:autoSpaceDE w:val="0"/>
        <w:autoSpaceDN w:val="0"/>
        <w:adjustRightInd w:val="0"/>
        <w:rPr>
          <w:rFonts w:ascii="Arial" w:hAnsi="Arial" w:cs="Arial"/>
          <w:sz w:val="20"/>
          <w:szCs w:val="20"/>
        </w:rPr>
      </w:pPr>
      <w:r>
        <w:rPr>
          <w:rFonts w:ascii="Arial" w:hAnsi="Arial" w:cs="Arial"/>
          <w:sz w:val="20"/>
          <w:szCs w:val="20"/>
        </w:rPr>
        <w:t>Incident Safety Officers</w:t>
      </w:r>
    </w:p>
    <w:p w14:paraId="7ACCC1E6" w14:textId="77777777" w:rsidR="00DB539B" w:rsidRPr="000B7A6F" w:rsidRDefault="000B7A6F" w:rsidP="00461B52">
      <w:pPr>
        <w:numPr>
          <w:ilvl w:val="0"/>
          <w:numId w:val="36"/>
        </w:numPr>
        <w:autoSpaceDE w:val="0"/>
        <w:autoSpaceDN w:val="0"/>
        <w:adjustRightInd w:val="0"/>
        <w:rPr>
          <w:rFonts w:ascii="Arial" w:hAnsi="Arial" w:cs="Arial"/>
          <w:sz w:val="20"/>
          <w:szCs w:val="20"/>
        </w:rPr>
      </w:pPr>
      <w:r w:rsidRPr="000B7A6F">
        <w:rPr>
          <w:rFonts w:ascii="Arial" w:hAnsi="Arial" w:cs="Arial"/>
          <w:sz w:val="20"/>
          <w:szCs w:val="20"/>
        </w:rPr>
        <w:t>Firefighters</w:t>
      </w:r>
    </w:p>
    <w:p w14:paraId="1C37967C" w14:textId="77777777" w:rsidR="00DB539B" w:rsidRDefault="00DB539B" w:rsidP="000B7A6F">
      <w:pPr>
        <w:rPr>
          <w:rFonts w:ascii="Arial" w:hAnsi="Arial" w:cs="Arial"/>
          <w:b/>
          <w:sz w:val="32"/>
          <w:szCs w:val="32"/>
        </w:rPr>
      </w:pPr>
    </w:p>
    <w:p w14:paraId="1B94C554" w14:textId="77777777" w:rsidR="00AF01A6" w:rsidRDefault="00AF01A6" w:rsidP="000B7A6F">
      <w:pPr>
        <w:rPr>
          <w:rFonts w:ascii="Arial" w:hAnsi="Arial" w:cs="Arial"/>
          <w:b/>
          <w:sz w:val="32"/>
          <w:szCs w:val="32"/>
        </w:rPr>
      </w:pPr>
    </w:p>
    <w:p w14:paraId="3562D66C" w14:textId="77777777" w:rsidR="00EC3778" w:rsidRDefault="00EC3778" w:rsidP="000965DA">
      <w:pPr>
        <w:jc w:val="center"/>
        <w:rPr>
          <w:rFonts w:ascii="Arial" w:hAnsi="Arial" w:cs="Arial"/>
          <w:b/>
          <w:sz w:val="32"/>
          <w:szCs w:val="32"/>
        </w:rPr>
      </w:pPr>
    </w:p>
    <w:p w14:paraId="2BC8BBD6" w14:textId="77777777" w:rsidR="00EC3778" w:rsidRDefault="00EC3778" w:rsidP="000965DA">
      <w:pPr>
        <w:jc w:val="center"/>
        <w:rPr>
          <w:rFonts w:ascii="Arial" w:hAnsi="Arial" w:cs="Arial"/>
          <w:b/>
          <w:sz w:val="32"/>
          <w:szCs w:val="32"/>
        </w:rPr>
      </w:pPr>
    </w:p>
    <w:p w14:paraId="4EDAC8F9" w14:textId="77777777" w:rsidR="00EC3778" w:rsidRDefault="00EC3778" w:rsidP="000965DA">
      <w:pPr>
        <w:jc w:val="center"/>
        <w:rPr>
          <w:rFonts w:ascii="Arial" w:hAnsi="Arial" w:cs="Arial"/>
          <w:b/>
          <w:sz w:val="32"/>
          <w:szCs w:val="32"/>
        </w:rPr>
      </w:pPr>
    </w:p>
    <w:p w14:paraId="3A5CD631" w14:textId="77777777" w:rsidR="00EC3778" w:rsidRDefault="00EC3778" w:rsidP="000965DA">
      <w:pPr>
        <w:jc w:val="center"/>
        <w:rPr>
          <w:rFonts w:ascii="Arial" w:hAnsi="Arial" w:cs="Arial"/>
          <w:b/>
          <w:sz w:val="32"/>
          <w:szCs w:val="32"/>
        </w:rPr>
      </w:pPr>
    </w:p>
    <w:p w14:paraId="1691F88F" w14:textId="77777777" w:rsidR="00EC3778" w:rsidRDefault="00EC3778" w:rsidP="000965DA">
      <w:pPr>
        <w:jc w:val="center"/>
        <w:rPr>
          <w:rFonts w:ascii="Arial" w:hAnsi="Arial" w:cs="Arial"/>
          <w:b/>
          <w:sz w:val="32"/>
          <w:szCs w:val="32"/>
        </w:rPr>
      </w:pPr>
    </w:p>
    <w:p w14:paraId="78F948DB" w14:textId="77777777" w:rsidR="00EC3778" w:rsidRDefault="00EC3778" w:rsidP="000965DA">
      <w:pPr>
        <w:jc w:val="center"/>
        <w:rPr>
          <w:rFonts w:ascii="Arial" w:hAnsi="Arial" w:cs="Arial"/>
          <w:b/>
          <w:sz w:val="32"/>
          <w:szCs w:val="32"/>
        </w:rPr>
      </w:pPr>
    </w:p>
    <w:p w14:paraId="0E6D01A2" w14:textId="77777777" w:rsidR="00EC3778" w:rsidRDefault="00EC3778" w:rsidP="000965DA">
      <w:pPr>
        <w:jc w:val="center"/>
        <w:rPr>
          <w:rFonts w:ascii="Arial" w:hAnsi="Arial" w:cs="Arial"/>
          <w:b/>
          <w:sz w:val="32"/>
          <w:szCs w:val="32"/>
        </w:rPr>
      </w:pPr>
    </w:p>
    <w:p w14:paraId="06E451F0" w14:textId="77777777" w:rsidR="00EC3778" w:rsidRDefault="00EC3778" w:rsidP="000965DA">
      <w:pPr>
        <w:jc w:val="center"/>
        <w:rPr>
          <w:rFonts w:ascii="Arial" w:hAnsi="Arial" w:cs="Arial"/>
          <w:b/>
          <w:sz w:val="32"/>
          <w:szCs w:val="32"/>
        </w:rPr>
      </w:pPr>
    </w:p>
    <w:p w14:paraId="00280C81" w14:textId="77777777" w:rsidR="00EC3778" w:rsidRDefault="00EC3778" w:rsidP="000965DA">
      <w:pPr>
        <w:jc w:val="center"/>
        <w:rPr>
          <w:rFonts w:ascii="Arial" w:hAnsi="Arial" w:cs="Arial"/>
          <w:b/>
          <w:sz w:val="32"/>
          <w:szCs w:val="32"/>
        </w:rPr>
      </w:pPr>
    </w:p>
    <w:p w14:paraId="1B7459B4" w14:textId="77777777" w:rsidR="00EA0456" w:rsidRDefault="00EA0456" w:rsidP="000965DA">
      <w:pPr>
        <w:jc w:val="center"/>
        <w:rPr>
          <w:rFonts w:ascii="Arial" w:hAnsi="Arial" w:cs="Arial"/>
          <w:b/>
          <w:sz w:val="32"/>
          <w:szCs w:val="32"/>
        </w:rPr>
      </w:pPr>
    </w:p>
    <w:p w14:paraId="418F5D32" w14:textId="77777777" w:rsidR="0039141B" w:rsidRDefault="0039141B" w:rsidP="005223C6">
      <w:pPr>
        <w:rPr>
          <w:rFonts w:ascii="Arial" w:hAnsi="Arial" w:cs="Arial"/>
          <w:b/>
          <w:sz w:val="32"/>
          <w:szCs w:val="32"/>
        </w:rPr>
        <w:sectPr w:rsidR="0039141B" w:rsidSect="00350DC3">
          <w:footerReference w:type="default" r:id="rId48"/>
          <w:pgSz w:w="12240" w:h="15840"/>
          <w:pgMar w:top="1440" w:right="1800" w:bottom="1440" w:left="1800" w:header="720" w:footer="720" w:gutter="0"/>
          <w:cols w:space="720"/>
          <w:docGrid w:linePitch="360"/>
        </w:sectPr>
      </w:pPr>
    </w:p>
    <w:p w14:paraId="3725E218" w14:textId="0C7F6875" w:rsidR="000965DA" w:rsidRDefault="000049AF" w:rsidP="006E5621">
      <w:pPr>
        <w:pStyle w:val="Heading3"/>
      </w:pPr>
      <w:bookmarkStart w:id="130" w:name="_Toc92092182"/>
      <w:bookmarkStart w:id="131" w:name="iir"/>
      <w:r>
        <w:lastRenderedPageBreak/>
        <w:t>Injury and Illness Reporting</w:t>
      </w:r>
      <w:bookmarkEnd w:id="130"/>
    </w:p>
    <w:bookmarkEnd w:id="131"/>
    <w:p w14:paraId="435F93AD" w14:textId="77777777" w:rsidR="000965DA" w:rsidRPr="00B54F15" w:rsidRDefault="000965DA" w:rsidP="000965DA">
      <w:pPr>
        <w:autoSpaceDE w:val="0"/>
        <w:autoSpaceDN w:val="0"/>
        <w:adjustRightInd w:val="0"/>
        <w:rPr>
          <w:rFonts w:ascii="Arial" w:hAnsi="Arial" w:cs="Arial"/>
          <w:color w:val="000000"/>
          <w:sz w:val="20"/>
          <w:szCs w:val="20"/>
        </w:rPr>
      </w:pPr>
    </w:p>
    <w:p w14:paraId="44B12F56" w14:textId="77777777" w:rsidR="00B54F15" w:rsidRPr="00B54F15" w:rsidRDefault="00B54F15" w:rsidP="000965DA">
      <w:pPr>
        <w:autoSpaceDE w:val="0"/>
        <w:autoSpaceDN w:val="0"/>
        <w:adjustRightInd w:val="0"/>
        <w:rPr>
          <w:rFonts w:ascii="Arial" w:hAnsi="Arial" w:cs="Arial"/>
          <w:color w:val="000000"/>
          <w:sz w:val="20"/>
          <w:szCs w:val="20"/>
        </w:rPr>
      </w:pPr>
      <w:r w:rsidRPr="00B54F15">
        <w:rPr>
          <w:rFonts w:ascii="Arial" w:hAnsi="Arial" w:cs="Arial"/>
          <w:color w:val="000000"/>
          <w:sz w:val="20"/>
          <w:szCs w:val="20"/>
        </w:rPr>
        <w:t xml:space="preserve">If any member suffers an injury or illness, as a result of his or her duties while serving as a member of the </w:t>
      </w:r>
      <w:bookmarkStart w:id="132" w:name="Text62"/>
      <w:r w:rsidR="00DB517A">
        <w:rPr>
          <w:rFonts w:ascii="Arial" w:hAnsi="Arial" w:cs="Arial"/>
          <w:color w:val="000000"/>
          <w:sz w:val="20"/>
          <w:szCs w:val="20"/>
        </w:rPr>
        <w:fldChar w:fldCharType="begin">
          <w:ffData>
            <w:name w:val="Text62"/>
            <w:enabled/>
            <w:calcOnExit w:val="0"/>
            <w:textInput/>
          </w:ffData>
        </w:fldChar>
      </w:r>
      <w:r w:rsidR="00DB517A">
        <w:rPr>
          <w:rFonts w:ascii="Arial" w:hAnsi="Arial" w:cs="Arial"/>
          <w:color w:val="000000"/>
          <w:sz w:val="20"/>
          <w:szCs w:val="20"/>
        </w:rPr>
        <w:instrText xml:space="preserve"> FORMTEXT </w:instrText>
      </w:r>
      <w:r w:rsidR="00DB517A">
        <w:rPr>
          <w:rFonts w:ascii="Arial" w:hAnsi="Arial" w:cs="Arial"/>
          <w:color w:val="000000"/>
          <w:sz w:val="20"/>
          <w:szCs w:val="20"/>
        </w:rPr>
      </w:r>
      <w:r w:rsidR="00DB517A">
        <w:rPr>
          <w:rFonts w:ascii="Arial" w:hAnsi="Arial" w:cs="Arial"/>
          <w:color w:val="000000"/>
          <w:sz w:val="20"/>
          <w:szCs w:val="20"/>
        </w:rPr>
        <w:fldChar w:fldCharType="separate"/>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color w:val="000000"/>
          <w:sz w:val="20"/>
          <w:szCs w:val="20"/>
        </w:rPr>
        <w:fldChar w:fldCharType="end"/>
      </w:r>
      <w:bookmarkEnd w:id="132"/>
      <w:r w:rsidRPr="00B54F15">
        <w:rPr>
          <w:rFonts w:ascii="Arial" w:hAnsi="Arial" w:cs="Arial"/>
          <w:color w:val="000000"/>
          <w:sz w:val="20"/>
          <w:szCs w:val="20"/>
        </w:rPr>
        <w:t xml:space="preserve"> Fire Department, his/her medical expenses </w:t>
      </w:r>
      <w:r w:rsidR="00C97133">
        <w:rPr>
          <w:rFonts w:ascii="Arial" w:hAnsi="Arial" w:cs="Arial"/>
          <w:color w:val="000000"/>
          <w:sz w:val="20"/>
          <w:szCs w:val="20"/>
        </w:rPr>
        <w:t>may be</w:t>
      </w:r>
      <w:r w:rsidRPr="00B54F15">
        <w:rPr>
          <w:rFonts w:ascii="Arial" w:hAnsi="Arial" w:cs="Arial"/>
          <w:color w:val="000000"/>
          <w:sz w:val="20"/>
          <w:szCs w:val="20"/>
        </w:rPr>
        <w:t xml:space="preserve"> covered by the provisions of the Worker’s Compensation Act.  An injured or ill member must immediately notify his/her Commanding officer or F</w:t>
      </w:r>
      <w:r w:rsidR="009616E1">
        <w:rPr>
          <w:rFonts w:ascii="Arial" w:hAnsi="Arial" w:cs="Arial"/>
          <w:color w:val="000000"/>
          <w:sz w:val="20"/>
          <w:szCs w:val="20"/>
        </w:rPr>
        <w:t xml:space="preserve">ire Chief of the injury/illness and </w:t>
      </w:r>
      <w:r w:rsidRPr="00B54F15">
        <w:rPr>
          <w:rFonts w:ascii="Arial" w:hAnsi="Arial" w:cs="Arial"/>
          <w:color w:val="000000"/>
          <w:sz w:val="20"/>
          <w:szCs w:val="20"/>
        </w:rPr>
        <w:t xml:space="preserve">incident and complete appropriate paperwork. </w:t>
      </w:r>
    </w:p>
    <w:p w14:paraId="5C71C7C3" w14:textId="77777777" w:rsidR="00D323B9" w:rsidRDefault="00D323B9" w:rsidP="00D323B9">
      <w:pPr>
        <w:rPr>
          <w:rFonts w:ascii="Arial" w:hAnsi="Arial" w:cs="Arial"/>
          <w:b/>
          <w:sz w:val="32"/>
          <w:szCs w:val="32"/>
        </w:rPr>
      </w:pPr>
    </w:p>
    <w:p w14:paraId="140975A9" w14:textId="77777777" w:rsidR="00EC3778" w:rsidRDefault="00EC3778" w:rsidP="00D323B9">
      <w:pPr>
        <w:rPr>
          <w:rFonts w:ascii="Arial" w:hAnsi="Arial" w:cs="Arial"/>
          <w:b/>
          <w:sz w:val="32"/>
          <w:szCs w:val="32"/>
        </w:rPr>
      </w:pPr>
    </w:p>
    <w:p w14:paraId="49F38480" w14:textId="3082C5A7" w:rsidR="007A6B59" w:rsidRPr="00D929C5" w:rsidRDefault="007A6B59" w:rsidP="006E5621">
      <w:pPr>
        <w:pStyle w:val="Heading3"/>
      </w:pPr>
      <w:bookmarkStart w:id="133" w:name="_Toc92092183"/>
      <w:bookmarkStart w:id="134" w:name="pmc"/>
      <w:r w:rsidRPr="00D929C5">
        <w:t>Physical and Mental Capabilities</w:t>
      </w:r>
      <w:bookmarkEnd w:id="133"/>
    </w:p>
    <w:bookmarkEnd w:id="134"/>
    <w:p w14:paraId="1E2EED81" w14:textId="77777777" w:rsidR="007A6B59" w:rsidRPr="00D929C5" w:rsidRDefault="007A6B59" w:rsidP="007A6B59">
      <w:pPr>
        <w:rPr>
          <w:rFonts w:ascii="Arial" w:hAnsi="Arial" w:cs="Arial"/>
          <w:sz w:val="20"/>
          <w:szCs w:val="20"/>
        </w:rPr>
      </w:pPr>
    </w:p>
    <w:p w14:paraId="095A40E3" w14:textId="77777777" w:rsidR="007A6B59" w:rsidRPr="00D929C5" w:rsidRDefault="007A6B59" w:rsidP="007A6B59">
      <w:pPr>
        <w:rPr>
          <w:rFonts w:ascii="Arial" w:hAnsi="Arial" w:cs="Arial"/>
          <w:sz w:val="20"/>
          <w:szCs w:val="20"/>
        </w:rPr>
      </w:pPr>
      <w:r w:rsidRPr="00D929C5">
        <w:rPr>
          <w:rFonts w:ascii="Arial" w:hAnsi="Arial" w:cs="Arial"/>
          <w:sz w:val="20"/>
          <w:szCs w:val="20"/>
        </w:rPr>
        <w:t>Any fire fighter with heart disease, epilepsy, or emphysema, etc. shall make this information known to the Chief and will not be expected to perform tasks that may potentially harm them.</w:t>
      </w:r>
    </w:p>
    <w:p w14:paraId="667801D4" w14:textId="77777777" w:rsidR="007A6B59" w:rsidRPr="00D929C5" w:rsidRDefault="007A6B59" w:rsidP="007A6B59">
      <w:pPr>
        <w:rPr>
          <w:rFonts w:ascii="Arial" w:hAnsi="Arial" w:cs="Arial"/>
          <w:sz w:val="20"/>
          <w:szCs w:val="20"/>
        </w:rPr>
      </w:pPr>
    </w:p>
    <w:p w14:paraId="24EB1927" w14:textId="77777777" w:rsidR="007A6B59" w:rsidRPr="00D929C5" w:rsidRDefault="007A6B59" w:rsidP="007A6B59">
      <w:pPr>
        <w:rPr>
          <w:rFonts w:ascii="Arial" w:hAnsi="Arial" w:cs="Arial"/>
          <w:sz w:val="20"/>
          <w:szCs w:val="20"/>
        </w:rPr>
      </w:pPr>
      <w:r w:rsidRPr="00D929C5">
        <w:rPr>
          <w:rFonts w:ascii="Arial" w:hAnsi="Arial" w:cs="Arial"/>
          <w:sz w:val="20"/>
          <w:szCs w:val="20"/>
        </w:rPr>
        <w:t>Any fire fighter that is claustrophobic, has a fear of heights or small spaces, etc. shall make this information known to the Chief and will not be expected to perform tasks that they do not feel safe doing.</w:t>
      </w:r>
    </w:p>
    <w:p w14:paraId="6A30BFA9" w14:textId="77777777" w:rsidR="007A6B59" w:rsidRPr="00D929C5" w:rsidRDefault="007A6B59" w:rsidP="007A6B59">
      <w:pPr>
        <w:rPr>
          <w:rFonts w:ascii="Arial" w:hAnsi="Arial" w:cs="Arial"/>
          <w:sz w:val="20"/>
          <w:szCs w:val="20"/>
        </w:rPr>
      </w:pPr>
    </w:p>
    <w:p w14:paraId="6B35B612" w14:textId="77777777" w:rsidR="007A6B59" w:rsidRPr="00D929C5" w:rsidRDefault="007A6B59" w:rsidP="007A6B59">
      <w:pPr>
        <w:rPr>
          <w:rFonts w:ascii="Arial" w:hAnsi="Arial" w:cs="Arial"/>
          <w:b/>
          <w:sz w:val="32"/>
          <w:szCs w:val="32"/>
        </w:rPr>
      </w:pPr>
    </w:p>
    <w:p w14:paraId="0696BE2A" w14:textId="6D3E3625" w:rsidR="007A6B59" w:rsidRPr="00D929C5" w:rsidRDefault="007A6B59" w:rsidP="006E5621">
      <w:pPr>
        <w:pStyle w:val="Heading3"/>
      </w:pPr>
      <w:bookmarkStart w:id="135" w:name="_Toc92092184"/>
      <w:bookmarkStart w:id="136" w:name="marp"/>
      <w:r w:rsidRPr="00D929C5">
        <w:t>Member Assistance Referral Program</w:t>
      </w:r>
      <w:bookmarkEnd w:id="135"/>
    </w:p>
    <w:bookmarkEnd w:id="136"/>
    <w:p w14:paraId="6009FAD7" w14:textId="77777777" w:rsidR="007A6B59" w:rsidRPr="00D929C5" w:rsidRDefault="007A6B59" w:rsidP="007A6B59">
      <w:pPr>
        <w:rPr>
          <w:rFonts w:ascii="Arial" w:hAnsi="Arial" w:cs="Arial"/>
          <w:sz w:val="20"/>
          <w:szCs w:val="20"/>
        </w:rPr>
      </w:pPr>
    </w:p>
    <w:p w14:paraId="79E90309" w14:textId="77777777" w:rsidR="007A6B59" w:rsidRPr="00D929C5" w:rsidRDefault="007A6B59" w:rsidP="007A6B59">
      <w:pPr>
        <w:rPr>
          <w:rFonts w:ascii="Arial" w:hAnsi="Arial" w:cs="Arial"/>
          <w:sz w:val="20"/>
          <w:szCs w:val="20"/>
        </w:rPr>
      </w:pPr>
      <w:r w:rsidRPr="00D929C5">
        <w:rPr>
          <w:rFonts w:ascii="Arial" w:hAnsi="Arial" w:cs="Arial"/>
          <w:sz w:val="20"/>
          <w:szCs w:val="20"/>
        </w:rPr>
        <w:t xml:space="preserve">The </w:t>
      </w:r>
      <w:bookmarkStart w:id="137" w:name="Text63"/>
      <w:r w:rsidR="00DB517A">
        <w:rPr>
          <w:rFonts w:ascii="Arial" w:hAnsi="Arial" w:cs="Arial"/>
          <w:sz w:val="20"/>
          <w:szCs w:val="20"/>
        </w:rPr>
        <w:fldChar w:fldCharType="begin">
          <w:ffData>
            <w:name w:val="Text63"/>
            <w:enabled/>
            <w:calcOnExit w:val="0"/>
            <w:textInput/>
          </w:ffData>
        </w:fldChar>
      </w:r>
      <w:r w:rsidR="00DB517A">
        <w:rPr>
          <w:rFonts w:ascii="Arial" w:hAnsi="Arial" w:cs="Arial"/>
          <w:sz w:val="20"/>
          <w:szCs w:val="20"/>
        </w:rPr>
        <w:instrText xml:space="preserve"> FORMTEXT </w:instrText>
      </w:r>
      <w:r w:rsidR="00DB517A">
        <w:rPr>
          <w:rFonts w:ascii="Arial" w:hAnsi="Arial" w:cs="Arial"/>
          <w:sz w:val="20"/>
          <w:szCs w:val="20"/>
        </w:rPr>
      </w:r>
      <w:r w:rsidR="00DB517A">
        <w:rPr>
          <w:rFonts w:ascii="Arial" w:hAnsi="Arial" w:cs="Arial"/>
          <w:sz w:val="20"/>
          <w:szCs w:val="20"/>
        </w:rPr>
        <w:fldChar w:fldCharType="separate"/>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sz w:val="20"/>
          <w:szCs w:val="20"/>
        </w:rPr>
        <w:fldChar w:fldCharType="end"/>
      </w:r>
      <w:bookmarkEnd w:id="137"/>
      <w:r w:rsidRPr="00D929C5">
        <w:rPr>
          <w:rFonts w:ascii="Arial" w:hAnsi="Arial" w:cs="Arial"/>
          <w:sz w:val="20"/>
          <w:szCs w:val="20"/>
        </w:rPr>
        <w:t xml:space="preserve"> </w:t>
      </w:r>
      <w:r w:rsidR="00DB517A">
        <w:rPr>
          <w:rFonts w:ascii="Arial" w:hAnsi="Arial" w:cs="Arial"/>
          <w:sz w:val="20"/>
          <w:szCs w:val="20"/>
        </w:rPr>
        <w:t xml:space="preserve">Fire </w:t>
      </w:r>
      <w:r w:rsidRPr="00D929C5">
        <w:rPr>
          <w:rFonts w:ascii="Arial" w:hAnsi="Arial" w:cs="Arial"/>
          <w:sz w:val="20"/>
          <w:szCs w:val="20"/>
        </w:rPr>
        <w:t xml:space="preserve">Department has a fire fighter referral program set up with </w:t>
      </w:r>
      <w:bookmarkStart w:id="138" w:name="Text64"/>
      <w:r w:rsidR="00DB517A">
        <w:rPr>
          <w:rFonts w:ascii="Arial" w:hAnsi="Arial" w:cs="Arial"/>
          <w:sz w:val="20"/>
          <w:szCs w:val="20"/>
        </w:rPr>
        <w:fldChar w:fldCharType="begin">
          <w:ffData>
            <w:name w:val="Text64"/>
            <w:enabled/>
            <w:calcOnExit w:val="0"/>
            <w:textInput/>
          </w:ffData>
        </w:fldChar>
      </w:r>
      <w:r w:rsidR="00DB517A">
        <w:rPr>
          <w:rFonts w:ascii="Arial" w:hAnsi="Arial" w:cs="Arial"/>
          <w:sz w:val="20"/>
          <w:szCs w:val="20"/>
        </w:rPr>
        <w:instrText xml:space="preserve"> FORMTEXT </w:instrText>
      </w:r>
      <w:r w:rsidR="00DB517A">
        <w:rPr>
          <w:rFonts w:ascii="Arial" w:hAnsi="Arial" w:cs="Arial"/>
          <w:sz w:val="20"/>
          <w:szCs w:val="20"/>
        </w:rPr>
      </w:r>
      <w:r w:rsidR="00DB517A">
        <w:rPr>
          <w:rFonts w:ascii="Arial" w:hAnsi="Arial" w:cs="Arial"/>
          <w:sz w:val="20"/>
          <w:szCs w:val="20"/>
        </w:rPr>
        <w:fldChar w:fldCharType="separate"/>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sz w:val="20"/>
          <w:szCs w:val="20"/>
        </w:rPr>
        <w:fldChar w:fldCharType="end"/>
      </w:r>
      <w:bookmarkEnd w:id="138"/>
      <w:r>
        <w:rPr>
          <w:rFonts w:ascii="Arial" w:hAnsi="Arial" w:cs="Arial"/>
          <w:sz w:val="20"/>
          <w:szCs w:val="20"/>
        </w:rPr>
        <w:t xml:space="preserve">. Staff may contact them at </w:t>
      </w:r>
      <w:bookmarkStart w:id="139" w:name="Text65"/>
      <w:r w:rsidR="00DB517A">
        <w:rPr>
          <w:rFonts w:ascii="Arial" w:hAnsi="Arial" w:cs="Arial"/>
          <w:sz w:val="20"/>
          <w:szCs w:val="20"/>
        </w:rPr>
        <w:fldChar w:fldCharType="begin">
          <w:ffData>
            <w:name w:val="Text65"/>
            <w:enabled/>
            <w:calcOnExit w:val="0"/>
            <w:textInput/>
          </w:ffData>
        </w:fldChar>
      </w:r>
      <w:r w:rsidR="00DB517A">
        <w:rPr>
          <w:rFonts w:ascii="Arial" w:hAnsi="Arial" w:cs="Arial"/>
          <w:sz w:val="20"/>
          <w:szCs w:val="20"/>
        </w:rPr>
        <w:instrText xml:space="preserve"> FORMTEXT </w:instrText>
      </w:r>
      <w:r w:rsidR="00DB517A">
        <w:rPr>
          <w:rFonts w:ascii="Arial" w:hAnsi="Arial" w:cs="Arial"/>
          <w:sz w:val="20"/>
          <w:szCs w:val="20"/>
        </w:rPr>
      </w:r>
      <w:r w:rsidR="00DB517A">
        <w:rPr>
          <w:rFonts w:ascii="Arial" w:hAnsi="Arial" w:cs="Arial"/>
          <w:sz w:val="20"/>
          <w:szCs w:val="20"/>
        </w:rPr>
        <w:fldChar w:fldCharType="separate"/>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sz w:val="20"/>
          <w:szCs w:val="20"/>
        </w:rPr>
        <w:fldChar w:fldCharType="end"/>
      </w:r>
      <w:bookmarkEnd w:id="139"/>
      <w:r w:rsidRPr="00D929C5">
        <w:rPr>
          <w:rFonts w:ascii="Arial" w:hAnsi="Arial" w:cs="Arial"/>
          <w:sz w:val="20"/>
          <w:szCs w:val="20"/>
        </w:rPr>
        <w:t xml:space="preserve"> to assist </w:t>
      </w:r>
      <w:r>
        <w:rPr>
          <w:rFonts w:ascii="Arial" w:hAnsi="Arial" w:cs="Arial"/>
          <w:sz w:val="20"/>
          <w:szCs w:val="20"/>
        </w:rPr>
        <w:t xml:space="preserve">any </w:t>
      </w:r>
      <w:r w:rsidRPr="00D929C5">
        <w:rPr>
          <w:rFonts w:ascii="Arial" w:hAnsi="Arial" w:cs="Arial"/>
          <w:sz w:val="20"/>
          <w:szCs w:val="20"/>
        </w:rPr>
        <w:t>with alcohol or substance abuse, stress, and personal problems</w:t>
      </w:r>
    </w:p>
    <w:p w14:paraId="7B2676EA" w14:textId="77777777" w:rsidR="007A6B59" w:rsidRDefault="007A6B59" w:rsidP="00D323B9">
      <w:pPr>
        <w:jc w:val="center"/>
        <w:rPr>
          <w:rFonts w:ascii="Arial" w:hAnsi="Arial" w:cs="Arial"/>
          <w:b/>
          <w:sz w:val="32"/>
          <w:szCs w:val="32"/>
        </w:rPr>
      </w:pPr>
    </w:p>
    <w:p w14:paraId="0DACD896" w14:textId="77777777" w:rsidR="007A6B59" w:rsidRDefault="007A6B59" w:rsidP="00D323B9">
      <w:pPr>
        <w:jc w:val="center"/>
        <w:rPr>
          <w:rFonts w:ascii="Arial" w:hAnsi="Arial" w:cs="Arial"/>
          <w:b/>
          <w:sz w:val="32"/>
          <w:szCs w:val="32"/>
        </w:rPr>
      </w:pPr>
    </w:p>
    <w:p w14:paraId="3AFDA36C" w14:textId="77777777" w:rsidR="007A6B59" w:rsidRDefault="007A6B59" w:rsidP="00D323B9">
      <w:pPr>
        <w:jc w:val="center"/>
        <w:rPr>
          <w:rFonts w:ascii="Arial" w:hAnsi="Arial" w:cs="Arial"/>
          <w:b/>
          <w:sz w:val="32"/>
          <w:szCs w:val="32"/>
        </w:rPr>
      </w:pPr>
    </w:p>
    <w:p w14:paraId="2F73312A" w14:textId="77777777" w:rsidR="007A6B59" w:rsidRDefault="007A6B59" w:rsidP="00D323B9">
      <w:pPr>
        <w:jc w:val="center"/>
        <w:rPr>
          <w:rFonts w:ascii="Arial" w:hAnsi="Arial" w:cs="Arial"/>
          <w:b/>
          <w:sz w:val="32"/>
          <w:szCs w:val="32"/>
        </w:rPr>
      </w:pPr>
    </w:p>
    <w:p w14:paraId="7131E44F" w14:textId="77777777" w:rsidR="007A6B59" w:rsidRDefault="007A6B59" w:rsidP="00D323B9">
      <w:pPr>
        <w:jc w:val="center"/>
        <w:rPr>
          <w:rFonts w:ascii="Arial" w:hAnsi="Arial" w:cs="Arial"/>
          <w:b/>
          <w:sz w:val="32"/>
          <w:szCs w:val="32"/>
        </w:rPr>
      </w:pPr>
    </w:p>
    <w:p w14:paraId="2210928D" w14:textId="77777777" w:rsidR="007A6B59" w:rsidRDefault="007A6B59" w:rsidP="00D323B9">
      <w:pPr>
        <w:jc w:val="center"/>
        <w:rPr>
          <w:rFonts w:ascii="Arial" w:hAnsi="Arial" w:cs="Arial"/>
          <w:b/>
          <w:sz w:val="32"/>
          <w:szCs w:val="32"/>
        </w:rPr>
      </w:pPr>
    </w:p>
    <w:p w14:paraId="70D2FBC5" w14:textId="77777777" w:rsidR="007A6B59" w:rsidRDefault="007A6B59" w:rsidP="00D323B9">
      <w:pPr>
        <w:jc w:val="center"/>
        <w:rPr>
          <w:rFonts w:ascii="Arial" w:hAnsi="Arial" w:cs="Arial"/>
          <w:b/>
          <w:sz w:val="32"/>
          <w:szCs w:val="32"/>
        </w:rPr>
      </w:pPr>
    </w:p>
    <w:p w14:paraId="69119885" w14:textId="77777777" w:rsidR="007A6B59" w:rsidRDefault="007A6B59" w:rsidP="00D323B9">
      <w:pPr>
        <w:jc w:val="center"/>
        <w:rPr>
          <w:rFonts w:ascii="Arial" w:hAnsi="Arial" w:cs="Arial"/>
          <w:b/>
          <w:sz w:val="32"/>
          <w:szCs w:val="32"/>
        </w:rPr>
      </w:pPr>
    </w:p>
    <w:p w14:paraId="63150C24" w14:textId="77777777" w:rsidR="007A6B59" w:rsidRDefault="007A6B59" w:rsidP="00D323B9">
      <w:pPr>
        <w:jc w:val="center"/>
        <w:rPr>
          <w:rFonts w:ascii="Arial" w:hAnsi="Arial" w:cs="Arial"/>
          <w:b/>
          <w:sz w:val="32"/>
          <w:szCs w:val="32"/>
        </w:rPr>
      </w:pPr>
    </w:p>
    <w:p w14:paraId="397FBB83" w14:textId="77777777" w:rsidR="007A6B59" w:rsidRDefault="007A6B59" w:rsidP="00D323B9">
      <w:pPr>
        <w:jc w:val="center"/>
        <w:rPr>
          <w:rFonts w:ascii="Arial" w:hAnsi="Arial" w:cs="Arial"/>
          <w:b/>
          <w:sz w:val="32"/>
          <w:szCs w:val="32"/>
        </w:rPr>
      </w:pPr>
    </w:p>
    <w:p w14:paraId="744962C9" w14:textId="77777777" w:rsidR="007A6B59" w:rsidRDefault="007A6B59" w:rsidP="00D323B9">
      <w:pPr>
        <w:jc w:val="center"/>
        <w:rPr>
          <w:rFonts w:ascii="Arial" w:hAnsi="Arial" w:cs="Arial"/>
          <w:b/>
          <w:sz w:val="32"/>
          <w:szCs w:val="32"/>
        </w:rPr>
      </w:pPr>
    </w:p>
    <w:p w14:paraId="3E5F9CD3" w14:textId="77777777" w:rsidR="007A6B59" w:rsidRDefault="007A6B59" w:rsidP="00D323B9">
      <w:pPr>
        <w:jc w:val="center"/>
        <w:rPr>
          <w:rFonts w:ascii="Arial" w:hAnsi="Arial" w:cs="Arial"/>
          <w:b/>
          <w:sz w:val="32"/>
          <w:szCs w:val="32"/>
        </w:rPr>
      </w:pPr>
    </w:p>
    <w:p w14:paraId="75102264" w14:textId="77777777" w:rsidR="007A6B59" w:rsidRDefault="007A6B59" w:rsidP="00D323B9">
      <w:pPr>
        <w:jc w:val="center"/>
        <w:rPr>
          <w:rFonts w:ascii="Arial" w:hAnsi="Arial" w:cs="Arial"/>
          <w:b/>
          <w:sz w:val="32"/>
          <w:szCs w:val="32"/>
        </w:rPr>
      </w:pPr>
    </w:p>
    <w:p w14:paraId="198FA43E" w14:textId="77777777" w:rsidR="00B5767A" w:rsidRDefault="00B5767A" w:rsidP="00D323B9">
      <w:pPr>
        <w:jc w:val="center"/>
        <w:rPr>
          <w:rFonts w:ascii="Arial" w:hAnsi="Arial" w:cs="Arial"/>
          <w:b/>
          <w:sz w:val="32"/>
          <w:szCs w:val="32"/>
        </w:rPr>
        <w:sectPr w:rsidR="00B5767A" w:rsidSect="00350DC3">
          <w:footerReference w:type="default" r:id="rId49"/>
          <w:pgSz w:w="12240" w:h="15840"/>
          <w:pgMar w:top="1440" w:right="1800" w:bottom="1440" w:left="1800" w:header="720" w:footer="720" w:gutter="0"/>
          <w:cols w:space="720"/>
          <w:docGrid w:linePitch="360"/>
        </w:sectPr>
      </w:pPr>
    </w:p>
    <w:p w14:paraId="017CD723" w14:textId="77777777" w:rsidR="007C75CB" w:rsidRDefault="007C75CB" w:rsidP="004324CA">
      <w:pPr>
        <w:pStyle w:val="NoSpacing"/>
        <w:jc w:val="center"/>
        <w:outlineLvl w:val="0"/>
        <w:rPr>
          <w:rFonts w:ascii="Arial" w:hAnsi="Arial" w:cs="Arial"/>
          <w:b/>
        </w:rPr>
      </w:pPr>
      <w:bookmarkStart w:id="140" w:name="psp"/>
      <w:r>
        <w:rPr>
          <w:rFonts w:ascii="Arial" w:hAnsi="Arial" w:cs="Arial"/>
          <w:b/>
          <w:sz w:val="32"/>
          <w:szCs w:val="32"/>
        </w:rPr>
        <w:lastRenderedPageBreak/>
        <w:t>Peer Support Program</w:t>
      </w:r>
    </w:p>
    <w:bookmarkEnd w:id="140"/>
    <w:p w14:paraId="2D561429" w14:textId="77777777" w:rsidR="007C75CB" w:rsidRDefault="007C75CB" w:rsidP="007C75CB">
      <w:pPr>
        <w:autoSpaceDE w:val="0"/>
        <w:autoSpaceDN w:val="0"/>
        <w:adjustRightInd w:val="0"/>
        <w:rPr>
          <w:rFonts w:ascii="Arial" w:hAnsi="Arial" w:cs="Arial"/>
          <w:sz w:val="22"/>
          <w:szCs w:val="22"/>
        </w:rPr>
      </w:pPr>
    </w:p>
    <w:p w14:paraId="5A503672" w14:textId="49F2D10F" w:rsidR="007C75CB" w:rsidRPr="00CC346C" w:rsidRDefault="007C75CB" w:rsidP="007C75CB">
      <w:pPr>
        <w:pStyle w:val="NoSpacing"/>
        <w:rPr>
          <w:rFonts w:ascii="Arial" w:hAnsi="Arial" w:cs="Arial"/>
          <w:sz w:val="20"/>
          <w:szCs w:val="20"/>
        </w:rPr>
      </w:pPr>
      <w:r w:rsidRPr="00CC346C">
        <w:rPr>
          <w:rFonts w:ascii="Arial" w:hAnsi="Arial" w:cs="Arial"/>
          <w:sz w:val="20"/>
          <w:szCs w:val="20"/>
        </w:rPr>
        <w:t xml:space="preserve">The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00E978DC">
        <w:rPr>
          <w:rFonts w:ascii="Arial" w:hAnsi="Arial" w:cs="Arial"/>
          <w:color w:val="000000"/>
          <w:sz w:val="20"/>
          <w:szCs w:val="20"/>
        </w:rPr>
        <w:t xml:space="preserve"> </w:t>
      </w:r>
      <w:r w:rsidRPr="00CC346C">
        <w:rPr>
          <w:rFonts w:ascii="Arial" w:hAnsi="Arial" w:cs="Arial"/>
          <w:sz w:val="20"/>
          <w:szCs w:val="20"/>
        </w:rPr>
        <w:t xml:space="preserve">considers its members </w:t>
      </w:r>
      <w:r w:rsidR="0039141B">
        <w:rPr>
          <w:rFonts w:ascii="Arial" w:hAnsi="Arial" w:cs="Arial"/>
          <w:sz w:val="20"/>
          <w:szCs w:val="20"/>
        </w:rPr>
        <w:t>our</w:t>
      </w:r>
      <w:r w:rsidRPr="00CC346C">
        <w:rPr>
          <w:rFonts w:ascii="Arial" w:hAnsi="Arial" w:cs="Arial"/>
          <w:sz w:val="20"/>
          <w:szCs w:val="20"/>
        </w:rPr>
        <w:t xml:space="preserve"> most valuable resource and recognizes the value of providing a way for members to deal with behavioral health and related problems. A successful approach to this is to provide a program which offers a non-professional, Peer Support Team (“PST”.) The peer support team is composed of department members who have agreed to make themselves available to any other member seeking assistance. This program provides a means for department members to discuss behavioral health and other problems confidentially with someone who will listen and can </w:t>
      </w:r>
      <w:r w:rsidR="0039141B">
        <w:rPr>
          <w:rFonts w:ascii="Arial" w:hAnsi="Arial" w:cs="Arial"/>
          <w:sz w:val="20"/>
          <w:szCs w:val="20"/>
        </w:rPr>
        <w:t>direct members towards</w:t>
      </w:r>
      <w:r w:rsidRPr="00CC346C">
        <w:rPr>
          <w:rFonts w:ascii="Arial" w:hAnsi="Arial" w:cs="Arial"/>
          <w:sz w:val="20"/>
          <w:szCs w:val="20"/>
        </w:rPr>
        <w:t xml:space="preserve"> appropriate support resources</w:t>
      </w:r>
      <w:r w:rsidR="0039141B">
        <w:rPr>
          <w:rFonts w:ascii="Arial" w:hAnsi="Arial" w:cs="Arial"/>
          <w:sz w:val="20"/>
          <w:szCs w:val="20"/>
        </w:rPr>
        <w:t xml:space="preserve"> if necessary</w:t>
      </w:r>
      <w:r w:rsidRPr="00CC346C">
        <w:rPr>
          <w:rFonts w:ascii="Arial" w:hAnsi="Arial" w:cs="Arial"/>
          <w:sz w:val="20"/>
          <w:szCs w:val="20"/>
        </w:rPr>
        <w:t>. While Employee Assistance Programs (EAP) and all other professional services are essential components in establishing effective care, the peer support program serves as the trusted and often-necessary bridge between the department member and those professional services.</w:t>
      </w:r>
    </w:p>
    <w:p w14:paraId="524598AE" w14:textId="77777777" w:rsidR="007C75CB" w:rsidRPr="00CC346C" w:rsidRDefault="007C75CB" w:rsidP="007C75CB">
      <w:pPr>
        <w:pStyle w:val="NoSpacing"/>
        <w:rPr>
          <w:rFonts w:ascii="Arial" w:hAnsi="Arial" w:cs="Arial"/>
          <w:sz w:val="20"/>
          <w:szCs w:val="20"/>
        </w:rPr>
      </w:pPr>
    </w:p>
    <w:p w14:paraId="52FF2486" w14:textId="77777777" w:rsidR="007C75CB" w:rsidRPr="00CC346C" w:rsidRDefault="007C75CB" w:rsidP="007C75CB">
      <w:pPr>
        <w:pStyle w:val="NoSpacing"/>
        <w:numPr>
          <w:ilvl w:val="0"/>
          <w:numId w:val="143"/>
        </w:numPr>
        <w:rPr>
          <w:rFonts w:ascii="Arial" w:hAnsi="Arial" w:cs="Arial"/>
          <w:b/>
          <w:sz w:val="20"/>
          <w:szCs w:val="20"/>
        </w:rPr>
      </w:pPr>
      <w:r w:rsidRPr="00CC346C">
        <w:rPr>
          <w:rFonts w:ascii="Arial" w:hAnsi="Arial" w:cs="Arial"/>
          <w:b/>
          <w:sz w:val="20"/>
          <w:szCs w:val="20"/>
        </w:rPr>
        <w:t>PURPOSE</w:t>
      </w:r>
    </w:p>
    <w:p w14:paraId="2129164D" w14:textId="77777777" w:rsidR="007C75CB" w:rsidRPr="00CC346C" w:rsidRDefault="007C75CB" w:rsidP="007C75CB">
      <w:pPr>
        <w:ind w:firstLine="360"/>
        <w:rPr>
          <w:rFonts w:ascii="Arial" w:hAnsi="Arial" w:cs="Arial"/>
          <w:sz w:val="20"/>
          <w:szCs w:val="20"/>
        </w:rPr>
      </w:pPr>
      <w:r w:rsidRPr="00CC346C">
        <w:rPr>
          <w:rFonts w:ascii="Arial" w:hAnsi="Arial" w:cs="Arial"/>
          <w:sz w:val="20"/>
          <w:szCs w:val="20"/>
        </w:rPr>
        <w:t>The purpose of the PST is to:</w:t>
      </w:r>
    </w:p>
    <w:p w14:paraId="404957D9" w14:textId="034B0DC9" w:rsidR="007C75CB" w:rsidRPr="00CC346C" w:rsidRDefault="007C75CB" w:rsidP="007C75CB">
      <w:pPr>
        <w:pStyle w:val="ListParagraph"/>
        <w:numPr>
          <w:ilvl w:val="0"/>
          <w:numId w:val="144"/>
        </w:numPr>
        <w:rPr>
          <w:rFonts w:ascii="Arial" w:hAnsi="Arial" w:cs="Arial"/>
          <w:sz w:val="20"/>
        </w:rPr>
      </w:pPr>
      <w:r w:rsidRPr="00CC346C">
        <w:rPr>
          <w:rFonts w:ascii="Arial" w:hAnsi="Arial" w:cs="Arial"/>
          <w:sz w:val="20"/>
        </w:rPr>
        <w:t>Provide emotional support during and after times of personal or professional crisis to department members.</w:t>
      </w:r>
    </w:p>
    <w:p w14:paraId="58BBEB6F" w14:textId="77777777" w:rsidR="007C75CB" w:rsidRPr="00CC346C" w:rsidRDefault="007C75CB" w:rsidP="007C75CB">
      <w:pPr>
        <w:numPr>
          <w:ilvl w:val="0"/>
          <w:numId w:val="144"/>
        </w:numPr>
        <w:rPr>
          <w:rFonts w:ascii="Arial" w:hAnsi="Arial" w:cs="Arial"/>
          <w:sz w:val="20"/>
          <w:szCs w:val="20"/>
        </w:rPr>
      </w:pPr>
      <w:r w:rsidRPr="00CC346C">
        <w:rPr>
          <w:rFonts w:ascii="Arial" w:hAnsi="Arial" w:cs="Arial"/>
          <w:sz w:val="20"/>
          <w:szCs w:val="20"/>
        </w:rPr>
        <w:t>Promote trust, allow appropriate anonymity, and preserve confidentiality for persons using the PST within the guidelines of the program.</w:t>
      </w:r>
    </w:p>
    <w:p w14:paraId="3C43E5BB" w14:textId="77777777" w:rsidR="007C75CB" w:rsidRPr="00CC346C" w:rsidRDefault="007C75CB" w:rsidP="007C75CB">
      <w:pPr>
        <w:numPr>
          <w:ilvl w:val="0"/>
          <w:numId w:val="144"/>
        </w:numPr>
        <w:rPr>
          <w:rFonts w:ascii="Arial" w:hAnsi="Arial" w:cs="Arial"/>
          <w:sz w:val="20"/>
          <w:szCs w:val="20"/>
        </w:rPr>
      </w:pPr>
      <w:r w:rsidRPr="00CC346C">
        <w:rPr>
          <w:rFonts w:ascii="Arial" w:hAnsi="Arial" w:cs="Arial"/>
          <w:sz w:val="20"/>
          <w:szCs w:val="20"/>
        </w:rPr>
        <w:t>Support those who have had family tragedies.</w:t>
      </w:r>
    </w:p>
    <w:p w14:paraId="13D0F9B3" w14:textId="77777777" w:rsidR="007C75CB" w:rsidRPr="00CC346C" w:rsidRDefault="007C75CB" w:rsidP="007C75CB">
      <w:pPr>
        <w:numPr>
          <w:ilvl w:val="0"/>
          <w:numId w:val="144"/>
        </w:numPr>
        <w:rPr>
          <w:rFonts w:ascii="Arial" w:hAnsi="Arial" w:cs="Arial"/>
          <w:sz w:val="20"/>
          <w:szCs w:val="20"/>
        </w:rPr>
      </w:pPr>
      <w:r w:rsidRPr="00CC346C">
        <w:rPr>
          <w:rFonts w:ascii="Arial" w:hAnsi="Arial" w:cs="Arial"/>
          <w:sz w:val="20"/>
          <w:szCs w:val="20"/>
        </w:rPr>
        <w:t>Check on status of injuries and illnesses of our department members and their families and provide support where desired and needed.</w:t>
      </w:r>
    </w:p>
    <w:p w14:paraId="5307F56F" w14:textId="77777777" w:rsidR="007C75CB" w:rsidRPr="00CC346C" w:rsidRDefault="007C75CB" w:rsidP="007C75CB">
      <w:pPr>
        <w:numPr>
          <w:ilvl w:val="0"/>
          <w:numId w:val="144"/>
        </w:numPr>
        <w:rPr>
          <w:rFonts w:ascii="Arial" w:hAnsi="Arial" w:cs="Arial"/>
          <w:sz w:val="20"/>
          <w:szCs w:val="20"/>
        </w:rPr>
      </w:pPr>
      <w:r w:rsidRPr="00CC346C">
        <w:rPr>
          <w:rFonts w:ascii="Arial" w:hAnsi="Arial" w:cs="Arial"/>
          <w:sz w:val="20"/>
          <w:szCs w:val="20"/>
        </w:rPr>
        <w:t>Assist in identifying behavioral health and other personal problems in department members in order to provide guidance or to provide a referral to professional/alternate resources for assistance, including EAP.</w:t>
      </w:r>
    </w:p>
    <w:p w14:paraId="735F8002" w14:textId="77777777" w:rsidR="007C75CB" w:rsidRPr="00CC346C" w:rsidRDefault="007C75CB" w:rsidP="007C75CB">
      <w:pPr>
        <w:numPr>
          <w:ilvl w:val="0"/>
          <w:numId w:val="144"/>
        </w:numPr>
        <w:rPr>
          <w:rFonts w:ascii="Arial" w:hAnsi="Arial" w:cs="Arial"/>
          <w:sz w:val="20"/>
          <w:szCs w:val="20"/>
        </w:rPr>
      </w:pPr>
      <w:r w:rsidRPr="00CC346C">
        <w:rPr>
          <w:rFonts w:ascii="Arial" w:hAnsi="Arial" w:cs="Arial"/>
          <w:sz w:val="20"/>
          <w:szCs w:val="20"/>
        </w:rPr>
        <w:t>Engage in stigma reduction. Studies indicate that the leading reason why firefighters refuse to request behavioral health assistance is a fear of the stigma, or labeling, they believe is attached to seeking help.</w:t>
      </w:r>
    </w:p>
    <w:p w14:paraId="31BEC104" w14:textId="77777777" w:rsidR="007C75CB" w:rsidRPr="00CC346C" w:rsidRDefault="007C75CB" w:rsidP="007C75CB">
      <w:pPr>
        <w:pStyle w:val="NoSpacing"/>
        <w:rPr>
          <w:rFonts w:ascii="Arial" w:hAnsi="Arial" w:cs="Arial"/>
          <w:b/>
          <w:sz w:val="20"/>
          <w:szCs w:val="20"/>
        </w:rPr>
      </w:pPr>
    </w:p>
    <w:p w14:paraId="7DFF8CB1" w14:textId="77777777" w:rsidR="007C75CB" w:rsidRPr="00CC346C" w:rsidRDefault="007C75CB" w:rsidP="007C75CB">
      <w:pPr>
        <w:pStyle w:val="NoSpacing"/>
        <w:numPr>
          <w:ilvl w:val="0"/>
          <w:numId w:val="143"/>
        </w:numPr>
        <w:rPr>
          <w:rFonts w:ascii="Arial" w:hAnsi="Arial" w:cs="Arial"/>
          <w:b/>
          <w:sz w:val="20"/>
          <w:szCs w:val="20"/>
        </w:rPr>
      </w:pPr>
      <w:r w:rsidRPr="00CC346C">
        <w:rPr>
          <w:rFonts w:ascii="Arial" w:hAnsi="Arial" w:cs="Arial"/>
          <w:b/>
          <w:sz w:val="20"/>
          <w:szCs w:val="20"/>
        </w:rPr>
        <w:t>PEER SUPPORT TEAM (PST)</w:t>
      </w:r>
    </w:p>
    <w:p w14:paraId="4FC56520" w14:textId="77777777" w:rsidR="007C75CB" w:rsidRPr="00CC346C" w:rsidRDefault="007C75CB" w:rsidP="007C75CB">
      <w:pPr>
        <w:pStyle w:val="NoSpacing"/>
        <w:ind w:left="360"/>
        <w:rPr>
          <w:rFonts w:ascii="Arial" w:hAnsi="Arial" w:cs="Arial"/>
          <w:sz w:val="20"/>
          <w:szCs w:val="20"/>
        </w:rPr>
      </w:pPr>
      <w:r w:rsidRPr="00CC346C">
        <w:rPr>
          <w:rFonts w:ascii="Arial" w:hAnsi="Arial" w:cs="Arial"/>
          <w:sz w:val="20"/>
          <w:szCs w:val="20"/>
        </w:rPr>
        <w:t>The PST consists of members, by virtue of prior experience, training or interest, have expressed a desire and have been selected to provide support for peers. All members of the PST are required to be empathetic and possess strong interpersonal and communication skills.  All members are required to complete training related to the program.  The PST is overseen by a Program Coordinator who is responsible for ensuring that all members adhere to all program requirements.</w:t>
      </w:r>
    </w:p>
    <w:p w14:paraId="62C55C28" w14:textId="77777777" w:rsidR="007C75CB" w:rsidRPr="00CC346C" w:rsidRDefault="007C75CB" w:rsidP="007C75CB">
      <w:pPr>
        <w:pStyle w:val="NoSpacing"/>
        <w:rPr>
          <w:rFonts w:ascii="Arial" w:hAnsi="Arial" w:cs="Arial"/>
          <w:sz w:val="20"/>
          <w:szCs w:val="20"/>
        </w:rPr>
      </w:pPr>
    </w:p>
    <w:p w14:paraId="486D5B13" w14:textId="77777777" w:rsidR="007C75CB" w:rsidRPr="00CC346C" w:rsidRDefault="007C75CB" w:rsidP="007C75CB">
      <w:pPr>
        <w:pStyle w:val="ListParagraph"/>
        <w:numPr>
          <w:ilvl w:val="0"/>
          <w:numId w:val="143"/>
        </w:numPr>
        <w:autoSpaceDE w:val="0"/>
        <w:autoSpaceDN w:val="0"/>
        <w:adjustRightInd w:val="0"/>
        <w:jc w:val="both"/>
        <w:rPr>
          <w:rFonts w:ascii="Arial" w:hAnsi="Arial" w:cs="Arial"/>
          <w:b/>
          <w:sz w:val="20"/>
        </w:rPr>
      </w:pPr>
      <w:r w:rsidRPr="00CC346C">
        <w:rPr>
          <w:rFonts w:ascii="Arial" w:hAnsi="Arial" w:cs="Arial"/>
          <w:b/>
          <w:sz w:val="20"/>
        </w:rPr>
        <w:t>CONFIDENTIALITY</w:t>
      </w:r>
    </w:p>
    <w:p w14:paraId="264BBB00" w14:textId="77777777" w:rsidR="007C75CB" w:rsidRPr="00CC346C" w:rsidRDefault="007C75CB" w:rsidP="007C75CB">
      <w:pPr>
        <w:autoSpaceDE w:val="0"/>
        <w:autoSpaceDN w:val="0"/>
        <w:adjustRightInd w:val="0"/>
        <w:ind w:left="360"/>
        <w:rPr>
          <w:rFonts w:ascii="Arial" w:hAnsi="Arial" w:cs="Arial"/>
          <w:sz w:val="20"/>
          <w:szCs w:val="20"/>
        </w:rPr>
      </w:pPr>
      <w:r w:rsidRPr="00CC346C">
        <w:rPr>
          <w:rFonts w:ascii="Arial" w:hAnsi="Arial" w:cs="Arial"/>
          <w:sz w:val="20"/>
          <w:szCs w:val="20"/>
        </w:rPr>
        <w:t>A goal of the Peer Support Program is to maintain confidentiality between the PST and department members. The success of the program is in part based on maintaining strict confidentiality of all information learned by the PST that falls within the guidelines of the program. Communication between the PST and the department member is considered confidential except in the following circumstances:</w:t>
      </w:r>
    </w:p>
    <w:p w14:paraId="4251B356" w14:textId="77777777" w:rsidR="007C75CB" w:rsidRPr="00CC346C" w:rsidRDefault="007C75CB" w:rsidP="007C75CB">
      <w:pPr>
        <w:pStyle w:val="NoSpacing"/>
        <w:numPr>
          <w:ilvl w:val="0"/>
          <w:numId w:val="145"/>
        </w:numPr>
        <w:rPr>
          <w:rFonts w:ascii="Arial" w:hAnsi="Arial" w:cs="Arial"/>
          <w:sz w:val="20"/>
          <w:szCs w:val="20"/>
        </w:rPr>
      </w:pPr>
      <w:r w:rsidRPr="00CC346C">
        <w:rPr>
          <w:rFonts w:ascii="Arial" w:hAnsi="Arial" w:cs="Arial"/>
          <w:sz w:val="20"/>
          <w:szCs w:val="20"/>
        </w:rPr>
        <w:t>Member is a danger to himself/herself or others.</w:t>
      </w:r>
    </w:p>
    <w:p w14:paraId="5359B6E5" w14:textId="77777777" w:rsidR="007C75CB" w:rsidRPr="00CC346C" w:rsidRDefault="007C75CB" w:rsidP="007C75CB">
      <w:pPr>
        <w:pStyle w:val="NoSpacing"/>
        <w:numPr>
          <w:ilvl w:val="0"/>
          <w:numId w:val="145"/>
        </w:numPr>
        <w:rPr>
          <w:rFonts w:ascii="Arial" w:hAnsi="Arial" w:cs="Arial"/>
          <w:sz w:val="20"/>
          <w:szCs w:val="20"/>
        </w:rPr>
      </w:pPr>
      <w:r w:rsidRPr="00CC346C">
        <w:rPr>
          <w:rFonts w:ascii="Arial" w:hAnsi="Arial" w:cs="Arial"/>
          <w:sz w:val="20"/>
          <w:szCs w:val="20"/>
        </w:rPr>
        <w:t>Suspected child abuse.</w:t>
      </w:r>
    </w:p>
    <w:p w14:paraId="33CA4210" w14:textId="77777777" w:rsidR="007C75CB" w:rsidRPr="00CC346C" w:rsidRDefault="007C75CB" w:rsidP="007C75CB">
      <w:pPr>
        <w:pStyle w:val="NoSpacing"/>
        <w:numPr>
          <w:ilvl w:val="0"/>
          <w:numId w:val="145"/>
        </w:numPr>
        <w:rPr>
          <w:rFonts w:ascii="Arial" w:hAnsi="Arial" w:cs="Arial"/>
          <w:sz w:val="20"/>
          <w:szCs w:val="20"/>
        </w:rPr>
      </w:pPr>
      <w:r w:rsidRPr="00CC346C">
        <w:rPr>
          <w:rFonts w:ascii="Arial" w:hAnsi="Arial" w:cs="Arial"/>
          <w:sz w:val="20"/>
          <w:szCs w:val="20"/>
        </w:rPr>
        <w:t>Suspected elder abuse.</w:t>
      </w:r>
    </w:p>
    <w:p w14:paraId="7155359A" w14:textId="77777777" w:rsidR="007C75CB" w:rsidRPr="00CC346C" w:rsidRDefault="007C75CB" w:rsidP="007C75CB">
      <w:pPr>
        <w:pStyle w:val="NoSpacing"/>
        <w:numPr>
          <w:ilvl w:val="0"/>
          <w:numId w:val="145"/>
        </w:numPr>
        <w:rPr>
          <w:rFonts w:ascii="Arial" w:hAnsi="Arial" w:cs="Arial"/>
          <w:sz w:val="20"/>
          <w:szCs w:val="20"/>
        </w:rPr>
      </w:pPr>
      <w:r w:rsidRPr="00CC346C">
        <w:rPr>
          <w:rFonts w:ascii="Arial" w:hAnsi="Arial" w:cs="Arial"/>
          <w:sz w:val="20"/>
          <w:szCs w:val="20"/>
        </w:rPr>
        <w:t>Cases in which State or Federal law require divulgence (i.e., statements involving past, present or future criminal conduct).</w:t>
      </w:r>
    </w:p>
    <w:p w14:paraId="6CF65452" w14:textId="77777777" w:rsidR="007C75CB" w:rsidRPr="00CC346C" w:rsidRDefault="007C75CB" w:rsidP="007C75CB">
      <w:pPr>
        <w:pStyle w:val="NoSpacing"/>
        <w:numPr>
          <w:ilvl w:val="0"/>
          <w:numId w:val="145"/>
        </w:numPr>
        <w:rPr>
          <w:rFonts w:ascii="Arial" w:hAnsi="Arial" w:cs="Arial"/>
          <w:sz w:val="20"/>
          <w:szCs w:val="20"/>
        </w:rPr>
      </w:pPr>
      <w:r w:rsidRPr="00CC346C">
        <w:rPr>
          <w:rFonts w:ascii="Arial" w:hAnsi="Arial" w:cs="Arial"/>
          <w:sz w:val="20"/>
          <w:szCs w:val="20"/>
        </w:rPr>
        <w:t xml:space="preserve">Member gives consent for divulgence.   </w:t>
      </w:r>
    </w:p>
    <w:p w14:paraId="410DC5E6" w14:textId="77777777" w:rsidR="007C75CB" w:rsidRPr="00CC346C" w:rsidRDefault="007C75CB" w:rsidP="007C75CB">
      <w:pPr>
        <w:pStyle w:val="ListParagraph"/>
        <w:autoSpaceDE w:val="0"/>
        <w:autoSpaceDN w:val="0"/>
        <w:adjustRightInd w:val="0"/>
        <w:ind w:left="1080"/>
        <w:jc w:val="both"/>
        <w:rPr>
          <w:rFonts w:ascii="Arial" w:hAnsi="Arial" w:cs="Arial"/>
          <w:sz w:val="20"/>
        </w:rPr>
      </w:pPr>
    </w:p>
    <w:p w14:paraId="486DE8FD" w14:textId="4E1A3A7F" w:rsidR="007C75CB" w:rsidRPr="00CC346C" w:rsidRDefault="007C75CB" w:rsidP="007C75CB">
      <w:pPr>
        <w:pStyle w:val="NoSpacing"/>
        <w:ind w:left="360"/>
        <w:rPr>
          <w:rFonts w:ascii="Arial" w:hAnsi="Arial" w:cs="Arial"/>
          <w:sz w:val="20"/>
          <w:szCs w:val="20"/>
        </w:rPr>
      </w:pPr>
      <w:r w:rsidRPr="00CC346C">
        <w:rPr>
          <w:rFonts w:ascii="Arial" w:hAnsi="Arial" w:cs="Arial"/>
          <w:sz w:val="20"/>
          <w:szCs w:val="20"/>
        </w:rPr>
        <w:t xml:space="preserve">In the event the PST suspects child abuse or elder abuse, the PST must report any suspected abuse to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Pr="00CC346C">
        <w:rPr>
          <w:rFonts w:ascii="Arial" w:hAnsi="Arial" w:cs="Arial"/>
          <w:sz w:val="20"/>
          <w:szCs w:val="20"/>
        </w:rPr>
        <w:t xml:space="preserve">. If the PST believes the department member is a danger to himself/herself or others and the threat is non-immediate, the PST must contact a behavioral health professional for guidance (i.e., the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Pr="00CC346C">
        <w:rPr>
          <w:rFonts w:ascii="Arial" w:hAnsi="Arial" w:cs="Arial"/>
          <w:sz w:val="20"/>
          <w:szCs w:val="20"/>
        </w:rPr>
        <w:t xml:space="preserve"> EAP or the National Suicide Prevention </w:t>
      </w:r>
      <w:r w:rsidRPr="00CC346C">
        <w:rPr>
          <w:rFonts w:ascii="Arial" w:hAnsi="Arial" w:cs="Arial"/>
          <w:sz w:val="20"/>
          <w:szCs w:val="20"/>
        </w:rPr>
        <w:lastRenderedPageBreak/>
        <w:t>Lifeline). If there is an immediate threat to the health or safety of the department member or someone else, the PST shall dial 9-1-1.</w:t>
      </w:r>
    </w:p>
    <w:p w14:paraId="3B9002FC" w14:textId="77777777" w:rsidR="007C75CB" w:rsidRPr="00CC346C" w:rsidRDefault="007C75CB" w:rsidP="007C75CB">
      <w:pPr>
        <w:pStyle w:val="NoSpacing"/>
        <w:ind w:left="360"/>
        <w:rPr>
          <w:rFonts w:ascii="Arial" w:hAnsi="Arial" w:cs="Arial"/>
          <w:sz w:val="20"/>
          <w:szCs w:val="20"/>
        </w:rPr>
      </w:pPr>
    </w:p>
    <w:p w14:paraId="1ECF458E" w14:textId="47559607" w:rsidR="007C75CB" w:rsidRPr="00CC346C" w:rsidRDefault="007C75CB" w:rsidP="007C75CB">
      <w:pPr>
        <w:pStyle w:val="NoSpacing"/>
        <w:ind w:left="360"/>
        <w:rPr>
          <w:rFonts w:ascii="Arial" w:hAnsi="Arial" w:cs="Arial"/>
          <w:sz w:val="20"/>
          <w:szCs w:val="20"/>
        </w:rPr>
      </w:pPr>
      <w:r w:rsidRPr="00CC346C">
        <w:rPr>
          <w:rFonts w:ascii="Arial" w:hAnsi="Arial" w:cs="Arial"/>
          <w:sz w:val="20"/>
          <w:szCs w:val="20"/>
        </w:rPr>
        <w:t>Because confidentiality is vital to peer support operations, department members and their families need assurance that the information they communicate to the PST and the EAP will remain private. As such, the PST and the EAP shall never be required or compelled by any member of the</w:t>
      </w:r>
      <w:r w:rsidR="00E978DC">
        <w:rPr>
          <w:rFonts w:ascii="Arial" w:hAnsi="Arial" w:cs="Arial"/>
          <w:sz w:val="20"/>
          <w:szCs w:val="20"/>
        </w:rPr>
        <w:t xml:space="preserve">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00E978DC">
        <w:rPr>
          <w:rFonts w:ascii="Arial" w:hAnsi="Arial" w:cs="Arial"/>
          <w:color w:val="000000"/>
          <w:sz w:val="20"/>
          <w:szCs w:val="20"/>
        </w:rPr>
        <w:t xml:space="preserve"> </w:t>
      </w:r>
      <w:r w:rsidRPr="00CC346C">
        <w:rPr>
          <w:rFonts w:ascii="Arial" w:hAnsi="Arial" w:cs="Arial"/>
          <w:sz w:val="20"/>
          <w:szCs w:val="20"/>
        </w:rPr>
        <w:t>to divulge department member or department member family communications unless required by General Order, Operating Procedures, or Wisconsin state law.</w:t>
      </w:r>
    </w:p>
    <w:p w14:paraId="10AC216B" w14:textId="77777777" w:rsidR="007C75CB" w:rsidRPr="00CC346C" w:rsidRDefault="007C75CB" w:rsidP="007C75CB">
      <w:pPr>
        <w:tabs>
          <w:tab w:val="left" w:pos="6450"/>
        </w:tabs>
        <w:autoSpaceDE w:val="0"/>
        <w:autoSpaceDN w:val="0"/>
        <w:adjustRightInd w:val="0"/>
        <w:jc w:val="both"/>
        <w:rPr>
          <w:rFonts w:ascii="Arial" w:hAnsi="Arial" w:cs="Arial"/>
          <w:sz w:val="20"/>
          <w:szCs w:val="20"/>
        </w:rPr>
      </w:pPr>
    </w:p>
    <w:p w14:paraId="368ACEA1" w14:textId="77777777" w:rsidR="007C75CB" w:rsidRPr="00CC346C" w:rsidRDefault="007C75CB" w:rsidP="007C75CB">
      <w:pPr>
        <w:pStyle w:val="ListParagraph"/>
        <w:numPr>
          <w:ilvl w:val="0"/>
          <w:numId w:val="143"/>
        </w:numPr>
        <w:autoSpaceDE w:val="0"/>
        <w:autoSpaceDN w:val="0"/>
        <w:adjustRightInd w:val="0"/>
        <w:rPr>
          <w:rFonts w:ascii="Arial" w:hAnsi="Arial" w:cs="Arial"/>
          <w:b/>
          <w:sz w:val="20"/>
        </w:rPr>
      </w:pPr>
      <w:r w:rsidRPr="00CC346C">
        <w:rPr>
          <w:rFonts w:ascii="Arial" w:hAnsi="Arial" w:cs="Arial"/>
          <w:b/>
          <w:sz w:val="20"/>
        </w:rPr>
        <w:t>CRITICAL INCIDENT</w:t>
      </w:r>
    </w:p>
    <w:p w14:paraId="0625B847" w14:textId="77777777" w:rsidR="007C75CB" w:rsidRPr="00CC346C" w:rsidRDefault="007C75CB" w:rsidP="007C75CB">
      <w:pPr>
        <w:autoSpaceDE w:val="0"/>
        <w:autoSpaceDN w:val="0"/>
        <w:adjustRightInd w:val="0"/>
        <w:ind w:left="360"/>
        <w:rPr>
          <w:rFonts w:ascii="Arial" w:hAnsi="Arial" w:cs="Arial"/>
          <w:sz w:val="20"/>
          <w:szCs w:val="20"/>
        </w:rPr>
      </w:pPr>
      <w:r w:rsidRPr="00CC346C">
        <w:rPr>
          <w:rFonts w:ascii="Arial" w:hAnsi="Arial" w:cs="Arial"/>
          <w:sz w:val="20"/>
          <w:szCs w:val="20"/>
        </w:rPr>
        <w:t>Fire department response to incidents can cause personnel unusually strong emotional involvement, interfere with the firefighter’s ability to function and could qualify for some form of critical incident stress intervention. The following are examples of incidents that could require intervention:</w:t>
      </w:r>
    </w:p>
    <w:p w14:paraId="701B41B3"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Line of duty death.</w:t>
      </w:r>
    </w:p>
    <w:p w14:paraId="60B45BEC"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Critical injury of a department member.</w:t>
      </w:r>
    </w:p>
    <w:p w14:paraId="02375C28"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Mayday or Near-Miss Event</w:t>
      </w:r>
    </w:p>
    <w:p w14:paraId="20D721D5"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Suicide of a department member.</w:t>
      </w:r>
    </w:p>
    <w:p w14:paraId="78399DCD"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Mass casualty incidents.</w:t>
      </w:r>
    </w:p>
    <w:p w14:paraId="5567C5DF"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Serious injury or death to a child.</w:t>
      </w:r>
    </w:p>
    <w:p w14:paraId="091ED45B" w14:textId="77777777" w:rsidR="007C75CB" w:rsidRPr="00CC346C" w:rsidRDefault="007C75CB" w:rsidP="007C75CB">
      <w:pPr>
        <w:pStyle w:val="NoSpacing"/>
        <w:numPr>
          <w:ilvl w:val="0"/>
          <w:numId w:val="146"/>
        </w:numPr>
        <w:rPr>
          <w:rFonts w:ascii="Arial" w:hAnsi="Arial" w:cs="Arial"/>
          <w:sz w:val="20"/>
          <w:szCs w:val="20"/>
        </w:rPr>
      </w:pPr>
      <w:r w:rsidRPr="00CC346C">
        <w:rPr>
          <w:rFonts w:ascii="Arial" w:hAnsi="Arial" w:cs="Arial"/>
          <w:sz w:val="20"/>
          <w:szCs w:val="20"/>
        </w:rPr>
        <w:t>Serious injury or death of a civilian as a result of or during fire operations</w:t>
      </w:r>
    </w:p>
    <w:p w14:paraId="7EC56073" w14:textId="77777777" w:rsidR="007C75CB" w:rsidRPr="00CC346C" w:rsidRDefault="007C75CB" w:rsidP="007C75CB">
      <w:pPr>
        <w:numPr>
          <w:ilvl w:val="0"/>
          <w:numId w:val="146"/>
        </w:numPr>
        <w:autoSpaceDE w:val="0"/>
        <w:autoSpaceDN w:val="0"/>
        <w:adjustRightInd w:val="0"/>
        <w:jc w:val="both"/>
        <w:rPr>
          <w:rFonts w:ascii="Arial" w:hAnsi="Arial" w:cs="Arial"/>
          <w:sz w:val="20"/>
          <w:szCs w:val="20"/>
        </w:rPr>
      </w:pPr>
      <w:r w:rsidRPr="00CC346C">
        <w:rPr>
          <w:rFonts w:ascii="Arial" w:hAnsi="Arial" w:cs="Arial"/>
          <w:sz w:val="20"/>
          <w:szCs w:val="20"/>
        </w:rPr>
        <w:t>Off-duty and/or personal/family issues</w:t>
      </w:r>
    </w:p>
    <w:p w14:paraId="75122139" w14:textId="77777777" w:rsidR="007C75CB" w:rsidRPr="00CC346C" w:rsidRDefault="007C75CB" w:rsidP="007C75CB">
      <w:pPr>
        <w:autoSpaceDE w:val="0"/>
        <w:autoSpaceDN w:val="0"/>
        <w:adjustRightInd w:val="0"/>
        <w:rPr>
          <w:rFonts w:ascii="Arial" w:hAnsi="Arial" w:cs="Arial"/>
          <w:sz w:val="20"/>
          <w:szCs w:val="20"/>
        </w:rPr>
      </w:pPr>
    </w:p>
    <w:p w14:paraId="539174E0" w14:textId="77777777" w:rsidR="007C75CB" w:rsidRPr="00CC346C" w:rsidRDefault="007C75CB" w:rsidP="007C75CB">
      <w:pPr>
        <w:numPr>
          <w:ilvl w:val="0"/>
          <w:numId w:val="143"/>
        </w:numPr>
        <w:jc w:val="both"/>
        <w:rPr>
          <w:rFonts w:ascii="Arial" w:hAnsi="Arial" w:cs="Arial"/>
          <w:b/>
          <w:sz w:val="20"/>
          <w:szCs w:val="20"/>
        </w:rPr>
      </w:pPr>
      <w:r w:rsidRPr="00CC346C">
        <w:rPr>
          <w:rFonts w:ascii="Arial" w:hAnsi="Arial" w:cs="Arial"/>
          <w:b/>
          <w:sz w:val="20"/>
          <w:szCs w:val="20"/>
        </w:rPr>
        <w:t>PEER SUPORT TEAM ACTIVATION</w:t>
      </w:r>
    </w:p>
    <w:p w14:paraId="0E3DA83E" w14:textId="08088348" w:rsidR="007C75CB" w:rsidRPr="00CC346C" w:rsidRDefault="007C75CB" w:rsidP="007C75CB">
      <w:pPr>
        <w:pStyle w:val="NoSpacing"/>
        <w:ind w:left="360"/>
        <w:rPr>
          <w:rFonts w:ascii="Arial" w:hAnsi="Arial" w:cs="Arial"/>
          <w:sz w:val="20"/>
          <w:szCs w:val="20"/>
        </w:rPr>
      </w:pPr>
      <w:r w:rsidRPr="00CC346C">
        <w:rPr>
          <w:rFonts w:ascii="Arial" w:hAnsi="Arial" w:cs="Arial"/>
          <w:sz w:val="20"/>
          <w:szCs w:val="20"/>
        </w:rPr>
        <w:t>Company Officers, Chief Officers, and Incident Commanders all have a responsibility in recognizing significant incidents that may require intervention. When an incident is identified as a "critical incident," a request for the PST should be made as soon as possible. The Peer Support Program Coordinator will arrange any needed defusing</w:t>
      </w:r>
      <w:r w:rsidR="00B5767A">
        <w:rPr>
          <w:rFonts w:ascii="Arial" w:hAnsi="Arial" w:cs="Arial"/>
          <w:sz w:val="20"/>
          <w:szCs w:val="20"/>
        </w:rPr>
        <w:t>’</w:t>
      </w:r>
      <w:r w:rsidRPr="00CC346C">
        <w:rPr>
          <w:rFonts w:ascii="Arial" w:hAnsi="Arial" w:cs="Arial"/>
          <w:sz w:val="20"/>
          <w:szCs w:val="20"/>
        </w:rPr>
        <w:t>s or debriefing</w:t>
      </w:r>
      <w:r w:rsidR="00B5767A">
        <w:rPr>
          <w:rFonts w:ascii="Arial" w:hAnsi="Arial" w:cs="Arial"/>
          <w:sz w:val="20"/>
          <w:szCs w:val="20"/>
        </w:rPr>
        <w:t>’</w:t>
      </w:r>
      <w:r w:rsidRPr="00CC346C">
        <w:rPr>
          <w:rFonts w:ascii="Arial" w:hAnsi="Arial" w:cs="Arial"/>
          <w:sz w:val="20"/>
          <w:szCs w:val="20"/>
        </w:rPr>
        <w:t>s related to “critical incidents.”</w:t>
      </w:r>
    </w:p>
    <w:p w14:paraId="6E6C1774" w14:textId="77777777" w:rsidR="007C75CB" w:rsidRPr="00CC346C" w:rsidRDefault="007C75CB" w:rsidP="007C75CB">
      <w:pPr>
        <w:autoSpaceDE w:val="0"/>
        <w:autoSpaceDN w:val="0"/>
        <w:adjustRightInd w:val="0"/>
        <w:ind w:left="360"/>
        <w:rPr>
          <w:rFonts w:ascii="Arial" w:hAnsi="Arial" w:cs="Arial"/>
          <w:sz w:val="20"/>
          <w:szCs w:val="20"/>
        </w:rPr>
      </w:pPr>
      <w:r w:rsidRPr="00CC346C">
        <w:rPr>
          <w:rFonts w:ascii="Arial" w:hAnsi="Arial" w:cs="Arial"/>
          <w:sz w:val="20"/>
          <w:szCs w:val="20"/>
        </w:rPr>
        <w:t xml:space="preserve">                                                                                                                       </w:t>
      </w:r>
    </w:p>
    <w:p w14:paraId="43CCC18A" w14:textId="77777777" w:rsidR="007C75CB" w:rsidRPr="00CC346C" w:rsidRDefault="007C75CB" w:rsidP="007C75CB">
      <w:pPr>
        <w:autoSpaceDE w:val="0"/>
        <w:autoSpaceDN w:val="0"/>
        <w:adjustRightInd w:val="0"/>
        <w:ind w:left="360"/>
        <w:rPr>
          <w:rFonts w:ascii="Arial" w:hAnsi="Arial" w:cs="Arial"/>
          <w:sz w:val="20"/>
          <w:szCs w:val="20"/>
        </w:rPr>
      </w:pPr>
      <w:r w:rsidRPr="00CC346C">
        <w:rPr>
          <w:rFonts w:ascii="Arial" w:hAnsi="Arial" w:cs="Arial"/>
          <w:sz w:val="20"/>
          <w:szCs w:val="20"/>
        </w:rPr>
        <w:t xml:space="preserve">There are many scenarios for which peer support may be needed. If you as a member perceive that there is a need for peer support, then there probably is in fact a need. It is better to reach out to peer support when it may not be needed than it is to avoid contacting peer support when a problem truly exists. </w:t>
      </w:r>
      <w:r w:rsidRPr="00CC346C">
        <w:rPr>
          <w:rFonts w:ascii="Arial" w:hAnsi="Arial" w:cs="Arial"/>
          <w:b/>
          <w:sz w:val="20"/>
          <w:szCs w:val="20"/>
        </w:rPr>
        <w:t>Error on the side of caution.</w:t>
      </w:r>
    </w:p>
    <w:p w14:paraId="2129A37A" w14:textId="77777777" w:rsidR="007C75CB" w:rsidRPr="00CC346C" w:rsidRDefault="007C75CB" w:rsidP="007C75CB">
      <w:pPr>
        <w:autoSpaceDE w:val="0"/>
        <w:autoSpaceDN w:val="0"/>
        <w:adjustRightInd w:val="0"/>
        <w:jc w:val="both"/>
        <w:rPr>
          <w:rFonts w:ascii="Arial" w:hAnsi="Arial" w:cs="Arial"/>
          <w:sz w:val="20"/>
          <w:szCs w:val="20"/>
        </w:rPr>
      </w:pPr>
    </w:p>
    <w:p w14:paraId="557138B7" w14:textId="77777777" w:rsidR="007C75CB" w:rsidRPr="00CC346C" w:rsidRDefault="007C75CB" w:rsidP="007C75CB">
      <w:pPr>
        <w:autoSpaceDE w:val="0"/>
        <w:autoSpaceDN w:val="0"/>
        <w:adjustRightInd w:val="0"/>
        <w:ind w:left="360"/>
        <w:rPr>
          <w:rFonts w:ascii="Arial" w:hAnsi="Arial" w:cs="Arial"/>
          <w:sz w:val="20"/>
          <w:szCs w:val="20"/>
        </w:rPr>
      </w:pPr>
      <w:r w:rsidRPr="00CC346C">
        <w:rPr>
          <w:rFonts w:ascii="Arial" w:hAnsi="Arial" w:cs="Arial"/>
          <w:sz w:val="20"/>
          <w:szCs w:val="20"/>
        </w:rPr>
        <w:t>Any member of the department who has experienced a traumatic event or may be concerned about another department member may initiate the PST process by contacting any member of the PST or the departments EAP provider directly.</w:t>
      </w:r>
    </w:p>
    <w:p w14:paraId="7399A390" w14:textId="77777777" w:rsidR="007C75CB" w:rsidRPr="00CC346C" w:rsidRDefault="007C75CB" w:rsidP="007C75CB">
      <w:pPr>
        <w:autoSpaceDE w:val="0"/>
        <w:autoSpaceDN w:val="0"/>
        <w:adjustRightInd w:val="0"/>
        <w:jc w:val="both"/>
        <w:rPr>
          <w:rFonts w:ascii="Arial" w:hAnsi="Arial" w:cs="Arial"/>
          <w:sz w:val="20"/>
          <w:szCs w:val="20"/>
        </w:rPr>
      </w:pPr>
    </w:p>
    <w:p w14:paraId="6824B868" w14:textId="77777777" w:rsidR="007C75CB" w:rsidRPr="00CC346C" w:rsidRDefault="007C75CB" w:rsidP="007C75CB">
      <w:pPr>
        <w:numPr>
          <w:ilvl w:val="0"/>
          <w:numId w:val="143"/>
        </w:numPr>
        <w:autoSpaceDE w:val="0"/>
        <w:autoSpaceDN w:val="0"/>
        <w:adjustRightInd w:val="0"/>
        <w:jc w:val="both"/>
        <w:rPr>
          <w:rFonts w:ascii="Arial" w:hAnsi="Arial" w:cs="Arial"/>
          <w:b/>
          <w:sz w:val="20"/>
          <w:szCs w:val="20"/>
        </w:rPr>
      </w:pPr>
      <w:r w:rsidRPr="00CC346C">
        <w:rPr>
          <w:rFonts w:ascii="Arial" w:hAnsi="Arial" w:cs="Arial"/>
          <w:b/>
          <w:sz w:val="20"/>
          <w:szCs w:val="20"/>
        </w:rPr>
        <w:t>DISCIPLINARY ACTIONS</w:t>
      </w:r>
    </w:p>
    <w:p w14:paraId="63C3599A" w14:textId="6EC56E12" w:rsidR="007C75CB" w:rsidRPr="00CC346C" w:rsidRDefault="007C75CB" w:rsidP="007C75CB">
      <w:pPr>
        <w:autoSpaceDE w:val="0"/>
        <w:autoSpaceDN w:val="0"/>
        <w:adjustRightInd w:val="0"/>
        <w:ind w:left="360"/>
        <w:rPr>
          <w:rFonts w:ascii="Arial" w:hAnsi="Arial" w:cs="Arial"/>
          <w:b/>
          <w:sz w:val="20"/>
          <w:szCs w:val="20"/>
        </w:rPr>
      </w:pPr>
      <w:r w:rsidRPr="00CC346C">
        <w:rPr>
          <w:rFonts w:ascii="Arial" w:hAnsi="Arial" w:cs="Arial"/>
          <w:sz w:val="20"/>
          <w:szCs w:val="20"/>
        </w:rPr>
        <w:t xml:space="preserve">The Peer Support Program is not designed and is not intended to be a participant in the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Pr="00CC346C">
        <w:rPr>
          <w:rFonts w:ascii="Arial" w:hAnsi="Arial" w:cs="Arial"/>
          <w:sz w:val="20"/>
          <w:szCs w:val="20"/>
        </w:rPr>
        <w:t xml:space="preserve"> disciplinary proceedings. However, a PST member may nevertheless find themselves assisting a department member who has become the subject of a disciplinary proceeding. The PST member is guided by the confidentiality of their position and </w:t>
      </w:r>
      <w:r w:rsidR="00B5767A">
        <w:rPr>
          <w:rFonts w:ascii="Arial" w:hAnsi="Arial" w:cs="Arial"/>
          <w:sz w:val="20"/>
          <w:szCs w:val="20"/>
        </w:rPr>
        <w:t>sha</w:t>
      </w:r>
      <w:r w:rsidRPr="00CC346C">
        <w:rPr>
          <w:rFonts w:ascii="Arial" w:hAnsi="Arial" w:cs="Arial"/>
          <w:sz w:val="20"/>
          <w:szCs w:val="20"/>
        </w:rPr>
        <w:t xml:space="preserve">ll not provide any confidential information to the disciplinary body. The PST member shall not hamper or impede the investigation. Nor will the PST member shelter the department member from the investigation. Nevertheless, the PST member will not divulge confidential information unless it meets the criteria particularly described in the preceding section labelled “Confidentiality.” The </w:t>
      </w:r>
      <w:r w:rsidR="00E978DC">
        <w:rPr>
          <w:rFonts w:ascii="Arial" w:hAnsi="Arial" w:cs="Arial"/>
          <w:color w:val="000000"/>
          <w:sz w:val="20"/>
          <w:szCs w:val="20"/>
        </w:rPr>
        <w:fldChar w:fldCharType="begin">
          <w:ffData>
            <w:name w:val="Text2"/>
            <w:enabled/>
            <w:calcOnExit w:val="0"/>
            <w:textInput/>
          </w:ffData>
        </w:fldChar>
      </w:r>
      <w:r w:rsidR="00E978DC">
        <w:rPr>
          <w:rFonts w:ascii="Arial" w:hAnsi="Arial" w:cs="Arial"/>
          <w:color w:val="000000"/>
          <w:sz w:val="20"/>
          <w:szCs w:val="20"/>
        </w:rPr>
        <w:instrText xml:space="preserve"> FORMTEXT </w:instrText>
      </w:r>
      <w:r w:rsidR="00E978DC">
        <w:rPr>
          <w:rFonts w:ascii="Arial" w:hAnsi="Arial" w:cs="Arial"/>
          <w:color w:val="000000"/>
          <w:sz w:val="20"/>
          <w:szCs w:val="20"/>
        </w:rPr>
      </w:r>
      <w:r w:rsidR="00E978DC">
        <w:rPr>
          <w:rFonts w:ascii="Arial" w:hAnsi="Arial" w:cs="Arial"/>
          <w:color w:val="000000"/>
          <w:sz w:val="20"/>
          <w:szCs w:val="20"/>
        </w:rPr>
        <w:fldChar w:fldCharType="separate"/>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noProof/>
          <w:color w:val="000000"/>
          <w:sz w:val="20"/>
          <w:szCs w:val="20"/>
        </w:rPr>
        <w:t> </w:t>
      </w:r>
      <w:r w:rsidR="00E978DC">
        <w:rPr>
          <w:rFonts w:ascii="Arial" w:hAnsi="Arial" w:cs="Arial"/>
          <w:color w:val="000000"/>
          <w:sz w:val="20"/>
          <w:szCs w:val="20"/>
        </w:rPr>
        <w:fldChar w:fldCharType="end"/>
      </w:r>
      <w:r w:rsidRPr="00CC346C">
        <w:rPr>
          <w:rFonts w:ascii="Arial" w:hAnsi="Arial" w:cs="Arial"/>
          <w:sz w:val="20"/>
          <w:szCs w:val="20"/>
        </w:rPr>
        <w:t xml:space="preserve"> disciplinary body shall respect the confidential conversations between the PST and the department members and shall gather all evidence from sources independent of these confidential communications.</w:t>
      </w:r>
    </w:p>
    <w:p w14:paraId="599D26A2" w14:textId="215CE948" w:rsidR="007C75CB" w:rsidRDefault="007C75CB" w:rsidP="00D323B9">
      <w:pPr>
        <w:jc w:val="center"/>
        <w:rPr>
          <w:rFonts w:ascii="Arial" w:hAnsi="Arial" w:cs="Arial"/>
          <w:b/>
          <w:sz w:val="20"/>
          <w:szCs w:val="20"/>
        </w:rPr>
      </w:pPr>
    </w:p>
    <w:p w14:paraId="7BCDFE75" w14:textId="77777777" w:rsidR="00B5767A" w:rsidRDefault="00B5767A" w:rsidP="00B5767A">
      <w:pPr>
        <w:rPr>
          <w:rFonts w:ascii="Arial" w:hAnsi="Arial" w:cs="Arial"/>
          <w:b/>
          <w:sz w:val="20"/>
          <w:szCs w:val="20"/>
        </w:rPr>
      </w:pPr>
    </w:p>
    <w:p w14:paraId="28A7C771" w14:textId="77777777" w:rsidR="00B5767A" w:rsidRDefault="00B5767A" w:rsidP="00B5767A">
      <w:pPr>
        <w:rPr>
          <w:rFonts w:ascii="Arial" w:hAnsi="Arial" w:cs="Arial"/>
          <w:b/>
          <w:sz w:val="20"/>
          <w:szCs w:val="20"/>
        </w:rPr>
        <w:sectPr w:rsidR="00B5767A" w:rsidSect="00350DC3">
          <w:footerReference w:type="default" r:id="rId50"/>
          <w:pgSz w:w="12240" w:h="15840"/>
          <w:pgMar w:top="1440" w:right="1800" w:bottom="1440" w:left="1800" w:header="720" w:footer="720" w:gutter="0"/>
          <w:cols w:space="720"/>
          <w:docGrid w:linePitch="360"/>
        </w:sectPr>
      </w:pPr>
    </w:p>
    <w:p w14:paraId="72E61103" w14:textId="478BB7D5" w:rsidR="00E42F9D" w:rsidRPr="0052013D" w:rsidRDefault="00E42F9D" w:rsidP="00B5767A">
      <w:pPr>
        <w:pStyle w:val="Heading3"/>
      </w:pPr>
      <w:bookmarkStart w:id="141" w:name="_Toc92092185"/>
      <w:bookmarkStart w:id="142" w:name="acs"/>
      <w:r>
        <w:lastRenderedPageBreak/>
        <w:t xml:space="preserve">Alcohol </w:t>
      </w:r>
      <w:r w:rsidR="0052013D">
        <w:t>and Controlled Substance Misuse</w:t>
      </w:r>
      <w:bookmarkEnd w:id="141"/>
    </w:p>
    <w:bookmarkEnd w:id="142"/>
    <w:p w14:paraId="7F2794AD" w14:textId="77777777" w:rsidR="0052013D" w:rsidRDefault="0052013D" w:rsidP="00E42F9D">
      <w:pPr>
        <w:rPr>
          <w:rFonts w:ascii="Arial" w:hAnsi="Arial" w:cs="Arial"/>
          <w:color w:val="000000"/>
          <w:sz w:val="20"/>
          <w:szCs w:val="20"/>
        </w:rPr>
      </w:pPr>
    </w:p>
    <w:p w14:paraId="2C7FA2F7" w14:textId="77777777" w:rsidR="00E42F9D" w:rsidRPr="00E42F9D" w:rsidRDefault="00E42F9D" w:rsidP="00E42F9D">
      <w:pPr>
        <w:rPr>
          <w:rFonts w:ascii="Arial" w:hAnsi="Arial" w:cs="Arial"/>
          <w:color w:val="000000"/>
          <w:sz w:val="20"/>
          <w:szCs w:val="20"/>
        </w:rPr>
      </w:pPr>
      <w:r>
        <w:rPr>
          <w:rFonts w:ascii="Arial" w:hAnsi="Arial" w:cs="Arial"/>
          <w:color w:val="000000"/>
          <w:sz w:val="20"/>
          <w:szCs w:val="20"/>
        </w:rPr>
        <w:t xml:space="preserve">The </w:t>
      </w:r>
      <w:bookmarkStart w:id="143" w:name="Text66"/>
      <w:r w:rsidR="00DB517A">
        <w:rPr>
          <w:rFonts w:ascii="Arial" w:hAnsi="Arial" w:cs="Arial"/>
          <w:color w:val="000000"/>
          <w:sz w:val="20"/>
          <w:szCs w:val="20"/>
        </w:rPr>
        <w:fldChar w:fldCharType="begin">
          <w:ffData>
            <w:name w:val="Text66"/>
            <w:enabled/>
            <w:calcOnExit w:val="0"/>
            <w:textInput/>
          </w:ffData>
        </w:fldChar>
      </w:r>
      <w:r w:rsidR="00DB517A">
        <w:rPr>
          <w:rFonts w:ascii="Arial" w:hAnsi="Arial" w:cs="Arial"/>
          <w:color w:val="000000"/>
          <w:sz w:val="20"/>
          <w:szCs w:val="20"/>
        </w:rPr>
        <w:instrText xml:space="preserve"> FORMTEXT </w:instrText>
      </w:r>
      <w:r w:rsidR="00DB517A">
        <w:rPr>
          <w:rFonts w:ascii="Arial" w:hAnsi="Arial" w:cs="Arial"/>
          <w:color w:val="000000"/>
          <w:sz w:val="20"/>
          <w:szCs w:val="20"/>
        </w:rPr>
      </w:r>
      <w:r w:rsidR="00DB517A">
        <w:rPr>
          <w:rFonts w:ascii="Arial" w:hAnsi="Arial" w:cs="Arial"/>
          <w:color w:val="000000"/>
          <w:sz w:val="20"/>
          <w:szCs w:val="20"/>
        </w:rPr>
        <w:fldChar w:fldCharType="separate"/>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noProof/>
          <w:color w:val="000000"/>
          <w:sz w:val="20"/>
          <w:szCs w:val="20"/>
        </w:rPr>
        <w:t> </w:t>
      </w:r>
      <w:r w:rsidR="00DB517A">
        <w:rPr>
          <w:rFonts w:ascii="Arial" w:hAnsi="Arial" w:cs="Arial"/>
          <w:color w:val="000000"/>
          <w:sz w:val="20"/>
          <w:szCs w:val="20"/>
        </w:rPr>
        <w:fldChar w:fldCharType="end"/>
      </w:r>
      <w:bookmarkEnd w:id="143"/>
      <w:r>
        <w:rPr>
          <w:rFonts w:ascii="Arial" w:hAnsi="Arial" w:cs="Arial"/>
          <w:color w:val="000000"/>
          <w:sz w:val="20"/>
          <w:szCs w:val="20"/>
        </w:rPr>
        <w:t xml:space="preserve"> Fire Department </w:t>
      </w:r>
      <w:r w:rsidRPr="00E42F9D">
        <w:rPr>
          <w:rFonts w:ascii="Arial" w:hAnsi="Arial" w:cs="Arial"/>
          <w:color w:val="000000"/>
          <w:sz w:val="20"/>
          <w:szCs w:val="20"/>
        </w:rPr>
        <w:t xml:space="preserve">believes that a healthy, competent workforce, working under conditions free from the effects of drug and alcohol is essential to the safe and effective provision of emergency services in our community, and to the safety of the individual members of the Fire Department. </w:t>
      </w:r>
    </w:p>
    <w:p w14:paraId="379BA9C9" w14:textId="77777777" w:rsidR="00E42F9D" w:rsidRDefault="00E42F9D" w:rsidP="00E42F9D">
      <w:pPr>
        <w:pStyle w:val="Default"/>
        <w:rPr>
          <w:rFonts w:ascii="Arial" w:hAnsi="Arial" w:cs="Arial"/>
          <w:b/>
          <w:bCs/>
          <w:sz w:val="20"/>
          <w:szCs w:val="20"/>
        </w:rPr>
      </w:pPr>
    </w:p>
    <w:p w14:paraId="69CD4581" w14:textId="77777777" w:rsidR="00E42F9D" w:rsidRDefault="006713F4" w:rsidP="00E42F9D">
      <w:pPr>
        <w:pStyle w:val="Default"/>
        <w:rPr>
          <w:rFonts w:ascii="Arial" w:hAnsi="Arial" w:cs="Arial"/>
          <w:sz w:val="20"/>
          <w:szCs w:val="20"/>
        </w:rPr>
      </w:pPr>
      <w:r>
        <w:rPr>
          <w:rFonts w:ascii="Arial" w:hAnsi="Arial" w:cs="Arial"/>
          <w:sz w:val="20"/>
          <w:szCs w:val="20"/>
        </w:rPr>
        <w:t xml:space="preserve">The </w:t>
      </w:r>
      <w:r>
        <w:rPr>
          <w:rFonts w:ascii="Arial" w:hAnsi="Arial" w:cs="Arial"/>
          <w:sz w:val="20"/>
          <w:szCs w:val="20"/>
        </w:rPr>
        <w:fldChar w:fldCharType="begin">
          <w:ffData>
            <w:name w:val="Text83"/>
            <w:enabled/>
            <w:calcOnExit w:val="0"/>
            <w:textInput/>
          </w:ffData>
        </w:fldChar>
      </w:r>
      <w:bookmarkStart w:id="144" w:name="Text83"/>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bookmarkEnd w:id="144"/>
      <w:r>
        <w:rPr>
          <w:rFonts w:ascii="Arial" w:hAnsi="Arial" w:cs="Arial"/>
          <w:sz w:val="20"/>
          <w:szCs w:val="20"/>
        </w:rPr>
        <w:t xml:space="preserve"> Fire Department maintains a zero tolerance policy regarding the use of alcohol and/or drugs.  </w:t>
      </w:r>
      <w:r w:rsidR="00E42F9D">
        <w:rPr>
          <w:rFonts w:ascii="Arial" w:hAnsi="Arial" w:cs="Arial"/>
          <w:sz w:val="20"/>
          <w:szCs w:val="20"/>
        </w:rPr>
        <w:t xml:space="preserve">It is </w:t>
      </w:r>
      <w:r w:rsidR="00E42F9D" w:rsidRPr="00E42F9D">
        <w:rPr>
          <w:rFonts w:ascii="Arial" w:hAnsi="Arial" w:cs="Arial"/>
          <w:sz w:val="20"/>
          <w:szCs w:val="20"/>
        </w:rPr>
        <w:t xml:space="preserve">the policy of the department that no </w:t>
      </w:r>
      <w:r>
        <w:rPr>
          <w:rFonts w:ascii="Arial" w:hAnsi="Arial" w:cs="Arial"/>
          <w:sz w:val="20"/>
          <w:szCs w:val="20"/>
        </w:rPr>
        <w:t>member</w:t>
      </w:r>
      <w:r w:rsidR="00E42F9D" w:rsidRPr="00E42F9D">
        <w:rPr>
          <w:rFonts w:ascii="Arial" w:hAnsi="Arial" w:cs="Arial"/>
          <w:sz w:val="20"/>
          <w:szCs w:val="20"/>
        </w:rPr>
        <w:t xml:space="preserve"> shall res</w:t>
      </w:r>
      <w:r w:rsidR="0052013D">
        <w:rPr>
          <w:rFonts w:ascii="Arial" w:hAnsi="Arial" w:cs="Arial"/>
          <w:sz w:val="20"/>
          <w:szCs w:val="20"/>
        </w:rPr>
        <w:t xml:space="preserve">pond to or sign-in for incident </w:t>
      </w:r>
      <w:r>
        <w:rPr>
          <w:rFonts w:ascii="Arial" w:hAnsi="Arial" w:cs="Arial"/>
          <w:sz w:val="20"/>
          <w:szCs w:val="20"/>
        </w:rPr>
        <w:t>responses</w:t>
      </w:r>
      <w:r w:rsidR="00E42F9D" w:rsidRPr="00E42F9D">
        <w:rPr>
          <w:rFonts w:ascii="Arial" w:hAnsi="Arial" w:cs="Arial"/>
          <w:sz w:val="20"/>
          <w:szCs w:val="20"/>
        </w:rPr>
        <w:t xml:space="preserve"> or </w:t>
      </w:r>
      <w:r>
        <w:rPr>
          <w:rFonts w:ascii="Arial" w:hAnsi="Arial" w:cs="Arial"/>
          <w:sz w:val="20"/>
          <w:szCs w:val="20"/>
        </w:rPr>
        <w:t>perform</w:t>
      </w:r>
      <w:r w:rsidR="00E42F9D" w:rsidRPr="00E42F9D">
        <w:rPr>
          <w:rFonts w:ascii="Arial" w:hAnsi="Arial" w:cs="Arial"/>
          <w:sz w:val="20"/>
          <w:szCs w:val="20"/>
        </w:rPr>
        <w:t xml:space="preserve"> any func</w:t>
      </w:r>
      <w:r>
        <w:rPr>
          <w:rFonts w:ascii="Arial" w:hAnsi="Arial" w:cs="Arial"/>
          <w:sz w:val="20"/>
          <w:szCs w:val="20"/>
        </w:rPr>
        <w:t>tions</w:t>
      </w:r>
      <w:r w:rsidR="00E42F9D" w:rsidRPr="00E42F9D">
        <w:rPr>
          <w:rFonts w:ascii="Arial" w:hAnsi="Arial" w:cs="Arial"/>
          <w:sz w:val="20"/>
          <w:szCs w:val="20"/>
        </w:rPr>
        <w:t xml:space="preserve"> for the Fire department when the </w:t>
      </w:r>
      <w:r>
        <w:rPr>
          <w:rFonts w:ascii="Arial" w:hAnsi="Arial" w:cs="Arial"/>
          <w:sz w:val="20"/>
          <w:szCs w:val="20"/>
        </w:rPr>
        <w:t>member</w:t>
      </w:r>
      <w:r w:rsidR="00E42F9D" w:rsidRPr="00E42F9D">
        <w:rPr>
          <w:rFonts w:ascii="Arial" w:hAnsi="Arial" w:cs="Arial"/>
          <w:sz w:val="20"/>
          <w:szCs w:val="20"/>
        </w:rPr>
        <w:t xml:space="preserve"> uses or is under the influence of any controlled substance or alcohol. </w:t>
      </w:r>
    </w:p>
    <w:p w14:paraId="02F05CA1" w14:textId="77777777" w:rsidR="00E42F9D" w:rsidRPr="00E42F9D" w:rsidRDefault="00E42F9D" w:rsidP="00E42F9D">
      <w:pPr>
        <w:pStyle w:val="Default"/>
        <w:rPr>
          <w:rFonts w:ascii="Arial" w:hAnsi="Arial" w:cs="Arial"/>
          <w:sz w:val="20"/>
          <w:szCs w:val="20"/>
        </w:rPr>
      </w:pPr>
    </w:p>
    <w:p w14:paraId="5A1E3C24" w14:textId="77777777" w:rsidR="00E42F9D" w:rsidRDefault="00E42F9D" w:rsidP="00E42F9D">
      <w:pPr>
        <w:pStyle w:val="Default"/>
        <w:rPr>
          <w:rFonts w:ascii="Arial" w:hAnsi="Arial" w:cs="Arial"/>
          <w:b/>
          <w:bCs/>
          <w:sz w:val="20"/>
          <w:szCs w:val="20"/>
        </w:rPr>
      </w:pPr>
      <w:r w:rsidRPr="00E42F9D">
        <w:rPr>
          <w:rFonts w:ascii="Arial" w:hAnsi="Arial" w:cs="Arial"/>
          <w:b/>
          <w:bCs/>
          <w:sz w:val="20"/>
          <w:szCs w:val="20"/>
        </w:rPr>
        <w:t>Definition</w:t>
      </w:r>
      <w:r>
        <w:rPr>
          <w:rFonts w:ascii="Arial" w:hAnsi="Arial" w:cs="Arial"/>
          <w:b/>
          <w:bCs/>
          <w:sz w:val="20"/>
          <w:szCs w:val="20"/>
        </w:rPr>
        <w:t xml:space="preserve"> of Fire Department Functions</w:t>
      </w:r>
    </w:p>
    <w:p w14:paraId="54F61F00" w14:textId="77777777" w:rsidR="00196215" w:rsidRDefault="00E42F9D" w:rsidP="0052013D">
      <w:pPr>
        <w:pStyle w:val="Default"/>
        <w:rPr>
          <w:rFonts w:ascii="Arial" w:hAnsi="Arial" w:cs="Arial"/>
          <w:sz w:val="20"/>
          <w:szCs w:val="20"/>
        </w:rPr>
      </w:pPr>
      <w:r w:rsidRPr="00E42F9D">
        <w:rPr>
          <w:rFonts w:ascii="Arial" w:hAnsi="Arial" w:cs="Arial"/>
          <w:sz w:val="20"/>
          <w:szCs w:val="20"/>
        </w:rPr>
        <w:t>For the purposes of this policy, the definition of fire department functions includes all fireground operations and training. These functions i</w:t>
      </w:r>
      <w:r w:rsidR="0052013D">
        <w:rPr>
          <w:rFonts w:ascii="Arial" w:hAnsi="Arial" w:cs="Arial"/>
          <w:sz w:val="20"/>
          <w:szCs w:val="20"/>
        </w:rPr>
        <w:t xml:space="preserve">nclude, but are not limited to: </w:t>
      </w:r>
    </w:p>
    <w:p w14:paraId="01101F64" w14:textId="77777777" w:rsidR="00196215" w:rsidRPr="006713F4" w:rsidRDefault="0052013D" w:rsidP="00461B52">
      <w:pPr>
        <w:pStyle w:val="Default"/>
        <w:numPr>
          <w:ilvl w:val="1"/>
          <w:numId w:val="91"/>
        </w:numPr>
        <w:rPr>
          <w:rFonts w:ascii="Arial" w:hAnsi="Arial" w:cs="Arial"/>
          <w:sz w:val="20"/>
          <w:szCs w:val="20"/>
        </w:rPr>
      </w:pPr>
      <w:r>
        <w:rPr>
          <w:rFonts w:ascii="Arial" w:hAnsi="Arial" w:cs="Arial"/>
          <w:sz w:val="20"/>
          <w:szCs w:val="20"/>
        </w:rPr>
        <w:t>driving and/or operating Department a</w:t>
      </w:r>
      <w:r w:rsidR="006713F4">
        <w:rPr>
          <w:rFonts w:ascii="Arial" w:hAnsi="Arial" w:cs="Arial"/>
          <w:sz w:val="20"/>
          <w:szCs w:val="20"/>
        </w:rPr>
        <w:t xml:space="preserve">pparatus, </w:t>
      </w:r>
      <w:r>
        <w:rPr>
          <w:rFonts w:ascii="Arial" w:hAnsi="Arial" w:cs="Arial"/>
          <w:sz w:val="20"/>
          <w:szCs w:val="20"/>
        </w:rPr>
        <w:t>vehicles</w:t>
      </w:r>
      <w:r w:rsidR="006713F4">
        <w:rPr>
          <w:rFonts w:ascii="Arial" w:hAnsi="Arial" w:cs="Arial"/>
          <w:sz w:val="20"/>
          <w:szCs w:val="20"/>
        </w:rPr>
        <w:t>,</w:t>
      </w:r>
      <w:r>
        <w:rPr>
          <w:rFonts w:ascii="Arial" w:hAnsi="Arial" w:cs="Arial"/>
          <w:sz w:val="20"/>
          <w:szCs w:val="20"/>
        </w:rPr>
        <w:t xml:space="preserve"> or equipment</w:t>
      </w:r>
    </w:p>
    <w:p w14:paraId="6290F161" w14:textId="77777777" w:rsidR="00196215" w:rsidRPr="00196215" w:rsidRDefault="0052013D" w:rsidP="00461B52">
      <w:pPr>
        <w:pStyle w:val="Default"/>
        <w:numPr>
          <w:ilvl w:val="1"/>
          <w:numId w:val="91"/>
        </w:numPr>
        <w:rPr>
          <w:rFonts w:ascii="Arial" w:hAnsi="Arial" w:cs="Arial"/>
          <w:b/>
          <w:bCs/>
          <w:sz w:val="20"/>
          <w:szCs w:val="20"/>
        </w:rPr>
      </w:pPr>
      <w:r>
        <w:rPr>
          <w:rFonts w:ascii="Arial" w:hAnsi="Arial" w:cs="Arial"/>
          <w:sz w:val="20"/>
          <w:szCs w:val="20"/>
        </w:rPr>
        <w:t>responding to or performing f</w:t>
      </w:r>
      <w:r w:rsidR="00E42F9D" w:rsidRPr="00E42F9D">
        <w:rPr>
          <w:rFonts w:ascii="Arial" w:hAnsi="Arial" w:cs="Arial"/>
          <w:sz w:val="20"/>
          <w:szCs w:val="20"/>
        </w:rPr>
        <w:t>ire</w:t>
      </w:r>
      <w:r>
        <w:rPr>
          <w:rFonts w:ascii="Arial" w:hAnsi="Arial" w:cs="Arial"/>
          <w:sz w:val="20"/>
          <w:szCs w:val="20"/>
        </w:rPr>
        <w:t>ground, t</w:t>
      </w:r>
      <w:r w:rsidR="00E42F9D" w:rsidRPr="00E42F9D">
        <w:rPr>
          <w:rFonts w:ascii="Arial" w:hAnsi="Arial" w:cs="Arial"/>
          <w:sz w:val="20"/>
          <w:szCs w:val="20"/>
        </w:rPr>
        <w:t>raining</w:t>
      </w:r>
      <w:r>
        <w:rPr>
          <w:rFonts w:ascii="Arial" w:hAnsi="Arial" w:cs="Arial"/>
          <w:sz w:val="20"/>
          <w:szCs w:val="20"/>
        </w:rPr>
        <w:t>, or roof o</w:t>
      </w:r>
      <w:r w:rsidR="00196215">
        <w:rPr>
          <w:rFonts w:ascii="Arial" w:hAnsi="Arial" w:cs="Arial"/>
          <w:sz w:val="20"/>
          <w:szCs w:val="20"/>
        </w:rPr>
        <w:t>perations</w:t>
      </w:r>
    </w:p>
    <w:p w14:paraId="6D88FCF7" w14:textId="77777777" w:rsidR="00196215" w:rsidRPr="00196215" w:rsidRDefault="0052013D" w:rsidP="00461B52">
      <w:pPr>
        <w:pStyle w:val="Default"/>
        <w:numPr>
          <w:ilvl w:val="1"/>
          <w:numId w:val="91"/>
        </w:numPr>
        <w:rPr>
          <w:rFonts w:ascii="Arial" w:hAnsi="Arial" w:cs="Arial"/>
          <w:b/>
          <w:bCs/>
          <w:sz w:val="20"/>
          <w:szCs w:val="20"/>
        </w:rPr>
      </w:pPr>
      <w:r>
        <w:rPr>
          <w:rFonts w:ascii="Arial" w:hAnsi="Arial" w:cs="Arial"/>
          <w:sz w:val="20"/>
          <w:szCs w:val="20"/>
        </w:rPr>
        <w:t>traffic control operations</w:t>
      </w:r>
    </w:p>
    <w:p w14:paraId="3B5D7628" w14:textId="77777777" w:rsidR="00196215" w:rsidRPr="00196215" w:rsidRDefault="0052013D" w:rsidP="00461B52">
      <w:pPr>
        <w:pStyle w:val="Default"/>
        <w:numPr>
          <w:ilvl w:val="1"/>
          <w:numId w:val="91"/>
        </w:numPr>
        <w:rPr>
          <w:rFonts w:ascii="Arial" w:hAnsi="Arial" w:cs="Arial"/>
          <w:b/>
          <w:bCs/>
          <w:sz w:val="20"/>
          <w:szCs w:val="20"/>
        </w:rPr>
      </w:pPr>
      <w:r>
        <w:rPr>
          <w:rFonts w:ascii="Arial" w:hAnsi="Arial" w:cs="Arial"/>
          <w:sz w:val="20"/>
          <w:szCs w:val="20"/>
        </w:rPr>
        <w:t>incident command or f</w:t>
      </w:r>
      <w:r w:rsidR="00E42F9D" w:rsidRPr="00E42F9D">
        <w:rPr>
          <w:rFonts w:ascii="Arial" w:hAnsi="Arial" w:cs="Arial"/>
          <w:sz w:val="20"/>
          <w:szCs w:val="20"/>
        </w:rPr>
        <w:t>ire</w:t>
      </w:r>
      <w:r>
        <w:rPr>
          <w:rFonts w:ascii="Arial" w:hAnsi="Arial" w:cs="Arial"/>
          <w:sz w:val="20"/>
          <w:szCs w:val="20"/>
        </w:rPr>
        <w:t>ground sector command</w:t>
      </w:r>
    </w:p>
    <w:p w14:paraId="0B8AC210" w14:textId="77777777" w:rsidR="00E42F9D" w:rsidRPr="0085028B" w:rsidRDefault="0052013D" w:rsidP="00461B52">
      <w:pPr>
        <w:pStyle w:val="Default"/>
        <w:numPr>
          <w:ilvl w:val="1"/>
          <w:numId w:val="91"/>
        </w:numPr>
        <w:rPr>
          <w:rFonts w:ascii="Arial" w:hAnsi="Arial" w:cs="Arial"/>
          <w:b/>
          <w:bCs/>
          <w:sz w:val="20"/>
          <w:szCs w:val="20"/>
        </w:rPr>
      </w:pPr>
      <w:r>
        <w:rPr>
          <w:rFonts w:ascii="Arial" w:hAnsi="Arial" w:cs="Arial"/>
          <w:sz w:val="20"/>
          <w:szCs w:val="20"/>
        </w:rPr>
        <w:t>mandatory/non-mandatory drills and t</w:t>
      </w:r>
      <w:r w:rsidR="00E42F9D" w:rsidRPr="00E42F9D">
        <w:rPr>
          <w:rFonts w:ascii="Arial" w:hAnsi="Arial" w:cs="Arial"/>
          <w:sz w:val="20"/>
          <w:szCs w:val="20"/>
        </w:rPr>
        <w:t xml:space="preserve">esting </w:t>
      </w:r>
    </w:p>
    <w:p w14:paraId="65439802" w14:textId="77777777" w:rsidR="0085028B" w:rsidRPr="0085028B" w:rsidRDefault="0085028B" w:rsidP="00461B52">
      <w:pPr>
        <w:pStyle w:val="Default"/>
        <w:numPr>
          <w:ilvl w:val="1"/>
          <w:numId w:val="91"/>
        </w:numPr>
        <w:rPr>
          <w:rFonts w:ascii="Arial" w:hAnsi="Arial" w:cs="Arial"/>
          <w:bCs/>
          <w:sz w:val="20"/>
          <w:szCs w:val="20"/>
        </w:rPr>
      </w:pPr>
      <w:r w:rsidRPr="0085028B">
        <w:rPr>
          <w:rFonts w:ascii="Arial" w:hAnsi="Arial" w:cs="Arial"/>
          <w:bCs/>
          <w:sz w:val="20"/>
          <w:szCs w:val="20"/>
        </w:rPr>
        <w:t>participation in fire department training activities</w:t>
      </w:r>
    </w:p>
    <w:p w14:paraId="6D2B6768" w14:textId="77777777" w:rsidR="0085028B" w:rsidRPr="0085028B" w:rsidRDefault="0085028B" w:rsidP="00461B52">
      <w:pPr>
        <w:pStyle w:val="Default"/>
        <w:numPr>
          <w:ilvl w:val="1"/>
          <w:numId w:val="91"/>
        </w:numPr>
        <w:rPr>
          <w:rFonts w:ascii="Arial" w:hAnsi="Arial" w:cs="Arial"/>
          <w:bCs/>
          <w:sz w:val="20"/>
          <w:szCs w:val="20"/>
        </w:rPr>
      </w:pPr>
      <w:r w:rsidRPr="0085028B">
        <w:rPr>
          <w:rFonts w:ascii="Arial" w:hAnsi="Arial" w:cs="Arial"/>
          <w:bCs/>
          <w:sz w:val="20"/>
          <w:szCs w:val="20"/>
        </w:rPr>
        <w:t>participation in any other activ</w:t>
      </w:r>
      <w:r w:rsidR="00DF4999">
        <w:rPr>
          <w:rFonts w:ascii="Arial" w:hAnsi="Arial" w:cs="Arial"/>
          <w:bCs/>
          <w:sz w:val="20"/>
          <w:szCs w:val="20"/>
        </w:rPr>
        <w:t>it</w:t>
      </w:r>
      <w:r w:rsidRPr="0085028B">
        <w:rPr>
          <w:rFonts w:ascii="Arial" w:hAnsi="Arial" w:cs="Arial"/>
          <w:bCs/>
          <w:sz w:val="20"/>
          <w:szCs w:val="20"/>
        </w:rPr>
        <w:t>y where the member is serving as a representative of the department, either officially or unofficially</w:t>
      </w:r>
    </w:p>
    <w:p w14:paraId="352AE317" w14:textId="77777777" w:rsidR="00E42F9D" w:rsidRPr="00E42F9D" w:rsidRDefault="00E42F9D" w:rsidP="00E42F9D">
      <w:pPr>
        <w:pStyle w:val="Default"/>
        <w:rPr>
          <w:rFonts w:ascii="Arial" w:hAnsi="Arial" w:cs="Arial"/>
          <w:sz w:val="20"/>
          <w:szCs w:val="20"/>
        </w:rPr>
      </w:pPr>
    </w:p>
    <w:p w14:paraId="4956A8D2" w14:textId="77777777" w:rsidR="00E42F9D" w:rsidRDefault="00E42F9D" w:rsidP="00E42F9D">
      <w:pPr>
        <w:pStyle w:val="Default"/>
        <w:rPr>
          <w:rFonts w:ascii="Arial" w:hAnsi="Arial" w:cs="Arial"/>
          <w:b/>
          <w:bCs/>
          <w:sz w:val="20"/>
          <w:szCs w:val="20"/>
        </w:rPr>
      </w:pPr>
      <w:r>
        <w:rPr>
          <w:rFonts w:ascii="Arial" w:hAnsi="Arial" w:cs="Arial"/>
          <w:b/>
          <w:bCs/>
          <w:sz w:val="20"/>
          <w:szCs w:val="20"/>
        </w:rPr>
        <w:t>Prohibited Conduct</w:t>
      </w:r>
    </w:p>
    <w:p w14:paraId="1C97545C" w14:textId="77777777" w:rsidR="007F5DFF" w:rsidRDefault="0070786D" w:rsidP="00E42F9D">
      <w:pPr>
        <w:pStyle w:val="Default"/>
        <w:rPr>
          <w:rFonts w:ascii="Arial" w:hAnsi="Arial" w:cs="Arial"/>
          <w:sz w:val="20"/>
          <w:szCs w:val="20"/>
        </w:rPr>
      </w:pPr>
      <w:r>
        <w:rPr>
          <w:rFonts w:ascii="Arial" w:hAnsi="Arial" w:cs="Arial"/>
          <w:sz w:val="20"/>
          <w:szCs w:val="20"/>
        </w:rPr>
        <w:t>No member</w:t>
      </w:r>
      <w:r w:rsidR="00E42F9D" w:rsidRPr="00E42F9D">
        <w:rPr>
          <w:rFonts w:ascii="Arial" w:hAnsi="Arial" w:cs="Arial"/>
          <w:sz w:val="20"/>
          <w:szCs w:val="20"/>
        </w:rPr>
        <w:t xml:space="preserve"> shall </w:t>
      </w:r>
      <w:r>
        <w:rPr>
          <w:rFonts w:ascii="Arial" w:hAnsi="Arial" w:cs="Arial"/>
          <w:sz w:val="20"/>
          <w:szCs w:val="20"/>
        </w:rPr>
        <w:t>participate in</w:t>
      </w:r>
      <w:r w:rsidR="00E42F9D" w:rsidRPr="00E42F9D">
        <w:rPr>
          <w:rFonts w:ascii="Arial" w:hAnsi="Arial" w:cs="Arial"/>
          <w:sz w:val="20"/>
          <w:szCs w:val="20"/>
        </w:rPr>
        <w:t xml:space="preserve"> </w:t>
      </w:r>
      <w:r w:rsidR="0050404D">
        <w:rPr>
          <w:rFonts w:ascii="Arial" w:hAnsi="Arial" w:cs="Arial"/>
          <w:sz w:val="20"/>
          <w:szCs w:val="20"/>
        </w:rPr>
        <w:t xml:space="preserve">or perform </w:t>
      </w:r>
      <w:r w:rsidR="00E42F9D" w:rsidRPr="00E42F9D">
        <w:rPr>
          <w:rFonts w:ascii="Arial" w:hAnsi="Arial" w:cs="Arial"/>
          <w:sz w:val="20"/>
          <w:szCs w:val="20"/>
        </w:rPr>
        <w:t xml:space="preserve">any functions for or on behalf of the </w:t>
      </w:r>
      <w:bookmarkStart w:id="145" w:name="Text67"/>
      <w:r w:rsidR="00DB517A">
        <w:rPr>
          <w:rFonts w:ascii="Arial" w:hAnsi="Arial" w:cs="Arial"/>
          <w:sz w:val="20"/>
          <w:szCs w:val="20"/>
        </w:rPr>
        <w:fldChar w:fldCharType="begin">
          <w:ffData>
            <w:name w:val="Text67"/>
            <w:enabled/>
            <w:calcOnExit w:val="0"/>
            <w:textInput/>
          </w:ffData>
        </w:fldChar>
      </w:r>
      <w:r w:rsidR="00DB517A">
        <w:rPr>
          <w:rFonts w:ascii="Arial" w:hAnsi="Arial" w:cs="Arial"/>
          <w:sz w:val="20"/>
          <w:szCs w:val="20"/>
        </w:rPr>
        <w:instrText xml:space="preserve"> FORMTEXT </w:instrText>
      </w:r>
      <w:r w:rsidR="00DB517A">
        <w:rPr>
          <w:rFonts w:ascii="Arial" w:hAnsi="Arial" w:cs="Arial"/>
          <w:sz w:val="20"/>
          <w:szCs w:val="20"/>
        </w:rPr>
      </w:r>
      <w:r w:rsidR="00DB517A">
        <w:rPr>
          <w:rFonts w:ascii="Arial" w:hAnsi="Arial" w:cs="Arial"/>
          <w:sz w:val="20"/>
          <w:szCs w:val="20"/>
        </w:rPr>
        <w:fldChar w:fldCharType="separate"/>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noProof/>
          <w:sz w:val="20"/>
          <w:szCs w:val="20"/>
        </w:rPr>
        <w:t> </w:t>
      </w:r>
      <w:r w:rsidR="00DB517A">
        <w:rPr>
          <w:rFonts w:ascii="Arial" w:hAnsi="Arial" w:cs="Arial"/>
          <w:sz w:val="20"/>
          <w:szCs w:val="20"/>
        </w:rPr>
        <w:fldChar w:fldCharType="end"/>
      </w:r>
      <w:bookmarkEnd w:id="145"/>
      <w:r w:rsidR="00E42F9D" w:rsidRPr="00E42F9D">
        <w:rPr>
          <w:rFonts w:ascii="Arial" w:hAnsi="Arial" w:cs="Arial"/>
          <w:sz w:val="20"/>
          <w:szCs w:val="20"/>
        </w:rPr>
        <w:t xml:space="preserve"> Fire Department after having consumed any alcoholic beverage within the previous eight hour period</w:t>
      </w:r>
      <w:r w:rsidR="00B3589D">
        <w:rPr>
          <w:rFonts w:ascii="Arial" w:hAnsi="Arial" w:cs="Arial"/>
          <w:sz w:val="20"/>
          <w:szCs w:val="20"/>
        </w:rPr>
        <w:t xml:space="preserve"> </w:t>
      </w:r>
      <w:r w:rsidR="00E42F9D" w:rsidRPr="00E42F9D">
        <w:rPr>
          <w:rFonts w:ascii="Arial" w:hAnsi="Arial" w:cs="Arial"/>
          <w:sz w:val="20"/>
          <w:szCs w:val="20"/>
        </w:rPr>
        <w:t xml:space="preserve">or while under the influence of </w:t>
      </w:r>
      <w:r w:rsidR="00B3589D">
        <w:rPr>
          <w:rFonts w:ascii="Arial" w:hAnsi="Arial" w:cs="Arial"/>
          <w:sz w:val="20"/>
          <w:szCs w:val="20"/>
        </w:rPr>
        <w:t>a</w:t>
      </w:r>
      <w:r w:rsidR="00E42F9D" w:rsidRPr="00E42F9D">
        <w:rPr>
          <w:rFonts w:ascii="Arial" w:hAnsi="Arial" w:cs="Arial"/>
          <w:sz w:val="20"/>
          <w:szCs w:val="20"/>
        </w:rPr>
        <w:t>lcohol</w:t>
      </w:r>
      <w:r w:rsidR="006713F4">
        <w:rPr>
          <w:rFonts w:ascii="Arial" w:hAnsi="Arial" w:cs="Arial"/>
          <w:sz w:val="20"/>
          <w:szCs w:val="20"/>
        </w:rPr>
        <w:t>.</w:t>
      </w:r>
      <w:r w:rsidR="00CA5EE9">
        <w:rPr>
          <w:rFonts w:ascii="Arial" w:hAnsi="Arial" w:cs="Arial"/>
          <w:sz w:val="20"/>
          <w:szCs w:val="20"/>
        </w:rPr>
        <w:t xml:space="preserve"> </w:t>
      </w:r>
      <w:r w:rsidR="00D26CA4">
        <w:rPr>
          <w:rFonts w:ascii="Arial" w:hAnsi="Arial" w:cs="Arial"/>
          <w:sz w:val="20"/>
          <w:szCs w:val="20"/>
        </w:rPr>
        <w:t xml:space="preserve"> </w:t>
      </w:r>
    </w:p>
    <w:p w14:paraId="748C1F9E" w14:textId="77777777" w:rsidR="007F5DFF" w:rsidRDefault="007F5DFF" w:rsidP="00E42F9D">
      <w:pPr>
        <w:pStyle w:val="Default"/>
        <w:rPr>
          <w:rFonts w:ascii="Arial" w:hAnsi="Arial" w:cs="Arial"/>
          <w:sz w:val="20"/>
          <w:szCs w:val="20"/>
        </w:rPr>
      </w:pPr>
    </w:p>
    <w:p w14:paraId="3EA5D434" w14:textId="77777777" w:rsidR="00E42F9D" w:rsidRDefault="00E42F9D" w:rsidP="00E42F9D">
      <w:pPr>
        <w:pStyle w:val="Default"/>
        <w:rPr>
          <w:rFonts w:ascii="Arial" w:hAnsi="Arial" w:cs="Arial"/>
          <w:sz w:val="20"/>
          <w:szCs w:val="20"/>
        </w:rPr>
      </w:pPr>
      <w:r w:rsidRPr="00E42F9D">
        <w:rPr>
          <w:rFonts w:ascii="Arial" w:hAnsi="Arial" w:cs="Arial"/>
          <w:sz w:val="20"/>
          <w:szCs w:val="20"/>
        </w:rPr>
        <w:t xml:space="preserve">No </w:t>
      </w:r>
      <w:r w:rsidR="0070786D">
        <w:rPr>
          <w:rFonts w:ascii="Arial" w:hAnsi="Arial" w:cs="Arial"/>
          <w:sz w:val="20"/>
          <w:szCs w:val="20"/>
        </w:rPr>
        <w:t>member</w:t>
      </w:r>
      <w:r w:rsidRPr="00E42F9D">
        <w:rPr>
          <w:rFonts w:ascii="Arial" w:hAnsi="Arial" w:cs="Arial"/>
          <w:sz w:val="20"/>
          <w:szCs w:val="20"/>
        </w:rPr>
        <w:t xml:space="preserve"> shall </w:t>
      </w:r>
      <w:r w:rsidR="0050404D">
        <w:rPr>
          <w:rFonts w:ascii="Arial" w:hAnsi="Arial" w:cs="Arial"/>
          <w:sz w:val="20"/>
          <w:szCs w:val="20"/>
        </w:rPr>
        <w:t>participate in or perform</w:t>
      </w:r>
      <w:r w:rsidRPr="00E42F9D">
        <w:rPr>
          <w:rFonts w:ascii="Arial" w:hAnsi="Arial" w:cs="Arial"/>
          <w:sz w:val="20"/>
          <w:szCs w:val="20"/>
        </w:rPr>
        <w:t xml:space="preserve"> any functions for or on behalf of the </w:t>
      </w:r>
      <w:bookmarkStart w:id="146" w:name="Text82"/>
      <w:r w:rsidR="00B302D5">
        <w:rPr>
          <w:rFonts w:ascii="Arial" w:hAnsi="Arial" w:cs="Arial"/>
          <w:sz w:val="20"/>
          <w:szCs w:val="20"/>
        </w:rPr>
        <w:fldChar w:fldCharType="begin">
          <w:ffData>
            <w:name w:val="Text82"/>
            <w:enabled/>
            <w:calcOnExit w:val="0"/>
            <w:textInput/>
          </w:ffData>
        </w:fldChar>
      </w:r>
      <w:r w:rsidR="00B302D5">
        <w:rPr>
          <w:rFonts w:ascii="Arial" w:hAnsi="Arial" w:cs="Arial"/>
          <w:sz w:val="20"/>
          <w:szCs w:val="20"/>
        </w:rPr>
        <w:instrText xml:space="preserve"> FORMTEXT </w:instrText>
      </w:r>
      <w:r w:rsidR="00B302D5">
        <w:rPr>
          <w:rFonts w:ascii="Arial" w:hAnsi="Arial" w:cs="Arial"/>
          <w:sz w:val="20"/>
          <w:szCs w:val="20"/>
        </w:rPr>
      </w:r>
      <w:r w:rsidR="00B302D5">
        <w:rPr>
          <w:rFonts w:ascii="Arial" w:hAnsi="Arial" w:cs="Arial"/>
          <w:sz w:val="20"/>
          <w:szCs w:val="20"/>
        </w:rPr>
        <w:fldChar w:fldCharType="separate"/>
      </w:r>
      <w:r w:rsidR="00B302D5">
        <w:rPr>
          <w:rFonts w:ascii="Arial" w:hAnsi="Arial" w:cs="Arial"/>
          <w:noProof/>
          <w:sz w:val="20"/>
          <w:szCs w:val="20"/>
        </w:rPr>
        <w:t> </w:t>
      </w:r>
      <w:r w:rsidR="00B302D5">
        <w:rPr>
          <w:rFonts w:ascii="Arial" w:hAnsi="Arial" w:cs="Arial"/>
          <w:noProof/>
          <w:sz w:val="20"/>
          <w:szCs w:val="20"/>
        </w:rPr>
        <w:t> </w:t>
      </w:r>
      <w:r w:rsidR="00B302D5">
        <w:rPr>
          <w:rFonts w:ascii="Arial" w:hAnsi="Arial" w:cs="Arial"/>
          <w:noProof/>
          <w:sz w:val="20"/>
          <w:szCs w:val="20"/>
        </w:rPr>
        <w:t> </w:t>
      </w:r>
      <w:r w:rsidR="00B302D5">
        <w:rPr>
          <w:rFonts w:ascii="Arial" w:hAnsi="Arial" w:cs="Arial"/>
          <w:noProof/>
          <w:sz w:val="20"/>
          <w:szCs w:val="20"/>
        </w:rPr>
        <w:t> </w:t>
      </w:r>
      <w:r w:rsidR="00B302D5">
        <w:rPr>
          <w:rFonts w:ascii="Arial" w:hAnsi="Arial" w:cs="Arial"/>
          <w:noProof/>
          <w:sz w:val="20"/>
          <w:szCs w:val="20"/>
        </w:rPr>
        <w:t> </w:t>
      </w:r>
      <w:r w:rsidR="00B302D5">
        <w:rPr>
          <w:rFonts w:ascii="Arial" w:hAnsi="Arial" w:cs="Arial"/>
          <w:sz w:val="20"/>
          <w:szCs w:val="20"/>
        </w:rPr>
        <w:fldChar w:fldCharType="end"/>
      </w:r>
      <w:bookmarkEnd w:id="146"/>
      <w:r w:rsidRPr="00E42F9D">
        <w:rPr>
          <w:rFonts w:ascii="Arial" w:hAnsi="Arial" w:cs="Arial"/>
          <w:sz w:val="20"/>
          <w:szCs w:val="20"/>
        </w:rPr>
        <w:t xml:space="preserve"> Fire Department when that firefighter uses any controlled substance or prescription medication, except when such use is pursuant to the instructions of a physician, and the department has been provided with written assurance by the physician that such use will not adversely affect the ability to perform safety-sensitive functions. </w:t>
      </w:r>
    </w:p>
    <w:p w14:paraId="7ACAA6A1" w14:textId="77777777" w:rsidR="007F5DFF" w:rsidRPr="00E42F9D" w:rsidRDefault="007F5DFF" w:rsidP="00E42F9D">
      <w:pPr>
        <w:pStyle w:val="Default"/>
        <w:rPr>
          <w:rFonts w:ascii="Arial" w:hAnsi="Arial" w:cs="Arial"/>
          <w:sz w:val="20"/>
          <w:szCs w:val="20"/>
        </w:rPr>
      </w:pPr>
    </w:p>
    <w:p w14:paraId="4B67633A" w14:textId="77777777" w:rsidR="00E42F9D" w:rsidRPr="00E42F9D" w:rsidRDefault="0070786D" w:rsidP="00E42F9D">
      <w:pPr>
        <w:pStyle w:val="BodyText"/>
        <w:rPr>
          <w:rFonts w:ascii="Arial" w:hAnsi="Arial" w:cs="Arial"/>
          <w:color w:val="000000"/>
          <w:sz w:val="20"/>
          <w:szCs w:val="20"/>
        </w:rPr>
      </w:pPr>
      <w:r>
        <w:rPr>
          <w:rFonts w:ascii="Arial" w:hAnsi="Arial" w:cs="Arial"/>
          <w:color w:val="000000"/>
          <w:sz w:val="20"/>
          <w:szCs w:val="20"/>
        </w:rPr>
        <w:t>Members</w:t>
      </w:r>
      <w:r w:rsidR="00E42F9D" w:rsidRPr="00E42F9D">
        <w:rPr>
          <w:rFonts w:ascii="Arial" w:hAnsi="Arial" w:cs="Arial"/>
          <w:color w:val="000000"/>
          <w:sz w:val="20"/>
          <w:szCs w:val="20"/>
        </w:rPr>
        <w:t xml:space="preserve"> shall report any use of prescribed medication that could adversely affect the ability to perform fire department functions to a Chief Officer or other officer of the fire department. </w:t>
      </w:r>
    </w:p>
    <w:p w14:paraId="585681E8" w14:textId="77777777" w:rsidR="007F5DFF" w:rsidRDefault="007F5DFF" w:rsidP="00E42F9D">
      <w:pPr>
        <w:pStyle w:val="Default"/>
        <w:rPr>
          <w:rFonts w:ascii="Arial" w:hAnsi="Arial" w:cs="Arial"/>
          <w:b/>
          <w:bCs/>
          <w:sz w:val="20"/>
          <w:szCs w:val="20"/>
        </w:rPr>
      </w:pPr>
    </w:p>
    <w:p w14:paraId="09C29952" w14:textId="77777777" w:rsidR="00E42F9D" w:rsidRDefault="00E42F9D" w:rsidP="00E42F9D">
      <w:pPr>
        <w:pStyle w:val="Default"/>
        <w:rPr>
          <w:rFonts w:ascii="Arial" w:hAnsi="Arial" w:cs="Arial"/>
          <w:sz w:val="20"/>
          <w:szCs w:val="20"/>
        </w:rPr>
      </w:pPr>
      <w:r w:rsidRPr="00E42F9D">
        <w:rPr>
          <w:rFonts w:ascii="Arial" w:hAnsi="Arial" w:cs="Arial"/>
          <w:b/>
          <w:bCs/>
          <w:sz w:val="20"/>
          <w:szCs w:val="20"/>
        </w:rPr>
        <w:t xml:space="preserve">Testing Requirements: </w:t>
      </w:r>
      <w:r w:rsidRPr="00E42F9D">
        <w:rPr>
          <w:rFonts w:ascii="Arial" w:hAnsi="Arial" w:cs="Arial"/>
          <w:sz w:val="20"/>
          <w:szCs w:val="20"/>
        </w:rPr>
        <w:t>In order to ensure the safe and effective provision of emergency services in our community, and the safety of individual members of the Fire Department, the Fire Department intends to test firefighters for the presence of alcohol and/or controlled substances, as a condition of membership as a firefighter in the Department</w:t>
      </w:r>
      <w:r w:rsidR="005668E7">
        <w:rPr>
          <w:rFonts w:ascii="Arial" w:hAnsi="Arial" w:cs="Arial"/>
          <w:sz w:val="20"/>
          <w:szCs w:val="20"/>
        </w:rPr>
        <w:t>.</w:t>
      </w:r>
    </w:p>
    <w:p w14:paraId="098091D2" w14:textId="77777777" w:rsidR="00E42F9D" w:rsidRDefault="00E42F9D" w:rsidP="00E42F9D">
      <w:pPr>
        <w:pStyle w:val="Default"/>
        <w:rPr>
          <w:rFonts w:ascii="Arial" w:hAnsi="Arial" w:cs="Arial"/>
          <w:sz w:val="20"/>
          <w:szCs w:val="20"/>
        </w:rPr>
      </w:pPr>
    </w:p>
    <w:p w14:paraId="2466CD27" w14:textId="77777777" w:rsidR="00E42F9D" w:rsidRPr="00E42F9D" w:rsidRDefault="00E42F9D" w:rsidP="00E42F9D">
      <w:pPr>
        <w:pStyle w:val="Default"/>
        <w:rPr>
          <w:rFonts w:ascii="Arial" w:hAnsi="Arial" w:cs="Arial"/>
          <w:color w:val="auto"/>
          <w:sz w:val="20"/>
          <w:szCs w:val="20"/>
        </w:rPr>
      </w:pPr>
      <w:r>
        <w:rPr>
          <w:rFonts w:ascii="Arial" w:hAnsi="Arial" w:cs="Arial"/>
          <w:sz w:val="20"/>
          <w:szCs w:val="20"/>
        </w:rPr>
        <w:t>T</w:t>
      </w:r>
      <w:r w:rsidRPr="00E42F9D">
        <w:rPr>
          <w:rFonts w:ascii="Arial" w:hAnsi="Arial" w:cs="Arial"/>
          <w:color w:val="auto"/>
          <w:sz w:val="20"/>
          <w:szCs w:val="20"/>
        </w:rPr>
        <w:t xml:space="preserve">he Fire Department may require the collection and testing of samples for the following purposes: </w:t>
      </w:r>
    </w:p>
    <w:p w14:paraId="16D91CEC" w14:textId="77777777" w:rsidR="00E42F9D" w:rsidRPr="00E42F9D" w:rsidRDefault="00E42F9D" w:rsidP="00461B52">
      <w:pPr>
        <w:pStyle w:val="Default"/>
        <w:numPr>
          <w:ilvl w:val="0"/>
          <w:numId w:val="127"/>
        </w:numPr>
        <w:rPr>
          <w:rFonts w:ascii="Arial" w:hAnsi="Arial" w:cs="Arial"/>
          <w:color w:val="auto"/>
          <w:sz w:val="20"/>
          <w:szCs w:val="20"/>
        </w:rPr>
      </w:pPr>
      <w:r w:rsidRPr="00E42F9D">
        <w:rPr>
          <w:rFonts w:ascii="Arial" w:hAnsi="Arial" w:cs="Arial"/>
          <w:color w:val="auto"/>
          <w:sz w:val="20"/>
          <w:szCs w:val="20"/>
        </w:rPr>
        <w:t>Investigation of a vehic</w:t>
      </w:r>
      <w:r w:rsidR="00D136A2">
        <w:rPr>
          <w:rFonts w:ascii="Arial" w:hAnsi="Arial" w:cs="Arial"/>
          <w:color w:val="auto"/>
          <w:sz w:val="20"/>
          <w:szCs w:val="20"/>
        </w:rPr>
        <w:t>ular accident involving department’s</w:t>
      </w:r>
      <w:r w:rsidRPr="00E42F9D">
        <w:rPr>
          <w:rFonts w:ascii="Arial" w:hAnsi="Arial" w:cs="Arial"/>
          <w:color w:val="auto"/>
          <w:sz w:val="20"/>
          <w:szCs w:val="20"/>
        </w:rPr>
        <w:t xml:space="preserve"> apparatus or vehicle</w:t>
      </w:r>
      <w:r w:rsidR="00D136A2">
        <w:rPr>
          <w:rFonts w:ascii="Arial" w:hAnsi="Arial" w:cs="Arial"/>
          <w:color w:val="auto"/>
          <w:sz w:val="20"/>
          <w:szCs w:val="20"/>
        </w:rPr>
        <w:t>s</w:t>
      </w:r>
      <w:r w:rsidRPr="00E42F9D">
        <w:rPr>
          <w:rFonts w:ascii="Arial" w:hAnsi="Arial" w:cs="Arial"/>
          <w:color w:val="auto"/>
          <w:sz w:val="20"/>
          <w:szCs w:val="20"/>
        </w:rPr>
        <w:t xml:space="preserve"> or personal vehicle whi</w:t>
      </w:r>
      <w:r w:rsidR="0080276A">
        <w:rPr>
          <w:rFonts w:ascii="Arial" w:hAnsi="Arial" w:cs="Arial"/>
          <w:color w:val="auto"/>
          <w:sz w:val="20"/>
          <w:szCs w:val="20"/>
        </w:rPr>
        <w:t>le traveling to or from a call</w:t>
      </w:r>
    </w:p>
    <w:p w14:paraId="223755B7" w14:textId="77777777" w:rsidR="00E42F9D" w:rsidRPr="00E42F9D" w:rsidRDefault="00E42F9D" w:rsidP="00461B52">
      <w:pPr>
        <w:pStyle w:val="Default"/>
        <w:numPr>
          <w:ilvl w:val="0"/>
          <w:numId w:val="127"/>
        </w:numPr>
        <w:rPr>
          <w:rFonts w:ascii="Arial" w:hAnsi="Arial" w:cs="Arial"/>
          <w:color w:val="auto"/>
          <w:sz w:val="20"/>
          <w:szCs w:val="20"/>
        </w:rPr>
      </w:pPr>
      <w:r w:rsidRPr="00E42F9D">
        <w:rPr>
          <w:rFonts w:ascii="Arial" w:hAnsi="Arial" w:cs="Arial"/>
          <w:color w:val="auto"/>
          <w:sz w:val="20"/>
          <w:szCs w:val="20"/>
        </w:rPr>
        <w:t xml:space="preserve">Investigation of a fireground or training accident </w:t>
      </w:r>
    </w:p>
    <w:p w14:paraId="3FE00800" w14:textId="77777777" w:rsidR="00E42F9D" w:rsidRPr="00E42F9D" w:rsidRDefault="00E42F9D" w:rsidP="00461B52">
      <w:pPr>
        <w:pStyle w:val="Default"/>
        <w:numPr>
          <w:ilvl w:val="0"/>
          <w:numId w:val="127"/>
        </w:numPr>
        <w:rPr>
          <w:rFonts w:ascii="Arial" w:hAnsi="Arial" w:cs="Arial"/>
          <w:color w:val="auto"/>
          <w:sz w:val="20"/>
          <w:szCs w:val="20"/>
        </w:rPr>
      </w:pPr>
      <w:r w:rsidRPr="00E42F9D">
        <w:rPr>
          <w:rFonts w:ascii="Arial" w:hAnsi="Arial" w:cs="Arial"/>
          <w:color w:val="auto"/>
          <w:sz w:val="20"/>
          <w:szCs w:val="20"/>
        </w:rPr>
        <w:t>When there is a reasonable suspicion of alcohol a</w:t>
      </w:r>
      <w:r w:rsidR="0080276A">
        <w:rPr>
          <w:rFonts w:ascii="Arial" w:hAnsi="Arial" w:cs="Arial"/>
          <w:color w:val="auto"/>
          <w:sz w:val="20"/>
          <w:szCs w:val="20"/>
        </w:rPr>
        <w:t>nd/or controlled substance use</w:t>
      </w:r>
    </w:p>
    <w:p w14:paraId="109FBC86" w14:textId="77777777" w:rsidR="00E42F9D" w:rsidRPr="00E42F9D" w:rsidRDefault="00E42F9D" w:rsidP="00E42F9D">
      <w:pPr>
        <w:pStyle w:val="Default"/>
        <w:rPr>
          <w:rFonts w:ascii="Arial" w:hAnsi="Arial" w:cs="Arial"/>
          <w:color w:val="auto"/>
          <w:sz w:val="20"/>
          <w:szCs w:val="20"/>
        </w:rPr>
      </w:pPr>
    </w:p>
    <w:p w14:paraId="5B100FF5" w14:textId="77777777" w:rsidR="007F5DFF" w:rsidRDefault="007F5DFF" w:rsidP="00E42F9D">
      <w:pPr>
        <w:pStyle w:val="Default"/>
        <w:rPr>
          <w:rFonts w:ascii="Arial" w:hAnsi="Arial" w:cs="Arial"/>
          <w:color w:val="auto"/>
          <w:sz w:val="20"/>
          <w:szCs w:val="20"/>
        </w:rPr>
      </w:pPr>
    </w:p>
    <w:p w14:paraId="6F7960AA" w14:textId="77777777" w:rsidR="00C53BA9" w:rsidRDefault="00C53BA9" w:rsidP="00E42F9D">
      <w:pPr>
        <w:pStyle w:val="Default"/>
        <w:rPr>
          <w:rFonts w:ascii="Arial" w:hAnsi="Arial" w:cs="Arial"/>
          <w:color w:val="auto"/>
          <w:sz w:val="20"/>
          <w:szCs w:val="20"/>
        </w:rPr>
        <w:sectPr w:rsidR="00C53BA9" w:rsidSect="00350DC3">
          <w:footerReference w:type="default" r:id="rId51"/>
          <w:pgSz w:w="12240" w:h="15840"/>
          <w:pgMar w:top="1440" w:right="1800" w:bottom="1440" w:left="1800" w:header="720" w:footer="720" w:gutter="0"/>
          <w:cols w:space="720"/>
          <w:docGrid w:linePitch="360"/>
        </w:sectPr>
      </w:pPr>
    </w:p>
    <w:p w14:paraId="5661BEB0" w14:textId="423DB1A2" w:rsidR="00B84C90" w:rsidRDefault="00B84C90" w:rsidP="006E5621">
      <w:pPr>
        <w:pStyle w:val="Heading3"/>
      </w:pPr>
      <w:bookmarkStart w:id="147" w:name="_Toc92092186"/>
      <w:bookmarkStart w:id="148" w:name="sm"/>
      <w:r>
        <w:lastRenderedPageBreak/>
        <w:t>Social Media</w:t>
      </w:r>
      <w:bookmarkEnd w:id="147"/>
    </w:p>
    <w:bookmarkEnd w:id="148"/>
    <w:p w14:paraId="7EDD5B59" w14:textId="77777777" w:rsidR="000C0F59" w:rsidRPr="000C0F59" w:rsidRDefault="000C0F59" w:rsidP="00B84C90">
      <w:pPr>
        <w:autoSpaceDE w:val="0"/>
        <w:autoSpaceDN w:val="0"/>
        <w:adjustRightInd w:val="0"/>
        <w:jc w:val="center"/>
        <w:rPr>
          <w:rFonts w:ascii="Helvetica-Bold" w:hAnsi="Helvetica-Bold" w:cs="Helvetica-Bold"/>
          <w:b/>
          <w:bCs/>
        </w:rPr>
      </w:pPr>
    </w:p>
    <w:p w14:paraId="0D065760"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Recent current events have shown the ease at which sensitive or private information may be</w:t>
      </w:r>
      <w:r w:rsidR="00802171">
        <w:rPr>
          <w:rFonts w:ascii="Helvetica" w:hAnsi="Helvetica" w:cs="Helvetica"/>
          <w:sz w:val="20"/>
          <w:szCs w:val="20"/>
        </w:rPr>
        <w:t xml:space="preserve"> </w:t>
      </w:r>
      <w:r>
        <w:rPr>
          <w:rFonts w:ascii="Helvetica" w:hAnsi="Helvetica" w:cs="Helvetica"/>
          <w:sz w:val="20"/>
          <w:szCs w:val="20"/>
        </w:rPr>
        <w:t>spread worldwide via electronic means and the internet in general. Something that may seem</w:t>
      </w:r>
      <w:r w:rsidR="00802171">
        <w:rPr>
          <w:rFonts w:ascii="Helvetica" w:hAnsi="Helvetica" w:cs="Helvetica"/>
          <w:sz w:val="20"/>
          <w:szCs w:val="20"/>
        </w:rPr>
        <w:t xml:space="preserve"> </w:t>
      </w:r>
      <w:r>
        <w:rPr>
          <w:rFonts w:ascii="Helvetica" w:hAnsi="Helvetica" w:cs="Helvetica"/>
          <w:sz w:val="20"/>
          <w:szCs w:val="20"/>
        </w:rPr>
        <w:t>rather routine to us as the fire service may bring tremendous personal pain, anguish, and disgust</w:t>
      </w:r>
      <w:r w:rsidR="00802171">
        <w:rPr>
          <w:rFonts w:ascii="Helvetica" w:hAnsi="Helvetica" w:cs="Helvetica"/>
          <w:sz w:val="20"/>
          <w:szCs w:val="20"/>
        </w:rPr>
        <w:t xml:space="preserve"> </w:t>
      </w:r>
      <w:r>
        <w:rPr>
          <w:rFonts w:ascii="Helvetica" w:hAnsi="Helvetica" w:cs="Helvetica"/>
          <w:sz w:val="20"/>
          <w:szCs w:val="20"/>
        </w:rPr>
        <w:t>to those not closely involved with our profession. In order to avoid serious damage to our</w:t>
      </w:r>
      <w:r w:rsidR="00802171">
        <w:rPr>
          <w:rFonts w:ascii="Helvetica" w:hAnsi="Helvetica" w:cs="Helvetica"/>
          <w:sz w:val="20"/>
          <w:szCs w:val="20"/>
        </w:rPr>
        <w:t xml:space="preserve"> </w:t>
      </w:r>
      <w:r>
        <w:rPr>
          <w:rFonts w:ascii="Helvetica" w:hAnsi="Helvetica" w:cs="Helvetica"/>
          <w:sz w:val="20"/>
          <w:szCs w:val="20"/>
        </w:rPr>
        <w:t>reputations and to protect the privacy of those we serve:</w:t>
      </w:r>
    </w:p>
    <w:p w14:paraId="4752C309" w14:textId="77777777" w:rsidR="000C0F59" w:rsidRDefault="000C0F59" w:rsidP="00B84C90">
      <w:pPr>
        <w:autoSpaceDE w:val="0"/>
        <w:autoSpaceDN w:val="0"/>
        <w:adjustRightInd w:val="0"/>
        <w:rPr>
          <w:rFonts w:ascii="Helvetica" w:hAnsi="Helvetica" w:cs="Helvetica"/>
          <w:sz w:val="20"/>
          <w:szCs w:val="20"/>
        </w:rPr>
      </w:pPr>
    </w:p>
    <w:p w14:paraId="4D10FCD9" w14:textId="77777777" w:rsidR="00B84C90" w:rsidRDefault="00B84C90" w:rsidP="00461B52">
      <w:pPr>
        <w:numPr>
          <w:ilvl w:val="0"/>
          <w:numId w:val="101"/>
        </w:numPr>
        <w:autoSpaceDE w:val="0"/>
        <w:autoSpaceDN w:val="0"/>
        <w:adjustRightInd w:val="0"/>
        <w:rPr>
          <w:rFonts w:ascii="Helvetica" w:hAnsi="Helvetica" w:cs="Helvetica"/>
          <w:sz w:val="20"/>
          <w:szCs w:val="20"/>
        </w:rPr>
      </w:pPr>
      <w:r>
        <w:rPr>
          <w:rFonts w:ascii="Helvetica" w:hAnsi="Helvetica" w:cs="Helvetica"/>
          <w:sz w:val="20"/>
          <w:szCs w:val="20"/>
        </w:rPr>
        <w:t>Personnel shall not use any personally owned devices to photograph, document, or</w:t>
      </w:r>
      <w:r w:rsidR="000C0F59">
        <w:rPr>
          <w:rFonts w:ascii="Helvetica" w:hAnsi="Helvetica" w:cs="Helvetica"/>
          <w:sz w:val="20"/>
          <w:szCs w:val="20"/>
        </w:rPr>
        <w:t xml:space="preserve"> </w:t>
      </w:r>
      <w:r w:rsidRPr="000C0F59">
        <w:rPr>
          <w:rFonts w:ascii="Helvetica" w:hAnsi="Helvetica" w:cs="Helvetica"/>
          <w:sz w:val="20"/>
          <w:szCs w:val="20"/>
        </w:rPr>
        <w:t>record any emergency scene/incident while on-duty and in attendance as members of the</w:t>
      </w:r>
      <w:r w:rsidR="000C0F59">
        <w:rPr>
          <w:rFonts w:ascii="Helvetica" w:hAnsi="Helvetica" w:cs="Helvetica"/>
          <w:sz w:val="20"/>
          <w:szCs w:val="20"/>
        </w:rPr>
        <w:t xml:space="preserve"> </w:t>
      </w:r>
      <w:r w:rsidR="000C0F59">
        <w:rPr>
          <w:rFonts w:ascii="Arial" w:hAnsi="Arial" w:cs="Arial"/>
          <w:color w:val="000000"/>
          <w:sz w:val="20"/>
          <w:szCs w:val="20"/>
        </w:rPr>
        <w:fldChar w:fldCharType="begin">
          <w:ffData>
            <w:name w:val="Text66"/>
            <w:enabled/>
            <w:calcOnExit w:val="0"/>
            <w:textInput/>
          </w:ffData>
        </w:fldChar>
      </w:r>
      <w:r w:rsidR="000C0F59">
        <w:rPr>
          <w:rFonts w:ascii="Arial" w:hAnsi="Arial" w:cs="Arial"/>
          <w:color w:val="000000"/>
          <w:sz w:val="20"/>
          <w:szCs w:val="20"/>
        </w:rPr>
        <w:instrText xml:space="preserve"> FORMTEXT </w:instrText>
      </w:r>
      <w:r w:rsidR="000C0F59">
        <w:rPr>
          <w:rFonts w:ascii="Arial" w:hAnsi="Arial" w:cs="Arial"/>
          <w:color w:val="000000"/>
          <w:sz w:val="20"/>
          <w:szCs w:val="20"/>
        </w:rPr>
      </w:r>
      <w:r w:rsidR="000C0F59">
        <w:rPr>
          <w:rFonts w:ascii="Arial" w:hAnsi="Arial" w:cs="Arial"/>
          <w:color w:val="000000"/>
          <w:sz w:val="20"/>
          <w:szCs w:val="20"/>
        </w:rPr>
        <w:fldChar w:fldCharType="separate"/>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color w:val="000000"/>
          <w:sz w:val="20"/>
          <w:szCs w:val="20"/>
        </w:rPr>
        <w:fldChar w:fldCharType="end"/>
      </w:r>
      <w:r w:rsidR="000C0F59">
        <w:rPr>
          <w:rFonts w:ascii="Arial" w:hAnsi="Arial" w:cs="Arial"/>
          <w:color w:val="000000"/>
          <w:sz w:val="20"/>
          <w:szCs w:val="20"/>
        </w:rPr>
        <w:t xml:space="preserve"> </w:t>
      </w:r>
      <w:r w:rsidR="000C0F59">
        <w:rPr>
          <w:rFonts w:ascii="Helvetica" w:hAnsi="Helvetica" w:cs="Helvetica"/>
          <w:sz w:val="20"/>
          <w:szCs w:val="20"/>
        </w:rPr>
        <w:t xml:space="preserve">Fire Department </w:t>
      </w:r>
      <w:r w:rsidRPr="000C0F59">
        <w:rPr>
          <w:rFonts w:ascii="Helvetica" w:hAnsi="Helvetica" w:cs="Helvetica"/>
          <w:sz w:val="20"/>
          <w:szCs w:val="20"/>
        </w:rPr>
        <w:t>at those scenes</w:t>
      </w:r>
      <w:r w:rsidR="000C0F59">
        <w:rPr>
          <w:rFonts w:ascii="Helvetica" w:hAnsi="Helvetica" w:cs="Helvetica"/>
          <w:sz w:val="20"/>
          <w:szCs w:val="20"/>
        </w:rPr>
        <w:t xml:space="preserve">. For the purposes of this policy, </w:t>
      </w:r>
      <w:r w:rsidRPr="000C0F59">
        <w:rPr>
          <w:rFonts w:ascii="Helvetica" w:hAnsi="Helvetica" w:cs="Helvetica"/>
          <w:sz w:val="20"/>
          <w:szCs w:val="20"/>
        </w:rPr>
        <w:t>personally owned devices include but are not limited to: film cameras; digital cameras;</w:t>
      </w:r>
      <w:r w:rsidR="000C0F59">
        <w:rPr>
          <w:rFonts w:ascii="Helvetica" w:hAnsi="Helvetica" w:cs="Helvetica"/>
          <w:sz w:val="20"/>
          <w:szCs w:val="20"/>
        </w:rPr>
        <w:t xml:space="preserve"> video recording </w:t>
      </w:r>
      <w:r w:rsidRPr="000C0F59">
        <w:rPr>
          <w:rFonts w:ascii="Helvetica" w:hAnsi="Helvetica" w:cs="Helvetica"/>
          <w:sz w:val="20"/>
          <w:szCs w:val="20"/>
        </w:rPr>
        <w:t>cameras and devices, cell phones and cell phone cameras.</w:t>
      </w:r>
    </w:p>
    <w:p w14:paraId="1FC0DCBD" w14:textId="77777777" w:rsidR="000C0F59" w:rsidRPr="000C0F59" w:rsidRDefault="000C0F59" w:rsidP="000C0F59">
      <w:pPr>
        <w:autoSpaceDE w:val="0"/>
        <w:autoSpaceDN w:val="0"/>
        <w:adjustRightInd w:val="0"/>
        <w:ind w:left="720"/>
        <w:rPr>
          <w:rFonts w:ascii="Helvetica" w:hAnsi="Helvetica" w:cs="Helvetica"/>
          <w:sz w:val="20"/>
          <w:szCs w:val="20"/>
        </w:rPr>
      </w:pPr>
    </w:p>
    <w:p w14:paraId="44E0F236" w14:textId="77777777" w:rsidR="00B84C90" w:rsidRDefault="00B84C90" w:rsidP="00461B52">
      <w:pPr>
        <w:numPr>
          <w:ilvl w:val="0"/>
          <w:numId w:val="101"/>
        </w:numPr>
        <w:autoSpaceDE w:val="0"/>
        <w:autoSpaceDN w:val="0"/>
        <w:adjustRightInd w:val="0"/>
        <w:rPr>
          <w:rFonts w:ascii="Helvetica" w:hAnsi="Helvetica" w:cs="Helvetica"/>
          <w:sz w:val="20"/>
          <w:szCs w:val="20"/>
        </w:rPr>
      </w:pPr>
      <w:r>
        <w:rPr>
          <w:rFonts w:ascii="Helvetica" w:hAnsi="Helvetica" w:cs="Helvetica"/>
          <w:sz w:val="20"/>
          <w:szCs w:val="20"/>
        </w:rPr>
        <w:t>Personnel may photograph, document, or record emergency scenes utilizing department</w:t>
      </w:r>
      <w:r w:rsidR="000C0F59">
        <w:rPr>
          <w:rFonts w:ascii="Helvetica" w:hAnsi="Helvetica" w:cs="Helvetica"/>
          <w:sz w:val="20"/>
          <w:szCs w:val="20"/>
        </w:rPr>
        <w:t xml:space="preserve"> </w:t>
      </w:r>
      <w:r w:rsidRPr="000C0F59">
        <w:rPr>
          <w:rFonts w:ascii="Helvetica" w:hAnsi="Helvetica" w:cs="Helvetica"/>
          <w:sz w:val="20"/>
          <w:szCs w:val="20"/>
        </w:rPr>
        <w:t>owned devices with proper authorization from the Fire Chief or Incident Commander of</w:t>
      </w:r>
      <w:r w:rsidR="000C0F59">
        <w:rPr>
          <w:rFonts w:ascii="Helvetica" w:hAnsi="Helvetica" w:cs="Helvetica"/>
          <w:sz w:val="20"/>
          <w:szCs w:val="20"/>
        </w:rPr>
        <w:t xml:space="preserve"> </w:t>
      </w:r>
      <w:r w:rsidRPr="000C0F59">
        <w:rPr>
          <w:rFonts w:ascii="Helvetica" w:hAnsi="Helvetica" w:cs="Helvetica"/>
          <w:sz w:val="20"/>
          <w:szCs w:val="20"/>
        </w:rPr>
        <w:t>the scene. Any electronic media documenting the incident such as digital pictures, video</w:t>
      </w:r>
      <w:r w:rsidR="000C0F59">
        <w:rPr>
          <w:rFonts w:ascii="Helvetica" w:hAnsi="Helvetica" w:cs="Helvetica"/>
          <w:sz w:val="20"/>
          <w:szCs w:val="20"/>
        </w:rPr>
        <w:t xml:space="preserve"> </w:t>
      </w:r>
      <w:r w:rsidRPr="000C0F59">
        <w:rPr>
          <w:rFonts w:ascii="Helvetica" w:hAnsi="Helvetica" w:cs="Helvetica"/>
          <w:sz w:val="20"/>
          <w:szCs w:val="20"/>
        </w:rPr>
        <w:t>or other records of the incident that are collected by any member of the department in</w:t>
      </w:r>
      <w:r w:rsidR="000C0F59">
        <w:rPr>
          <w:rFonts w:ascii="Helvetica" w:hAnsi="Helvetica" w:cs="Helvetica"/>
          <w:sz w:val="20"/>
          <w:szCs w:val="20"/>
        </w:rPr>
        <w:t xml:space="preserve"> </w:t>
      </w:r>
      <w:r w:rsidRPr="000C0F59">
        <w:rPr>
          <w:rFonts w:ascii="Helvetica" w:hAnsi="Helvetica" w:cs="Helvetica"/>
          <w:sz w:val="20"/>
          <w:szCs w:val="20"/>
        </w:rPr>
        <w:t>this manner are and shall remain property of the department.</w:t>
      </w:r>
    </w:p>
    <w:p w14:paraId="04B8DA43" w14:textId="77777777" w:rsidR="000C0F59" w:rsidRPr="000C0F59" w:rsidRDefault="000C0F59" w:rsidP="000C0F59">
      <w:pPr>
        <w:autoSpaceDE w:val="0"/>
        <w:autoSpaceDN w:val="0"/>
        <w:adjustRightInd w:val="0"/>
        <w:rPr>
          <w:rFonts w:ascii="Helvetica" w:hAnsi="Helvetica" w:cs="Helvetica"/>
          <w:sz w:val="20"/>
          <w:szCs w:val="20"/>
        </w:rPr>
      </w:pPr>
    </w:p>
    <w:p w14:paraId="4299EB3F" w14:textId="77777777" w:rsidR="00B84C90" w:rsidRDefault="00B84C90" w:rsidP="00461B52">
      <w:pPr>
        <w:numPr>
          <w:ilvl w:val="0"/>
          <w:numId w:val="101"/>
        </w:numPr>
        <w:autoSpaceDE w:val="0"/>
        <w:autoSpaceDN w:val="0"/>
        <w:adjustRightInd w:val="0"/>
        <w:rPr>
          <w:rFonts w:ascii="Helvetica" w:hAnsi="Helvetica" w:cs="Helvetica"/>
          <w:sz w:val="20"/>
          <w:szCs w:val="20"/>
        </w:rPr>
      </w:pPr>
      <w:r>
        <w:rPr>
          <w:rFonts w:ascii="Helvetica" w:hAnsi="Helvetica" w:cs="Helvetica"/>
          <w:sz w:val="20"/>
          <w:szCs w:val="20"/>
        </w:rPr>
        <w:t>Such electronic media and/or other documentation shall be for internal, investigative or</w:t>
      </w:r>
      <w:r w:rsidR="000C0F59">
        <w:rPr>
          <w:rFonts w:ascii="Helvetica" w:hAnsi="Helvetica" w:cs="Helvetica"/>
          <w:sz w:val="20"/>
          <w:szCs w:val="20"/>
        </w:rPr>
        <w:t xml:space="preserve"> </w:t>
      </w:r>
      <w:r w:rsidRPr="000C0F59">
        <w:rPr>
          <w:rFonts w:ascii="Helvetica" w:hAnsi="Helvetica" w:cs="Helvetica"/>
          <w:sz w:val="20"/>
          <w:szCs w:val="20"/>
        </w:rPr>
        <w:t>training uses and shall not be transmitted by any means outside the department unless</w:t>
      </w:r>
      <w:r w:rsidR="000C0F59">
        <w:rPr>
          <w:rFonts w:ascii="Helvetica" w:hAnsi="Helvetica" w:cs="Helvetica"/>
          <w:sz w:val="20"/>
          <w:szCs w:val="20"/>
        </w:rPr>
        <w:t xml:space="preserve"> </w:t>
      </w:r>
      <w:r w:rsidRPr="000C0F59">
        <w:rPr>
          <w:rFonts w:ascii="Helvetica" w:hAnsi="Helvetica" w:cs="Helvetica"/>
          <w:sz w:val="20"/>
          <w:szCs w:val="20"/>
        </w:rPr>
        <w:t>expressly authorized by the Fire Chief or their designee. The Fire Investigator is</w:t>
      </w:r>
      <w:r w:rsidR="000C0F59">
        <w:rPr>
          <w:rFonts w:ascii="Helvetica" w:hAnsi="Helvetica" w:cs="Helvetica"/>
          <w:sz w:val="20"/>
          <w:szCs w:val="20"/>
        </w:rPr>
        <w:t xml:space="preserve"> </w:t>
      </w:r>
      <w:r w:rsidRPr="000C0F59">
        <w:rPr>
          <w:rFonts w:ascii="Helvetica" w:hAnsi="Helvetica" w:cs="Helvetica"/>
          <w:sz w:val="20"/>
          <w:szCs w:val="20"/>
        </w:rPr>
        <w:t>authorized to transmit this type of information outside the department in association with</w:t>
      </w:r>
      <w:r w:rsidR="000C0F59">
        <w:rPr>
          <w:rFonts w:ascii="Helvetica" w:hAnsi="Helvetica" w:cs="Helvetica"/>
          <w:sz w:val="20"/>
          <w:szCs w:val="20"/>
        </w:rPr>
        <w:t xml:space="preserve"> </w:t>
      </w:r>
      <w:r w:rsidRPr="000C0F59">
        <w:rPr>
          <w:rFonts w:ascii="Helvetica" w:hAnsi="Helvetica" w:cs="Helvetica"/>
          <w:sz w:val="20"/>
          <w:szCs w:val="20"/>
        </w:rPr>
        <w:t>an ongoing fire investigations as may be necessary as part of the fire investigation</w:t>
      </w:r>
      <w:r w:rsidR="000C0F59">
        <w:rPr>
          <w:rFonts w:ascii="Helvetica" w:hAnsi="Helvetica" w:cs="Helvetica"/>
          <w:sz w:val="20"/>
          <w:szCs w:val="20"/>
        </w:rPr>
        <w:t xml:space="preserve"> </w:t>
      </w:r>
      <w:r w:rsidRPr="000C0F59">
        <w:rPr>
          <w:rFonts w:ascii="Helvetica" w:hAnsi="Helvetica" w:cs="Helvetica"/>
          <w:sz w:val="20"/>
          <w:szCs w:val="20"/>
        </w:rPr>
        <w:t>process.</w:t>
      </w:r>
    </w:p>
    <w:p w14:paraId="25E29E7D" w14:textId="77777777" w:rsidR="000C0F59" w:rsidRPr="000C0F59" w:rsidRDefault="000C0F59" w:rsidP="000C0F59">
      <w:pPr>
        <w:autoSpaceDE w:val="0"/>
        <w:autoSpaceDN w:val="0"/>
        <w:adjustRightInd w:val="0"/>
        <w:rPr>
          <w:rFonts w:ascii="Helvetica" w:hAnsi="Helvetica" w:cs="Helvetica"/>
          <w:sz w:val="20"/>
          <w:szCs w:val="20"/>
        </w:rPr>
      </w:pPr>
    </w:p>
    <w:p w14:paraId="01E6E9A5" w14:textId="77777777" w:rsidR="00B84C90" w:rsidRDefault="00B84C90" w:rsidP="00461B52">
      <w:pPr>
        <w:numPr>
          <w:ilvl w:val="0"/>
          <w:numId w:val="101"/>
        </w:numPr>
        <w:autoSpaceDE w:val="0"/>
        <w:autoSpaceDN w:val="0"/>
        <w:adjustRightInd w:val="0"/>
        <w:rPr>
          <w:rFonts w:ascii="Helvetica" w:hAnsi="Helvetica" w:cs="Helvetica"/>
          <w:sz w:val="20"/>
          <w:szCs w:val="20"/>
        </w:rPr>
      </w:pPr>
      <w:r>
        <w:rPr>
          <w:rFonts w:ascii="Helvetica" w:hAnsi="Helvetica" w:cs="Helvetica"/>
          <w:sz w:val="20"/>
          <w:szCs w:val="20"/>
        </w:rPr>
        <w:t>Fire department operations allow us access to situations, investigations and crime</w:t>
      </w:r>
      <w:r w:rsidR="000C0F59">
        <w:rPr>
          <w:rFonts w:ascii="Helvetica" w:hAnsi="Helvetica" w:cs="Helvetica"/>
          <w:sz w:val="20"/>
          <w:szCs w:val="20"/>
        </w:rPr>
        <w:t xml:space="preserve"> </w:t>
      </w:r>
      <w:r w:rsidRPr="000C0F59">
        <w:rPr>
          <w:rFonts w:ascii="Helvetica" w:hAnsi="Helvetica" w:cs="Helvetica"/>
          <w:sz w:val="20"/>
          <w:szCs w:val="20"/>
        </w:rPr>
        <w:t>scenes from which the media and press may be excluded due to operational, safety, or</w:t>
      </w:r>
      <w:r w:rsidR="000C0F59">
        <w:rPr>
          <w:rFonts w:ascii="Helvetica" w:hAnsi="Helvetica" w:cs="Helvetica"/>
          <w:sz w:val="20"/>
          <w:szCs w:val="20"/>
        </w:rPr>
        <w:t xml:space="preserve"> </w:t>
      </w:r>
      <w:r w:rsidRPr="000C0F59">
        <w:rPr>
          <w:rFonts w:ascii="Helvetica" w:hAnsi="Helvetica" w:cs="Helvetica"/>
          <w:sz w:val="20"/>
          <w:szCs w:val="20"/>
        </w:rPr>
        <w:t>investigative reasons. As such, electronic media, information, and pictures gathered at</w:t>
      </w:r>
      <w:r w:rsidR="000C0F59">
        <w:rPr>
          <w:rFonts w:ascii="Helvetica" w:hAnsi="Helvetica" w:cs="Helvetica"/>
          <w:sz w:val="20"/>
          <w:szCs w:val="20"/>
        </w:rPr>
        <w:t xml:space="preserve"> </w:t>
      </w:r>
      <w:r w:rsidRPr="000C0F59">
        <w:rPr>
          <w:rFonts w:ascii="Helvetica" w:hAnsi="Helvetica" w:cs="Helvetica"/>
          <w:sz w:val="20"/>
          <w:szCs w:val="20"/>
        </w:rPr>
        <w:t>emergency/incident scenes must be strictly controlled to be in accordance with HIPPA</w:t>
      </w:r>
      <w:r w:rsidR="000C0F59">
        <w:rPr>
          <w:rFonts w:ascii="Helvetica" w:hAnsi="Helvetica" w:cs="Helvetica"/>
          <w:sz w:val="20"/>
          <w:szCs w:val="20"/>
        </w:rPr>
        <w:t xml:space="preserve"> </w:t>
      </w:r>
      <w:r w:rsidRPr="000C0F59">
        <w:rPr>
          <w:rFonts w:ascii="Helvetica" w:hAnsi="Helvetica" w:cs="Helvetica"/>
          <w:sz w:val="20"/>
          <w:szCs w:val="20"/>
        </w:rPr>
        <w:t>and other regulations so as not to jeopardize patient confidentiality; fire, accident or crime</w:t>
      </w:r>
      <w:r w:rsidR="000C0F59">
        <w:rPr>
          <w:rFonts w:ascii="Helvetica" w:hAnsi="Helvetica" w:cs="Helvetica"/>
          <w:sz w:val="20"/>
          <w:szCs w:val="20"/>
        </w:rPr>
        <w:t xml:space="preserve"> </w:t>
      </w:r>
      <w:r w:rsidRPr="000C0F59">
        <w:rPr>
          <w:rFonts w:ascii="Helvetica" w:hAnsi="Helvetica" w:cs="Helvetica"/>
          <w:sz w:val="20"/>
          <w:szCs w:val="20"/>
        </w:rPr>
        <w:t>scene investigations; or shine an unprofessional light on the department.</w:t>
      </w:r>
    </w:p>
    <w:p w14:paraId="129E1651" w14:textId="77777777" w:rsidR="000C0F59" w:rsidRPr="000C0F59" w:rsidRDefault="000C0F59" w:rsidP="000C0F59">
      <w:pPr>
        <w:autoSpaceDE w:val="0"/>
        <w:autoSpaceDN w:val="0"/>
        <w:adjustRightInd w:val="0"/>
        <w:ind w:left="720"/>
        <w:rPr>
          <w:rFonts w:ascii="Helvetica" w:hAnsi="Helvetica" w:cs="Helvetica"/>
          <w:sz w:val="20"/>
          <w:szCs w:val="20"/>
        </w:rPr>
      </w:pPr>
    </w:p>
    <w:p w14:paraId="55CADDD2"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Members who violate this policy will be subject to disciplinary action, up to and inc</w:t>
      </w:r>
      <w:r w:rsidR="000C0F59">
        <w:rPr>
          <w:rFonts w:ascii="Helvetica" w:hAnsi="Helvetica" w:cs="Helvetica"/>
          <w:sz w:val="20"/>
          <w:szCs w:val="20"/>
        </w:rPr>
        <w:t xml:space="preserve">luding </w:t>
      </w:r>
      <w:r>
        <w:rPr>
          <w:rFonts w:ascii="Helvetica" w:hAnsi="Helvetica" w:cs="Helvetica"/>
          <w:sz w:val="20"/>
          <w:szCs w:val="20"/>
        </w:rPr>
        <w:t>suspension from the department.</w:t>
      </w:r>
    </w:p>
    <w:p w14:paraId="62AC9B34" w14:textId="77777777" w:rsidR="000C0F59" w:rsidRDefault="000C0F59" w:rsidP="00B84C90">
      <w:pPr>
        <w:autoSpaceDE w:val="0"/>
        <w:autoSpaceDN w:val="0"/>
        <w:adjustRightInd w:val="0"/>
        <w:rPr>
          <w:rFonts w:ascii="Helvetica" w:hAnsi="Helvetica" w:cs="Helvetica"/>
          <w:sz w:val="28"/>
          <w:szCs w:val="28"/>
        </w:rPr>
      </w:pPr>
    </w:p>
    <w:p w14:paraId="12CAF289" w14:textId="77777777" w:rsidR="000C0F59" w:rsidRDefault="000C0F59" w:rsidP="00B84C90">
      <w:pPr>
        <w:autoSpaceDE w:val="0"/>
        <w:autoSpaceDN w:val="0"/>
        <w:adjustRightInd w:val="0"/>
        <w:rPr>
          <w:rFonts w:ascii="Helvetica" w:hAnsi="Helvetica" w:cs="Helvetica"/>
          <w:sz w:val="28"/>
          <w:szCs w:val="28"/>
        </w:rPr>
      </w:pPr>
    </w:p>
    <w:p w14:paraId="0EC720AE" w14:textId="77777777" w:rsidR="000C0F59" w:rsidRDefault="000C0F59" w:rsidP="00B84C90">
      <w:pPr>
        <w:autoSpaceDE w:val="0"/>
        <w:autoSpaceDN w:val="0"/>
        <w:adjustRightInd w:val="0"/>
        <w:rPr>
          <w:rFonts w:ascii="Helvetica" w:hAnsi="Helvetica" w:cs="Helvetica"/>
          <w:sz w:val="28"/>
          <w:szCs w:val="28"/>
        </w:rPr>
      </w:pPr>
    </w:p>
    <w:p w14:paraId="083D5B73" w14:textId="77777777" w:rsidR="000C0F59" w:rsidRDefault="000C0F59" w:rsidP="00B84C90">
      <w:pPr>
        <w:autoSpaceDE w:val="0"/>
        <w:autoSpaceDN w:val="0"/>
        <w:adjustRightInd w:val="0"/>
        <w:rPr>
          <w:rFonts w:ascii="Helvetica" w:hAnsi="Helvetica" w:cs="Helvetica"/>
          <w:sz w:val="28"/>
          <w:szCs w:val="28"/>
        </w:rPr>
      </w:pPr>
    </w:p>
    <w:p w14:paraId="34EA1302" w14:textId="77777777" w:rsidR="000C0F59" w:rsidRDefault="000C0F59" w:rsidP="00B84C90">
      <w:pPr>
        <w:autoSpaceDE w:val="0"/>
        <w:autoSpaceDN w:val="0"/>
        <w:adjustRightInd w:val="0"/>
        <w:rPr>
          <w:rFonts w:ascii="Helvetica" w:hAnsi="Helvetica" w:cs="Helvetica"/>
          <w:sz w:val="28"/>
          <w:szCs w:val="28"/>
        </w:rPr>
      </w:pPr>
    </w:p>
    <w:p w14:paraId="12E81177" w14:textId="77777777" w:rsidR="000C0F59" w:rsidRDefault="000C0F59" w:rsidP="00B84C90">
      <w:pPr>
        <w:autoSpaceDE w:val="0"/>
        <w:autoSpaceDN w:val="0"/>
        <w:adjustRightInd w:val="0"/>
        <w:rPr>
          <w:rFonts w:ascii="Helvetica" w:hAnsi="Helvetica" w:cs="Helvetica"/>
          <w:sz w:val="28"/>
          <w:szCs w:val="28"/>
        </w:rPr>
      </w:pPr>
    </w:p>
    <w:p w14:paraId="6BF2BE9F" w14:textId="77777777" w:rsidR="000C0F59" w:rsidRDefault="000C0F59" w:rsidP="00B84C90">
      <w:pPr>
        <w:autoSpaceDE w:val="0"/>
        <w:autoSpaceDN w:val="0"/>
        <w:adjustRightInd w:val="0"/>
        <w:rPr>
          <w:rFonts w:ascii="Helvetica-Bold" w:hAnsi="Helvetica-Bold" w:cs="Helvetica-Bold"/>
          <w:b/>
          <w:bCs/>
          <w:sz w:val="32"/>
          <w:szCs w:val="32"/>
        </w:rPr>
      </w:pPr>
    </w:p>
    <w:p w14:paraId="5A87C309" w14:textId="77777777" w:rsidR="000C0F59" w:rsidRDefault="000C0F59" w:rsidP="00B84C90">
      <w:pPr>
        <w:autoSpaceDE w:val="0"/>
        <w:autoSpaceDN w:val="0"/>
        <w:adjustRightInd w:val="0"/>
        <w:rPr>
          <w:rFonts w:ascii="Helvetica-Bold" w:hAnsi="Helvetica-Bold" w:cs="Helvetica-Bold"/>
          <w:b/>
          <w:bCs/>
          <w:sz w:val="32"/>
          <w:szCs w:val="32"/>
        </w:rPr>
      </w:pPr>
    </w:p>
    <w:p w14:paraId="2552120E" w14:textId="77777777" w:rsidR="000C0F59" w:rsidRDefault="000C0F59" w:rsidP="00B84C90">
      <w:pPr>
        <w:autoSpaceDE w:val="0"/>
        <w:autoSpaceDN w:val="0"/>
        <w:adjustRightInd w:val="0"/>
        <w:rPr>
          <w:rFonts w:ascii="Helvetica-Bold" w:hAnsi="Helvetica-Bold" w:cs="Helvetica-Bold"/>
          <w:b/>
          <w:bCs/>
          <w:sz w:val="32"/>
          <w:szCs w:val="32"/>
        </w:rPr>
      </w:pPr>
    </w:p>
    <w:p w14:paraId="588B5822" w14:textId="77777777" w:rsidR="000C0F59" w:rsidRDefault="000C0F59" w:rsidP="00B84C90">
      <w:pPr>
        <w:autoSpaceDE w:val="0"/>
        <w:autoSpaceDN w:val="0"/>
        <w:adjustRightInd w:val="0"/>
        <w:rPr>
          <w:rFonts w:ascii="Helvetica-Bold" w:hAnsi="Helvetica-Bold" w:cs="Helvetica-Bold"/>
          <w:b/>
          <w:bCs/>
          <w:sz w:val="32"/>
          <w:szCs w:val="32"/>
        </w:rPr>
      </w:pPr>
    </w:p>
    <w:p w14:paraId="7A830329" w14:textId="77777777" w:rsidR="0031230A" w:rsidRDefault="0031230A" w:rsidP="00B84C90">
      <w:pPr>
        <w:autoSpaceDE w:val="0"/>
        <w:autoSpaceDN w:val="0"/>
        <w:adjustRightInd w:val="0"/>
        <w:rPr>
          <w:rFonts w:ascii="Helvetica-Bold" w:hAnsi="Helvetica-Bold" w:cs="Helvetica-Bold"/>
          <w:b/>
          <w:bCs/>
          <w:sz w:val="32"/>
          <w:szCs w:val="32"/>
        </w:rPr>
        <w:sectPr w:rsidR="0031230A" w:rsidSect="00350DC3">
          <w:footerReference w:type="default" r:id="rId52"/>
          <w:pgSz w:w="12240" w:h="15840"/>
          <w:pgMar w:top="1440" w:right="1800" w:bottom="1440" w:left="1800" w:header="720" w:footer="720" w:gutter="0"/>
          <w:cols w:space="720"/>
          <w:docGrid w:linePitch="360"/>
        </w:sectPr>
      </w:pPr>
    </w:p>
    <w:p w14:paraId="2B5A83A4" w14:textId="1D40C5AF" w:rsidR="00B84C90" w:rsidRDefault="00B84C90" w:rsidP="006E5621">
      <w:pPr>
        <w:pStyle w:val="Heading3"/>
      </w:pPr>
      <w:bookmarkStart w:id="149" w:name="_Toc92092187"/>
      <w:bookmarkStart w:id="150" w:name="wp"/>
      <w:r>
        <w:lastRenderedPageBreak/>
        <w:t>Weapons Policy</w:t>
      </w:r>
      <w:bookmarkEnd w:id="149"/>
    </w:p>
    <w:bookmarkEnd w:id="150"/>
    <w:p w14:paraId="4A7900D2" w14:textId="77777777" w:rsidR="000C0F59" w:rsidRPr="000C0F59" w:rsidRDefault="000C0F59" w:rsidP="000C0F59">
      <w:pPr>
        <w:autoSpaceDE w:val="0"/>
        <w:autoSpaceDN w:val="0"/>
        <w:adjustRightInd w:val="0"/>
        <w:jc w:val="center"/>
        <w:rPr>
          <w:rFonts w:ascii="Helvetica-Bold" w:hAnsi="Helvetica-Bold" w:cs="Helvetica-Bold"/>
          <w:b/>
          <w:bCs/>
        </w:rPr>
      </w:pPr>
    </w:p>
    <w:p w14:paraId="1F2154C1"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 xml:space="preserve">In order to protect </w:t>
      </w:r>
      <w:r w:rsidR="000C0F59">
        <w:rPr>
          <w:rFonts w:ascii="Arial" w:hAnsi="Arial" w:cs="Arial"/>
          <w:color w:val="000000"/>
          <w:sz w:val="20"/>
          <w:szCs w:val="20"/>
        </w:rPr>
        <w:fldChar w:fldCharType="begin">
          <w:ffData>
            <w:name w:val="Text66"/>
            <w:enabled/>
            <w:calcOnExit w:val="0"/>
            <w:textInput/>
          </w:ffData>
        </w:fldChar>
      </w:r>
      <w:r w:rsidR="000C0F59">
        <w:rPr>
          <w:rFonts w:ascii="Arial" w:hAnsi="Arial" w:cs="Arial"/>
          <w:color w:val="000000"/>
          <w:sz w:val="20"/>
          <w:szCs w:val="20"/>
        </w:rPr>
        <w:instrText xml:space="preserve"> FORMTEXT </w:instrText>
      </w:r>
      <w:r w:rsidR="000C0F59">
        <w:rPr>
          <w:rFonts w:ascii="Arial" w:hAnsi="Arial" w:cs="Arial"/>
          <w:color w:val="000000"/>
          <w:sz w:val="20"/>
          <w:szCs w:val="20"/>
        </w:rPr>
      </w:r>
      <w:r w:rsidR="000C0F59">
        <w:rPr>
          <w:rFonts w:ascii="Arial" w:hAnsi="Arial" w:cs="Arial"/>
          <w:color w:val="000000"/>
          <w:sz w:val="20"/>
          <w:szCs w:val="20"/>
        </w:rPr>
        <w:fldChar w:fldCharType="separate"/>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noProof/>
          <w:color w:val="000000"/>
          <w:sz w:val="20"/>
          <w:szCs w:val="20"/>
        </w:rPr>
        <w:t> </w:t>
      </w:r>
      <w:r w:rsidR="000C0F59">
        <w:rPr>
          <w:rFonts w:ascii="Arial" w:hAnsi="Arial" w:cs="Arial"/>
          <w:color w:val="000000"/>
          <w:sz w:val="20"/>
          <w:szCs w:val="20"/>
        </w:rPr>
        <w:fldChar w:fldCharType="end"/>
      </w:r>
      <w:r w:rsidR="000C0F59">
        <w:rPr>
          <w:rFonts w:ascii="Arial" w:hAnsi="Arial" w:cs="Arial"/>
          <w:color w:val="000000"/>
          <w:sz w:val="20"/>
          <w:szCs w:val="20"/>
        </w:rPr>
        <w:t xml:space="preserve"> </w:t>
      </w:r>
      <w:r>
        <w:rPr>
          <w:rFonts w:ascii="Helvetica" w:hAnsi="Helvetica" w:cs="Helvetica"/>
          <w:sz w:val="20"/>
          <w:szCs w:val="20"/>
        </w:rPr>
        <w:t>Fire Department members from workplace violence, this policy</w:t>
      </w:r>
      <w:r w:rsidR="000C0F59">
        <w:rPr>
          <w:rFonts w:ascii="Helvetica" w:hAnsi="Helvetica" w:cs="Helvetica"/>
          <w:sz w:val="20"/>
          <w:szCs w:val="20"/>
        </w:rPr>
        <w:t xml:space="preserve"> </w:t>
      </w:r>
      <w:r>
        <w:rPr>
          <w:rFonts w:ascii="Helvetica" w:hAnsi="Helvetica" w:cs="Helvetica"/>
          <w:sz w:val="20"/>
          <w:szCs w:val="20"/>
        </w:rPr>
        <w:t>is designed to implement and administer reasonable measures to ensure that the fire station</w:t>
      </w:r>
      <w:r w:rsidR="002146B7">
        <w:rPr>
          <w:rFonts w:ascii="Helvetica" w:hAnsi="Helvetica" w:cs="Helvetica"/>
          <w:sz w:val="20"/>
          <w:szCs w:val="20"/>
        </w:rPr>
        <w:t xml:space="preserve"> </w:t>
      </w:r>
      <w:r>
        <w:rPr>
          <w:rFonts w:ascii="Helvetica" w:hAnsi="Helvetica" w:cs="Helvetica"/>
          <w:sz w:val="20"/>
          <w:szCs w:val="20"/>
        </w:rPr>
        <w:t>remains a weapon-free workplace. The purpose of this policy is to assure member safety and the</w:t>
      </w:r>
      <w:r w:rsidR="00802171">
        <w:rPr>
          <w:rFonts w:ascii="Helvetica" w:hAnsi="Helvetica" w:cs="Helvetica"/>
          <w:sz w:val="20"/>
          <w:szCs w:val="20"/>
        </w:rPr>
        <w:t xml:space="preserve"> </w:t>
      </w:r>
      <w:r>
        <w:rPr>
          <w:rFonts w:ascii="Helvetica" w:hAnsi="Helvetica" w:cs="Helvetica"/>
          <w:sz w:val="20"/>
          <w:szCs w:val="20"/>
        </w:rPr>
        <w:t xml:space="preserve">public’s safety in the </w:t>
      </w:r>
      <w:r w:rsidR="002146B7">
        <w:rPr>
          <w:rFonts w:ascii="Arial" w:hAnsi="Arial" w:cs="Arial"/>
          <w:color w:val="000000"/>
          <w:sz w:val="20"/>
          <w:szCs w:val="20"/>
        </w:rPr>
        <w:fldChar w:fldCharType="begin">
          <w:ffData>
            <w:name w:val="Text66"/>
            <w:enabled/>
            <w:calcOnExit w:val="0"/>
            <w:textInput/>
          </w:ffData>
        </w:fldChar>
      </w:r>
      <w:r w:rsidR="002146B7">
        <w:rPr>
          <w:rFonts w:ascii="Arial" w:hAnsi="Arial" w:cs="Arial"/>
          <w:color w:val="000000"/>
          <w:sz w:val="20"/>
          <w:szCs w:val="20"/>
        </w:rPr>
        <w:instrText xml:space="preserve"> FORMTEXT </w:instrText>
      </w:r>
      <w:r w:rsidR="002146B7">
        <w:rPr>
          <w:rFonts w:ascii="Arial" w:hAnsi="Arial" w:cs="Arial"/>
          <w:color w:val="000000"/>
          <w:sz w:val="20"/>
          <w:szCs w:val="20"/>
        </w:rPr>
      </w:r>
      <w:r w:rsidR="002146B7">
        <w:rPr>
          <w:rFonts w:ascii="Arial" w:hAnsi="Arial" w:cs="Arial"/>
          <w:color w:val="000000"/>
          <w:sz w:val="20"/>
          <w:szCs w:val="20"/>
        </w:rPr>
        <w:fldChar w:fldCharType="separate"/>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color w:val="000000"/>
          <w:sz w:val="20"/>
          <w:szCs w:val="20"/>
        </w:rPr>
        <w:fldChar w:fldCharType="end"/>
      </w:r>
      <w:r w:rsidR="002146B7">
        <w:rPr>
          <w:rFonts w:ascii="Helvetica" w:hAnsi="Helvetica" w:cs="Helvetica"/>
          <w:sz w:val="20"/>
          <w:szCs w:val="20"/>
        </w:rPr>
        <w:t xml:space="preserve"> Fire Station</w:t>
      </w:r>
      <w:r>
        <w:rPr>
          <w:rFonts w:ascii="Helvetica" w:hAnsi="Helvetica" w:cs="Helvetica"/>
          <w:sz w:val="20"/>
          <w:szCs w:val="20"/>
        </w:rPr>
        <w:t xml:space="preserve"> and </w:t>
      </w:r>
      <w:r w:rsidR="002146B7">
        <w:rPr>
          <w:rFonts w:ascii="Helvetica" w:hAnsi="Helvetica" w:cs="Helvetica"/>
          <w:sz w:val="20"/>
          <w:szCs w:val="20"/>
        </w:rPr>
        <w:t xml:space="preserve">on the scene of all </w:t>
      </w:r>
      <w:r>
        <w:rPr>
          <w:rFonts w:ascii="Helvetica" w:hAnsi="Helvetica" w:cs="Helvetica"/>
          <w:sz w:val="20"/>
          <w:szCs w:val="20"/>
        </w:rPr>
        <w:t>Department incidents or events.</w:t>
      </w:r>
    </w:p>
    <w:p w14:paraId="5CBD2922" w14:textId="77777777" w:rsidR="002146B7" w:rsidRDefault="002146B7" w:rsidP="00B84C90">
      <w:pPr>
        <w:autoSpaceDE w:val="0"/>
        <w:autoSpaceDN w:val="0"/>
        <w:adjustRightInd w:val="0"/>
        <w:rPr>
          <w:rFonts w:ascii="Helvetica" w:hAnsi="Helvetica" w:cs="Helvetica"/>
          <w:sz w:val="20"/>
          <w:szCs w:val="20"/>
        </w:rPr>
      </w:pPr>
    </w:p>
    <w:p w14:paraId="5FDFDFF5"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Prohibited weapons include any form of weapon or explosive r</w:t>
      </w:r>
      <w:r w:rsidR="002146B7">
        <w:rPr>
          <w:rFonts w:ascii="Helvetica" w:hAnsi="Helvetica" w:cs="Helvetica"/>
          <w:sz w:val="20"/>
          <w:szCs w:val="20"/>
        </w:rPr>
        <w:t xml:space="preserve">estricted under local, state or </w:t>
      </w:r>
      <w:r>
        <w:rPr>
          <w:rFonts w:ascii="Helvetica" w:hAnsi="Helvetica" w:cs="Helvetica"/>
          <w:sz w:val="20"/>
          <w:szCs w:val="20"/>
        </w:rPr>
        <w:t>federal regulation including all firearms, illegal knives or other weapons covered by the law.</w:t>
      </w:r>
    </w:p>
    <w:p w14:paraId="2A9F9558"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Weapons include, but are not limited to, visible and concealed wea</w:t>
      </w:r>
      <w:r w:rsidR="002146B7">
        <w:rPr>
          <w:rFonts w:ascii="Helvetica" w:hAnsi="Helvetica" w:cs="Helvetica"/>
          <w:sz w:val="20"/>
          <w:szCs w:val="20"/>
        </w:rPr>
        <w:t xml:space="preserve">pons, including those for which </w:t>
      </w:r>
      <w:r>
        <w:rPr>
          <w:rFonts w:ascii="Helvetica" w:hAnsi="Helvetica" w:cs="Helvetica"/>
          <w:sz w:val="20"/>
          <w:szCs w:val="20"/>
        </w:rPr>
        <w:t>the owner holds the necessary permits. Weapons can include firearms/guns, knives or swords</w:t>
      </w:r>
      <w:r w:rsidR="002146B7">
        <w:rPr>
          <w:rFonts w:ascii="Helvetica" w:hAnsi="Helvetica" w:cs="Helvetica"/>
          <w:sz w:val="20"/>
          <w:szCs w:val="20"/>
        </w:rPr>
        <w:t xml:space="preserve"> </w:t>
      </w:r>
      <w:r>
        <w:rPr>
          <w:rFonts w:ascii="Helvetica" w:hAnsi="Helvetica" w:cs="Helvetica"/>
          <w:sz w:val="20"/>
          <w:szCs w:val="20"/>
        </w:rPr>
        <w:t>with a blade longer than four inches, explosive or chemical materials, or any other objects that</w:t>
      </w:r>
      <w:r w:rsidR="002146B7">
        <w:rPr>
          <w:rFonts w:ascii="Helvetica" w:hAnsi="Helvetica" w:cs="Helvetica"/>
          <w:sz w:val="20"/>
          <w:szCs w:val="20"/>
        </w:rPr>
        <w:t xml:space="preserve"> </w:t>
      </w:r>
      <w:r>
        <w:rPr>
          <w:rFonts w:ascii="Helvetica" w:hAnsi="Helvetica" w:cs="Helvetica"/>
          <w:sz w:val="20"/>
          <w:szCs w:val="20"/>
        </w:rPr>
        <w:t>could be used to harass, intimidate, or injure another member.</w:t>
      </w:r>
    </w:p>
    <w:p w14:paraId="4731148E" w14:textId="77777777" w:rsidR="002146B7" w:rsidRDefault="002146B7" w:rsidP="00B84C90">
      <w:pPr>
        <w:autoSpaceDE w:val="0"/>
        <w:autoSpaceDN w:val="0"/>
        <w:adjustRightInd w:val="0"/>
        <w:rPr>
          <w:rFonts w:ascii="Helvetica" w:hAnsi="Helvetica" w:cs="Helvetica"/>
          <w:sz w:val="20"/>
          <w:szCs w:val="20"/>
        </w:rPr>
      </w:pPr>
    </w:p>
    <w:p w14:paraId="40EE5F48"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 xml:space="preserve">The </w:t>
      </w:r>
      <w:r w:rsidR="002146B7">
        <w:rPr>
          <w:rFonts w:ascii="Arial" w:hAnsi="Arial" w:cs="Arial"/>
          <w:color w:val="000000"/>
          <w:sz w:val="20"/>
          <w:szCs w:val="20"/>
        </w:rPr>
        <w:fldChar w:fldCharType="begin">
          <w:ffData>
            <w:name w:val="Text66"/>
            <w:enabled/>
            <w:calcOnExit w:val="0"/>
            <w:textInput/>
          </w:ffData>
        </w:fldChar>
      </w:r>
      <w:r w:rsidR="002146B7">
        <w:rPr>
          <w:rFonts w:ascii="Arial" w:hAnsi="Arial" w:cs="Arial"/>
          <w:color w:val="000000"/>
          <w:sz w:val="20"/>
          <w:szCs w:val="20"/>
        </w:rPr>
        <w:instrText xml:space="preserve"> FORMTEXT </w:instrText>
      </w:r>
      <w:r w:rsidR="002146B7">
        <w:rPr>
          <w:rFonts w:ascii="Arial" w:hAnsi="Arial" w:cs="Arial"/>
          <w:color w:val="000000"/>
          <w:sz w:val="20"/>
          <w:szCs w:val="20"/>
        </w:rPr>
      </w:r>
      <w:r w:rsidR="002146B7">
        <w:rPr>
          <w:rFonts w:ascii="Arial" w:hAnsi="Arial" w:cs="Arial"/>
          <w:color w:val="000000"/>
          <w:sz w:val="20"/>
          <w:szCs w:val="20"/>
        </w:rPr>
        <w:fldChar w:fldCharType="separate"/>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color w:val="000000"/>
          <w:sz w:val="20"/>
          <w:szCs w:val="20"/>
        </w:rPr>
        <w:fldChar w:fldCharType="end"/>
      </w:r>
      <w:r w:rsidR="002146B7">
        <w:rPr>
          <w:rFonts w:ascii="Arial" w:hAnsi="Arial" w:cs="Arial"/>
          <w:color w:val="000000"/>
          <w:sz w:val="20"/>
          <w:szCs w:val="20"/>
        </w:rPr>
        <w:t xml:space="preserve"> </w:t>
      </w:r>
      <w:r>
        <w:rPr>
          <w:rFonts w:ascii="Helvetica" w:hAnsi="Helvetica" w:cs="Helvetica"/>
          <w:sz w:val="20"/>
          <w:szCs w:val="20"/>
        </w:rPr>
        <w:t xml:space="preserve">Fire Department prohibits and will not tolerate any weapons in the </w:t>
      </w:r>
      <w:r w:rsidR="002146B7">
        <w:rPr>
          <w:rFonts w:ascii="Arial" w:hAnsi="Arial" w:cs="Arial"/>
          <w:color w:val="000000"/>
          <w:sz w:val="20"/>
          <w:szCs w:val="20"/>
        </w:rPr>
        <w:fldChar w:fldCharType="begin">
          <w:ffData>
            <w:name w:val="Text66"/>
            <w:enabled/>
            <w:calcOnExit w:val="0"/>
            <w:textInput/>
          </w:ffData>
        </w:fldChar>
      </w:r>
      <w:r w:rsidR="002146B7">
        <w:rPr>
          <w:rFonts w:ascii="Arial" w:hAnsi="Arial" w:cs="Arial"/>
          <w:color w:val="000000"/>
          <w:sz w:val="20"/>
          <w:szCs w:val="20"/>
        </w:rPr>
        <w:instrText xml:space="preserve"> FORMTEXT </w:instrText>
      </w:r>
      <w:r w:rsidR="002146B7">
        <w:rPr>
          <w:rFonts w:ascii="Arial" w:hAnsi="Arial" w:cs="Arial"/>
          <w:color w:val="000000"/>
          <w:sz w:val="20"/>
          <w:szCs w:val="20"/>
        </w:rPr>
      </w:r>
      <w:r w:rsidR="002146B7">
        <w:rPr>
          <w:rFonts w:ascii="Arial" w:hAnsi="Arial" w:cs="Arial"/>
          <w:color w:val="000000"/>
          <w:sz w:val="20"/>
          <w:szCs w:val="20"/>
        </w:rPr>
        <w:fldChar w:fldCharType="separate"/>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noProof/>
          <w:color w:val="000000"/>
          <w:sz w:val="20"/>
          <w:szCs w:val="20"/>
        </w:rPr>
        <w:t> </w:t>
      </w:r>
      <w:r w:rsidR="002146B7">
        <w:rPr>
          <w:rFonts w:ascii="Arial" w:hAnsi="Arial" w:cs="Arial"/>
          <w:color w:val="000000"/>
          <w:sz w:val="20"/>
          <w:szCs w:val="20"/>
        </w:rPr>
        <w:fldChar w:fldCharType="end"/>
      </w:r>
      <w:r w:rsidR="002146B7">
        <w:rPr>
          <w:rFonts w:ascii="Arial" w:hAnsi="Arial" w:cs="Arial"/>
          <w:color w:val="000000"/>
          <w:sz w:val="20"/>
          <w:szCs w:val="20"/>
        </w:rPr>
        <w:t xml:space="preserve"> Fire Station</w:t>
      </w:r>
      <w:r>
        <w:rPr>
          <w:rFonts w:ascii="Helvetica" w:hAnsi="Helvetica" w:cs="Helvetica"/>
          <w:sz w:val="20"/>
          <w:szCs w:val="20"/>
        </w:rPr>
        <w:t>, apparatus, drill sites, or on the property of any department</w:t>
      </w:r>
      <w:r w:rsidR="002146B7">
        <w:rPr>
          <w:rFonts w:ascii="Helvetica" w:hAnsi="Helvetica" w:cs="Helvetica"/>
          <w:sz w:val="20"/>
          <w:szCs w:val="20"/>
        </w:rPr>
        <w:t xml:space="preserve"> </w:t>
      </w:r>
      <w:r>
        <w:rPr>
          <w:rFonts w:ascii="Helvetica" w:hAnsi="Helvetica" w:cs="Helvetica"/>
          <w:sz w:val="20"/>
          <w:szCs w:val="20"/>
        </w:rPr>
        <w:t>sponsored or sanctioned events. This policy applies to all members, family members, and</w:t>
      </w:r>
      <w:r w:rsidR="002146B7">
        <w:rPr>
          <w:rFonts w:ascii="Helvetica" w:hAnsi="Helvetica" w:cs="Helvetica"/>
          <w:sz w:val="20"/>
          <w:szCs w:val="20"/>
        </w:rPr>
        <w:t xml:space="preserve"> </w:t>
      </w:r>
      <w:r>
        <w:rPr>
          <w:rFonts w:ascii="Helvetica" w:hAnsi="Helvetica" w:cs="Helvetica"/>
          <w:sz w:val="20"/>
          <w:szCs w:val="20"/>
        </w:rPr>
        <w:t>visitors, as well as all clients and contractors, whether or not they are licensed to carry a</w:t>
      </w:r>
      <w:r w:rsidR="002146B7">
        <w:rPr>
          <w:rFonts w:ascii="Helvetica" w:hAnsi="Helvetica" w:cs="Helvetica"/>
          <w:sz w:val="20"/>
          <w:szCs w:val="20"/>
        </w:rPr>
        <w:t xml:space="preserve"> </w:t>
      </w:r>
      <w:r>
        <w:rPr>
          <w:rFonts w:ascii="Helvetica" w:hAnsi="Helvetica" w:cs="Helvetica"/>
          <w:sz w:val="20"/>
          <w:szCs w:val="20"/>
        </w:rPr>
        <w:t>concealed handgun. The only exceptions to this policy are law enforcement officers which</w:t>
      </w:r>
      <w:r w:rsidR="002146B7">
        <w:rPr>
          <w:rFonts w:ascii="Helvetica" w:hAnsi="Helvetica" w:cs="Helvetica"/>
          <w:sz w:val="20"/>
          <w:szCs w:val="20"/>
        </w:rPr>
        <w:t xml:space="preserve"> </w:t>
      </w:r>
      <w:r>
        <w:rPr>
          <w:rFonts w:ascii="Helvetica" w:hAnsi="Helvetica" w:cs="Helvetica"/>
          <w:sz w:val="20"/>
          <w:szCs w:val="20"/>
        </w:rPr>
        <w:t>functioning in this capacity. Members are also prohibited from carrying a weapon while in the</w:t>
      </w:r>
      <w:r w:rsidR="002146B7">
        <w:rPr>
          <w:rFonts w:ascii="Helvetica" w:hAnsi="Helvetica" w:cs="Helvetica"/>
          <w:sz w:val="20"/>
          <w:szCs w:val="20"/>
        </w:rPr>
        <w:t xml:space="preserve"> </w:t>
      </w:r>
      <w:r>
        <w:rPr>
          <w:rFonts w:ascii="Helvetica" w:hAnsi="Helvetica" w:cs="Helvetica"/>
          <w:sz w:val="20"/>
          <w:szCs w:val="20"/>
        </w:rPr>
        <w:t>course and scope of representing the Department regardless of whether he/she is licensed to</w:t>
      </w:r>
      <w:r w:rsidR="002146B7">
        <w:rPr>
          <w:rFonts w:ascii="Helvetica" w:hAnsi="Helvetica" w:cs="Helvetica"/>
          <w:sz w:val="20"/>
          <w:szCs w:val="20"/>
        </w:rPr>
        <w:t xml:space="preserve"> </w:t>
      </w:r>
      <w:r>
        <w:rPr>
          <w:rFonts w:ascii="Helvetica" w:hAnsi="Helvetica" w:cs="Helvetica"/>
          <w:sz w:val="20"/>
          <w:szCs w:val="20"/>
        </w:rPr>
        <w:t>carry a handgun. This policy also prohibits weapons at any Department sponsored functions</w:t>
      </w:r>
      <w:r w:rsidR="002146B7">
        <w:rPr>
          <w:rFonts w:ascii="Helvetica" w:hAnsi="Helvetica" w:cs="Helvetica"/>
          <w:sz w:val="20"/>
          <w:szCs w:val="20"/>
        </w:rPr>
        <w:t xml:space="preserve"> </w:t>
      </w:r>
      <w:r>
        <w:rPr>
          <w:rFonts w:ascii="Helvetica" w:hAnsi="Helvetica" w:cs="Helvetica"/>
          <w:sz w:val="20"/>
          <w:szCs w:val="20"/>
        </w:rPr>
        <w:t>including, but not limited to, inspections, community activities, banquets and picnics.</w:t>
      </w:r>
    </w:p>
    <w:p w14:paraId="13CA22E1" w14:textId="77777777" w:rsidR="002146B7" w:rsidRDefault="002146B7" w:rsidP="00B84C90">
      <w:pPr>
        <w:autoSpaceDE w:val="0"/>
        <w:autoSpaceDN w:val="0"/>
        <w:adjustRightInd w:val="0"/>
        <w:rPr>
          <w:rFonts w:ascii="Helvetica" w:hAnsi="Helvetica" w:cs="Helvetica"/>
          <w:sz w:val="20"/>
          <w:szCs w:val="20"/>
        </w:rPr>
      </w:pPr>
    </w:p>
    <w:p w14:paraId="4CA8BD6C" w14:textId="77777777" w:rsidR="00B84C90" w:rsidRDefault="00B84C90" w:rsidP="00B84C90">
      <w:pPr>
        <w:autoSpaceDE w:val="0"/>
        <w:autoSpaceDN w:val="0"/>
        <w:adjustRightInd w:val="0"/>
        <w:rPr>
          <w:rFonts w:ascii="Helvetica" w:hAnsi="Helvetica" w:cs="Helvetica"/>
          <w:sz w:val="20"/>
          <w:szCs w:val="20"/>
        </w:rPr>
      </w:pPr>
      <w:r>
        <w:rPr>
          <w:rFonts w:ascii="Helvetica" w:hAnsi="Helvetica" w:cs="Helvetica"/>
          <w:sz w:val="20"/>
          <w:szCs w:val="20"/>
        </w:rPr>
        <w:t>When a member is in possession of a valid carry permit and has a weapon on their person, that</w:t>
      </w:r>
      <w:r w:rsidR="002146B7">
        <w:rPr>
          <w:rFonts w:ascii="Helvetica" w:hAnsi="Helvetica" w:cs="Helvetica"/>
          <w:sz w:val="20"/>
          <w:szCs w:val="20"/>
        </w:rPr>
        <w:t xml:space="preserve"> </w:t>
      </w:r>
      <w:r>
        <w:rPr>
          <w:rFonts w:ascii="Helvetica" w:hAnsi="Helvetica" w:cs="Helvetica"/>
          <w:sz w:val="20"/>
          <w:szCs w:val="20"/>
        </w:rPr>
        <w:t>weapon shall be removed from the person and secured in his/her vehicle prior to entering the</w:t>
      </w:r>
    </w:p>
    <w:p w14:paraId="0077AE1B" w14:textId="77777777" w:rsidR="00B84C90" w:rsidRDefault="002146B7" w:rsidP="00B84C90">
      <w:pPr>
        <w:autoSpaceDE w:val="0"/>
        <w:autoSpaceDN w:val="0"/>
        <w:adjustRightInd w:val="0"/>
        <w:rPr>
          <w:rFonts w:ascii="Helvetica" w:hAnsi="Helvetica" w:cs="Helvetica"/>
          <w:sz w:val="20"/>
          <w:szCs w:val="20"/>
        </w:rPr>
      </w:pPr>
      <w:r>
        <w:rPr>
          <w:rFonts w:ascii="Arial" w:hAnsi="Arial" w:cs="Arial"/>
          <w:color w:val="000000"/>
          <w:sz w:val="20"/>
          <w:szCs w:val="20"/>
        </w:rPr>
        <w:fldChar w:fldCharType="begin">
          <w:ffData>
            <w:name w:val="Text66"/>
            <w:enabled/>
            <w:calcOnExit w:val="0"/>
            <w:textInput/>
          </w:ffData>
        </w:fldChar>
      </w:r>
      <w:r>
        <w:rPr>
          <w:rFonts w:ascii="Arial" w:hAnsi="Arial" w:cs="Arial"/>
          <w:color w:val="000000"/>
          <w:sz w:val="20"/>
          <w:szCs w:val="20"/>
        </w:rPr>
        <w:instrText xml:space="preserve"> FORMTEXT </w:instrText>
      </w:r>
      <w:r>
        <w:rPr>
          <w:rFonts w:ascii="Arial" w:hAnsi="Arial" w:cs="Arial"/>
          <w:color w:val="000000"/>
          <w:sz w:val="20"/>
          <w:szCs w:val="20"/>
        </w:rPr>
      </w:r>
      <w:r>
        <w:rPr>
          <w:rFonts w:ascii="Arial" w:hAnsi="Arial" w:cs="Arial"/>
          <w:color w:val="000000"/>
          <w:sz w:val="20"/>
          <w:szCs w:val="20"/>
        </w:rPr>
        <w:fldChar w:fldCharType="separate"/>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noProof/>
          <w:color w:val="000000"/>
          <w:sz w:val="20"/>
          <w:szCs w:val="20"/>
        </w:rPr>
        <w:t> </w:t>
      </w:r>
      <w:r>
        <w:rPr>
          <w:rFonts w:ascii="Arial" w:hAnsi="Arial" w:cs="Arial"/>
          <w:color w:val="000000"/>
          <w:sz w:val="20"/>
          <w:szCs w:val="20"/>
        </w:rPr>
        <w:fldChar w:fldCharType="end"/>
      </w:r>
      <w:r>
        <w:rPr>
          <w:rFonts w:ascii="Arial" w:hAnsi="Arial" w:cs="Arial"/>
          <w:color w:val="000000"/>
          <w:sz w:val="20"/>
          <w:szCs w:val="20"/>
        </w:rPr>
        <w:t xml:space="preserve"> Fire Station</w:t>
      </w:r>
      <w:r w:rsidR="00B84C90">
        <w:rPr>
          <w:rFonts w:ascii="Helvetica" w:hAnsi="Helvetica" w:cs="Helvetica"/>
          <w:sz w:val="20"/>
          <w:szCs w:val="20"/>
        </w:rPr>
        <w:t>, or the fire incident or event, whether owned, leased</w:t>
      </w:r>
      <w:r>
        <w:rPr>
          <w:rFonts w:ascii="Helvetica" w:hAnsi="Helvetica" w:cs="Helvetica"/>
          <w:sz w:val="20"/>
          <w:szCs w:val="20"/>
        </w:rPr>
        <w:t xml:space="preserve"> </w:t>
      </w:r>
      <w:r w:rsidR="00B84C90">
        <w:rPr>
          <w:rFonts w:ascii="Helvetica" w:hAnsi="Helvetica" w:cs="Helvetica"/>
          <w:sz w:val="20"/>
          <w:szCs w:val="20"/>
        </w:rPr>
        <w:t>or controlled for any reason. The Department has no responsibility to provide a means of storage</w:t>
      </w:r>
      <w:r>
        <w:rPr>
          <w:rFonts w:ascii="Helvetica" w:hAnsi="Helvetica" w:cs="Helvetica"/>
          <w:sz w:val="20"/>
          <w:szCs w:val="20"/>
        </w:rPr>
        <w:t xml:space="preserve"> </w:t>
      </w:r>
      <w:r w:rsidR="00B84C90">
        <w:rPr>
          <w:rFonts w:ascii="Helvetica" w:hAnsi="Helvetica" w:cs="Helvetica"/>
          <w:sz w:val="20"/>
          <w:szCs w:val="20"/>
        </w:rPr>
        <w:t>of any weapon.</w:t>
      </w:r>
    </w:p>
    <w:p w14:paraId="0A5EFB6F" w14:textId="77777777" w:rsidR="002146B7" w:rsidRDefault="002146B7" w:rsidP="00B84C90">
      <w:pPr>
        <w:autoSpaceDE w:val="0"/>
        <w:autoSpaceDN w:val="0"/>
        <w:adjustRightInd w:val="0"/>
        <w:rPr>
          <w:rFonts w:ascii="Helvetica" w:hAnsi="Helvetica" w:cs="Helvetica"/>
          <w:sz w:val="20"/>
          <w:szCs w:val="20"/>
        </w:rPr>
      </w:pPr>
    </w:p>
    <w:p w14:paraId="78E07896" w14:textId="77777777" w:rsidR="00B84C90" w:rsidRPr="002146B7" w:rsidRDefault="00B84C90" w:rsidP="002146B7">
      <w:pPr>
        <w:autoSpaceDE w:val="0"/>
        <w:autoSpaceDN w:val="0"/>
        <w:adjustRightInd w:val="0"/>
        <w:rPr>
          <w:rFonts w:ascii="Helvetica" w:hAnsi="Helvetica" w:cs="Helvetica"/>
          <w:sz w:val="20"/>
          <w:szCs w:val="20"/>
        </w:rPr>
      </w:pPr>
      <w:r>
        <w:rPr>
          <w:rFonts w:ascii="Helvetica" w:hAnsi="Helvetica" w:cs="Helvetica"/>
          <w:sz w:val="20"/>
          <w:szCs w:val="20"/>
        </w:rPr>
        <w:t xml:space="preserve">A member who is uncertain whether an instrument or device is </w:t>
      </w:r>
      <w:r w:rsidR="002146B7">
        <w:rPr>
          <w:rFonts w:ascii="Helvetica" w:hAnsi="Helvetica" w:cs="Helvetica"/>
          <w:sz w:val="20"/>
          <w:szCs w:val="20"/>
        </w:rPr>
        <w:t xml:space="preserve">prohibited under this policy is </w:t>
      </w:r>
      <w:r>
        <w:rPr>
          <w:rFonts w:ascii="Helvetica" w:hAnsi="Helvetica" w:cs="Helvetica"/>
          <w:sz w:val="20"/>
          <w:szCs w:val="20"/>
        </w:rPr>
        <w:t xml:space="preserve">obligated to request clarification to </w:t>
      </w:r>
      <w:r w:rsidR="001A64C6">
        <w:rPr>
          <w:rFonts w:ascii="Helvetica" w:hAnsi="Helvetica" w:cs="Helvetica"/>
          <w:sz w:val="20"/>
          <w:szCs w:val="20"/>
        </w:rPr>
        <w:t>e</w:t>
      </w:r>
      <w:r>
        <w:rPr>
          <w:rFonts w:ascii="Helvetica" w:hAnsi="Helvetica" w:cs="Helvetica"/>
          <w:sz w:val="20"/>
          <w:szCs w:val="20"/>
        </w:rPr>
        <w:t>nsure that he/she is not in violation of this policy. Members</w:t>
      </w:r>
      <w:r w:rsidR="002146B7">
        <w:rPr>
          <w:rFonts w:ascii="Helvetica" w:hAnsi="Helvetica" w:cs="Helvetica"/>
          <w:sz w:val="20"/>
          <w:szCs w:val="20"/>
        </w:rPr>
        <w:t xml:space="preserve"> </w:t>
      </w:r>
      <w:r>
        <w:rPr>
          <w:rFonts w:ascii="Helvetica" w:hAnsi="Helvetica" w:cs="Helvetica"/>
          <w:sz w:val="20"/>
          <w:szCs w:val="20"/>
        </w:rPr>
        <w:t>will be held responsible for making sure that any potentially covered item you possess is not</w:t>
      </w:r>
      <w:r w:rsidR="002146B7">
        <w:rPr>
          <w:rFonts w:ascii="Helvetica" w:hAnsi="Helvetica" w:cs="Helvetica"/>
          <w:sz w:val="20"/>
          <w:szCs w:val="20"/>
        </w:rPr>
        <w:t xml:space="preserve"> </w:t>
      </w:r>
      <w:r>
        <w:rPr>
          <w:rFonts w:ascii="Helvetica" w:hAnsi="Helvetica" w:cs="Helvetica"/>
          <w:sz w:val="20"/>
          <w:szCs w:val="20"/>
        </w:rPr>
        <w:t>prohibited by this policy. Members who violate this policy will be subject to disciplinary action, up</w:t>
      </w:r>
      <w:r w:rsidR="002146B7">
        <w:rPr>
          <w:rFonts w:ascii="Helvetica" w:hAnsi="Helvetica" w:cs="Helvetica"/>
          <w:sz w:val="20"/>
          <w:szCs w:val="20"/>
        </w:rPr>
        <w:t xml:space="preserve"> </w:t>
      </w:r>
      <w:r>
        <w:rPr>
          <w:rFonts w:ascii="Helvetica" w:hAnsi="Helvetica" w:cs="Helvetica"/>
          <w:sz w:val="20"/>
          <w:szCs w:val="20"/>
        </w:rPr>
        <w:t>to and including suspension from the department. This policy shall not be construed to create any</w:t>
      </w:r>
      <w:r w:rsidR="002146B7">
        <w:rPr>
          <w:rFonts w:ascii="Helvetica" w:hAnsi="Helvetica" w:cs="Helvetica"/>
          <w:sz w:val="20"/>
          <w:szCs w:val="20"/>
        </w:rPr>
        <w:t xml:space="preserve"> </w:t>
      </w:r>
      <w:r>
        <w:rPr>
          <w:rFonts w:ascii="Helvetica" w:hAnsi="Helvetica" w:cs="Helvetica"/>
          <w:sz w:val="20"/>
          <w:szCs w:val="20"/>
        </w:rPr>
        <w:t>duty of obligation on the part of the Department to take any actions beyond those required of an</w:t>
      </w:r>
      <w:r w:rsidR="002146B7">
        <w:rPr>
          <w:rFonts w:ascii="Helvetica" w:hAnsi="Helvetica" w:cs="Helvetica"/>
          <w:sz w:val="20"/>
          <w:szCs w:val="20"/>
        </w:rPr>
        <w:t xml:space="preserve"> </w:t>
      </w:r>
      <w:r>
        <w:rPr>
          <w:rFonts w:ascii="Helvetica" w:hAnsi="Helvetica" w:cs="Helvetica"/>
          <w:sz w:val="20"/>
          <w:szCs w:val="20"/>
        </w:rPr>
        <w:t>employer by existing law</w:t>
      </w:r>
    </w:p>
    <w:p w14:paraId="567EFEBA" w14:textId="77777777" w:rsidR="00B84C90" w:rsidRDefault="00B84C90" w:rsidP="00BD2C49">
      <w:pPr>
        <w:jc w:val="center"/>
        <w:rPr>
          <w:rFonts w:ascii="Arial" w:hAnsi="Arial" w:cs="Arial"/>
          <w:b/>
          <w:sz w:val="32"/>
          <w:szCs w:val="32"/>
        </w:rPr>
      </w:pPr>
    </w:p>
    <w:p w14:paraId="60FEFAE9" w14:textId="77777777" w:rsidR="002146B7" w:rsidRDefault="002146B7" w:rsidP="00BD2C49">
      <w:pPr>
        <w:jc w:val="center"/>
        <w:rPr>
          <w:rFonts w:ascii="Arial" w:hAnsi="Arial" w:cs="Arial"/>
          <w:b/>
          <w:sz w:val="32"/>
          <w:szCs w:val="32"/>
        </w:rPr>
      </w:pPr>
    </w:p>
    <w:p w14:paraId="30ECB894" w14:textId="77777777" w:rsidR="002146B7" w:rsidRDefault="002146B7" w:rsidP="00BD2C49">
      <w:pPr>
        <w:jc w:val="center"/>
        <w:rPr>
          <w:rFonts w:ascii="Arial" w:hAnsi="Arial" w:cs="Arial"/>
          <w:b/>
          <w:sz w:val="32"/>
          <w:szCs w:val="32"/>
        </w:rPr>
      </w:pPr>
    </w:p>
    <w:p w14:paraId="0471C9E1" w14:textId="77777777" w:rsidR="002146B7" w:rsidRDefault="002146B7" w:rsidP="00BD2C49">
      <w:pPr>
        <w:jc w:val="center"/>
        <w:rPr>
          <w:rFonts w:ascii="Arial" w:hAnsi="Arial" w:cs="Arial"/>
          <w:b/>
          <w:sz w:val="32"/>
          <w:szCs w:val="32"/>
        </w:rPr>
      </w:pPr>
    </w:p>
    <w:p w14:paraId="1C5A747D" w14:textId="77777777" w:rsidR="002146B7" w:rsidRDefault="002146B7" w:rsidP="00BD2C49">
      <w:pPr>
        <w:jc w:val="center"/>
        <w:rPr>
          <w:rFonts w:ascii="Arial" w:hAnsi="Arial" w:cs="Arial"/>
          <w:b/>
          <w:sz w:val="32"/>
          <w:szCs w:val="32"/>
        </w:rPr>
      </w:pPr>
    </w:p>
    <w:p w14:paraId="55339848" w14:textId="77777777" w:rsidR="002146B7" w:rsidRDefault="002146B7" w:rsidP="00BD2C49">
      <w:pPr>
        <w:jc w:val="center"/>
        <w:rPr>
          <w:rFonts w:ascii="Arial" w:hAnsi="Arial" w:cs="Arial"/>
          <w:b/>
          <w:sz w:val="32"/>
          <w:szCs w:val="32"/>
        </w:rPr>
      </w:pPr>
    </w:p>
    <w:p w14:paraId="3765D6D3" w14:textId="77777777" w:rsidR="002146B7" w:rsidRDefault="002146B7" w:rsidP="00BD2C49">
      <w:pPr>
        <w:jc w:val="center"/>
        <w:rPr>
          <w:rFonts w:ascii="Arial" w:hAnsi="Arial" w:cs="Arial"/>
          <w:b/>
          <w:sz w:val="32"/>
          <w:szCs w:val="32"/>
        </w:rPr>
      </w:pPr>
    </w:p>
    <w:p w14:paraId="19F261D7" w14:textId="77777777" w:rsidR="0031230A" w:rsidRDefault="0031230A" w:rsidP="00BD2C49">
      <w:pPr>
        <w:jc w:val="center"/>
        <w:rPr>
          <w:rFonts w:ascii="Arial" w:hAnsi="Arial" w:cs="Arial"/>
          <w:b/>
          <w:sz w:val="32"/>
          <w:szCs w:val="32"/>
        </w:rPr>
        <w:sectPr w:rsidR="0031230A" w:rsidSect="00350DC3">
          <w:footerReference w:type="default" r:id="rId53"/>
          <w:pgSz w:w="12240" w:h="15840"/>
          <w:pgMar w:top="1440" w:right="1800" w:bottom="1440" w:left="1800" w:header="720" w:footer="720" w:gutter="0"/>
          <w:cols w:space="720"/>
          <w:docGrid w:linePitch="360"/>
        </w:sectPr>
      </w:pPr>
    </w:p>
    <w:p w14:paraId="18AE5389" w14:textId="6DA41611" w:rsidR="00BD2C49" w:rsidRPr="00441D97" w:rsidRDefault="00BD2C49" w:rsidP="006E5621">
      <w:pPr>
        <w:pStyle w:val="Heading3"/>
      </w:pPr>
      <w:bookmarkStart w:id="151" w:name="_Toc92092188"/>
      <w:bookmarkStart w:id="152" w:name="eodh"/>
      <w:r>
        <w:lastRenderedPageBreak/>
        <w:t xml:space="preserve">Equal Opportunity, </w:t>
      </w:r>
      <w:r w:rsidRPr="00441D97">
        <w:t>Discrimination</w:t>
      </w:r>
      <w:r>
        <w:t>,</w:t>
      </w:r>
      <w:r w:rsidRPr="00441D97">
        <w:t xml:space="preserve"> and Harassment</w:t>
      </w:r>
      <w:bookmarkEnd w:id="151"/>
    </w:p>
    <w:bookmarkEnd w:id="152"/>
    <w:p w14:paraId="72C75E92" w14:textId="77777777" w:rsidR="00BD2C49" w:rsidRPr="00441D97" w:rsidRDefault="00BD2C49" w:rsidP="00BD2C49">
      <w:pPr>
        <w:rPr>
          <w:rFonts w:ascii="Arial" w:hAnsi="Arial" w:cs="Arial"/>
          <w:sz w:val="20"/>
          <w:szCs w:val="20"/>
        </w:rPr>
      </w:pPr>
    </w:p>
    <w:p w14:paraId="658402E5" w14:textId="77777777" w:rsidR="00BD2C49" w:rsidRDefault="00BD2C49" w:rsidP="00BD2C49">
      <w:pPr>
        <w:rPr>
          <w:rFonts w:ascii="Arial" w:hAnsi="Arial" w:cs="Arial"/>
          <w:sz w:val="20"/>
          <w:szCs w:val="20"/>
        </w:rPr>
      </w:pPr>
      <w:r w:rsidRPr="004E0921">
        <w:rPr>
          <w:rFonts w:ascii="Arial" w:hAnsi="Arial" w:cs="Arial"/>
          <w:sz w:val="20"/>
          <w:szCs w:val="20"/>
        </w:rPr>
        <w:t xml:space="preserve">The </w:t>
      </w:r>
      <w:r>
        <w:rPr>
          <w:rFonts w:ascii="Arial" w:hAnsi="Arial" w:cs="Arial"/>
          <w:sz w:val="20"/>
          <w:szCs w:val="20"/>
        </w:rPr>
        <w:fldChar w:fldCharType="begin">
          <w:ffData>
            <w:name w:val="Text71"/>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sidRPr="004E0921">
        <w:rPr>
          <w:rFonts w:ascii="Arial" w:hAnsi="Arial" w:cs="Arial"/>
          <w:sz w:val="20"/>
          <w:szCs w:val="20"/>
        </w:rPr>
        <w:t xml:space="preserve"> Fire Department will maintain a policy of non-discrimination with regard to all personnel and applicants for employment and membership. </w:t>
      </w:r>
      <w:r>
        <w:rPr>
          <w:rFonts w:ascii="Arial" w:hAnsi="Arial" w:cs="Arial"/>
          <w:sz w:val="20"/>
          <w:szCs w:val="20"/>
        </w:rPr>
        <w:fldChar w:fldCharType="begin">
          <w:ffData>
            <w:name w:val="Text71"/>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sidRPr="004E0921">
        <w:rPr>
          <w:rFonts w:ascii="Arial" w:hAnsi="Arial" w:cs="Arial"/>
          <w:sz w:val="20"/>
          <w:szCs w:val="20"/>
        </w:rPr>
        <w:t xml:space="preserve"> Fire Department prohibits, forbids, and does not tolerate discrimination against anyone on the basis of race, color, religion, sex, sexual orientation, age, national origin, veteran status, disability or any other basis prohibited by applicable federal, state or local laws. All aspects of employment and membership within </w:t>
      </w:r>
      <w:r>
        <w:rPr>
          <w:rFonts w:ascii="Arial" w:hAnsi="Arial" w:cs="Arial"/>
          <w:sz w:val="20"/>
          <w:szCs w:val="20"/>
        </w:rPr>
        <w:t xml:space="preserve">the </w:t>
      </w:r>
      <w:r>
        <w:rPr>
          <w:rFonts w:ascii="Arial" w:hAnsi="Arial" w:cs="Arial"/>
          <w:sz w:val="20"/>
          <w:szCs w:val="20"/>
        </w:rPr>
        <w:fldChar w:fldCharType="begin">
          <w:ffData>
            <w:name w:val="Text71"/>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Pr>
          <w:rFonts w:ascii="Arial" w:hAnsi="Arial" w:cs="Arial"/>
          <w:sz w:val="20"/>
          <w:szCs w:val="20"/>
        </w:rPr>
        <w:t xml:space="preserve"> Fire Department</w:t>
      </w:r>
      <w:r w:rsidRPr="004E0921">
        <w:rPr>
          <w:rFonts w:ascii="Arial" w:hAnsi="Arial" w:cs="Arial"/>
          <w:sz w:val="20"/>
          <w:szCs w:val="20"/>
        </w:rPr>
        <w:t xml:space="preserve"> will be governed on the basis of merit, competence, and qualifications. </w:t>
      </w:r>
      <w:r>
        <w:rPr>
          <w:rFonts w:ascii="Arial" w:hAnsi="Arial" w:cs="Arial"/>
          <w:sz w:val="20"/>
          <w:szCs w:val="20"/>
        </w:rPr>
        <w:t>All members and</w:t>
      </w:r>
      <w:r w:rsidRPr="004E0921">
        <w:rPr>
          <w:rFonts w:ascii="Arial" w:hAnsi="Arial" w:cs="Arial"/>
          <w:sz w:val="20"/>
          <w:szCs w:val="20"/>
        </w:rPr>
        <w:t xml:space="preserve"> applicants are guaranteed </w:t>
      </w:r>
      <w:r>
        <w:rPr>
          <w:rFonts w:ascii="Arial" w:hAnsi="Arial" w:cs="Arial"/>
          <w:sz w:val="20"/>
          <w:szCs w:val="20"/>
        </w:rPr>
        <w:t xml:space="preserve">equal </w:t>
      </w:r>
      <w:r w:rsidRPr="004E0921">
        <w:rPr>
          <w:rFonts w:ascii="Arial" w:hAnsi="Arial" w:cs="Arial"/>
          <w:sz w:val="20"/>
          <w:szCs w:val="20"/>
        </w:rPr>
        <w:t xml:space="preserve">opportunities. </w:t>
      </w:r>
    </w:p>
    <w:p w14:paraId="146FEEC6" w14:textId="77777777" w:rsidR="00BD2C49" w:rsidRPr="00A50B2E" w:rsidRDefault="00BD2C49" w:rsidP="00A50B2E">
      <w:pPr>
        <w:rPr>
          <w:rFonts w:ascii="Arial" w:hAnsi="Arial" w:cs="Arial"/>
          <w:sz w:val="20"/>
          <w:szCs w:val="20"/>
        </w:rPr>
      </w:pPr>
    </w:p>
    <w:p w14:paraId="2527E4C5" w14:textId="77777777" w:rsidR="00A50B2E" w:rsidRPr="00260E97" w:rsidRDefault="00A50B2E" w:rsidP="00260E97">
      <w:pPr>
        <w:autoSpaceDE w:val="0"/>
        <w:autoSpaceDN w:val="0"/>
        <w:adjustRightInd w:val="0"/>
        <w:rPr>
          <w:rFonts w:ascii="Helvetica" w:hAnsi="Helvetica" w:cs="Helvetica"/>
          <w:sz w:val="20"/>
          <w:szCs w:val="20"/>
        </w:rPr>
      </w:pPr>
      <w:r w:rsidRPr="00A50B2E">
        <w:rPr>
          <w:rFonts w:ascii="Arial" w:hAnsi="Arial" w:cs="Arial"/>
          <w:color w:val="000000"/>
          <w:sz w:val="20"/>
          <w:szCs w:val="20"/>
          <w:lang w:val="en"/>
        </w:rPr>
        <w:t>The most productive and satisfying work environment is one in which work is accomplished in a spirit of mutual trust and respect. Harassment is a form of discrimination that is offensive, impairs morale, undermines the integrity of employment relationships and causes serious harm to the productivity, efficiency and stability of our organization.</w:t>
      </w:r>
      <w:r w:rsidR="00260E97" w:rsidRPr="00260E97">
        <w:rPr>
          <w:rFonts w:ascii="Helvetica" w:hAnsi="Helvetica" w:cs="Helvetica"/>
          <w:sz w:val="20"/>
          <w:szCs w:val="20"/>
        </w:rPr>
        <w:t xml:space="preserve"> </w:t>
      </w:r>
      <w:r w:rsidR="00260E97">
        <w:rPr>
          <w:rFonts w:ascii="Helvetica" w:hAnsi="Helvetica" w:cs="Helvetica"/>
          <w:sz w:val="20"/>
          <w:szCs w:val="20"/>
        </w:rPr>
        <w:t xml:space="preserve">The </w:t>
      </w:r>
      <w:r w:rsidR="00260E97">
        <w:rPr>
          <w:rFonts w:ascii="Arial" w:hAnsi="Arial" w:cs="Arial"/>
          <w:sz w:val="20"/>
          <w:szCs w:val="20"/>
        </w:rPr>
        <w:fldChar w:fldCharType="begin">
          <w:ffData>
            <w:name w:val="Text71"/>
            <w:enabled/>
            <w:calcOnExit w:val="0"/>
            <w:textInput/>
          </w:ffData>
        </w:fldChar>
      </w:r>
      <w:r w:rsidR="00260E97">
        <w:rPr>
          <w:rFonts w:ascii="Arial" w:hAnsi="Arial" w:cs="Arial"/>
          <w:sz w:val="20"/>
          <w:szCs w:val="20"/>
        </w:rPr>
        <w:instrText xml:space="preserve"> FORMTEXT </w:instrText>
      </w:r>
      <w:r w:rsidR="00260E97">
        <w:rPr>
          <w:rFonts w:ascii="Arial" w:hAnsi="Arial" w:cs="Arial"/>
          <w:sz w:val="20"/>
          <w:szCs w:val="20"/>
        </w:rPr>
      </w:r>
      <w:r w:rsidR="00260E97">
        <w:rPr>
          <w:rFonts w:ascii="Arial" w:hAnsi="Arial" w:cs="Arial"/>
          <w:sz w:val="20"/>
          <w:szCs w:val="20"/>
        </w:rPr>
        <w:fldChar w:fldCharType="separate"/>
      </w:r>
      <w:r w:rsidR="00260E97">
        <w:rPr>
          <w:rFonts w:ascii="Arial" w:hAnsi="Arial" w:cs="Arial"/>
          <w:noProof/>
          <w:sz w:val="20"/>
          <w:szCs w:val="20"/>
        </w:rPr>
        <w:t> </w:t>
      </w:r>
      <w:r w:rsidR="00260E97">
        <w:rPr>
          <w:rFonts w:ascii="Arial" w:hAnsi="Arial" w:cs="Arial"/>
          <w:noProof/>
          <w:sz w:val="20"/>
          <w:szCs w:val="20"/>
        </w:rPr>
        <w:t> </w:t>
      </w:r>
      <w:r w:rsidR="00260E97">
        <w:rPr>
          <w:rFonts w:ascii="Arial" w:hAnsi="Arial" w:cs="Arial"/>
          <w:noProof/>
          <w:sz w:val="20"/>
          <w:szCs w:val="20"/>
        </w:rPr>
        <w:t> </w:t>
      </w:r>
      <w:r w:rsidR="00260E97">
        <w:rPr>
          <w:rFonts w:ascii="Arial" w:hAnsi="Arial" w:cs="Arial"/>
          <w:noProof/>
          <w:sz w:val="20"/>
          <w:szCs w:val="20"/>
        </w:rPr>
        <w:t> </w:t>
      </w:r>
      <w:r w:rsidR="00260E97">
        <w:rPr>
          <w:rFonts w:ascii="Arial" w:hAnsi="Arial" w:cs="Arial"/>
          <w:noProof/>
          <w:sz w:val="20"/>
          <w:szCs w:val="20"/>
        </w:rPr>
        <w:t> </w:t>
      </w:r>
      <w:r w:rsidR="00260E97">
        <w:rPr>
          <w:rFonts w:ascii="Arial" w:hAnsi="Arial" w:cs="Arial"/>
          <w:sz w:val="20"/>
          <w:szCs w:val="20"/>
        </w:rPr>
        <w:fldChar w:fldCharType="end"/>
      </w:r>
      <w:r w:rsidR="00260E97">
        <w:rPr>
          <w:rFonts w:ascii="Arial" w:hAnsi="Arial" w:cs="Arial"/>
          <w:sz w:val="20"/>
          <w:szCs w:val="20"/>
        </w:rPr>
        <w:t xml:space="preserve"> </w:t>
      </w:r>
      <w:r w:rsidR="00260E97">
        <w:rPr>
          <w:rFonts w:ascii="Helvetica" w:hAnsi="Helvetica" w:cs="Helvetica"/>
          <w:sz w:val="20"/>
          <w:szCs w:val="20"/>
        </w:rPr>
        <w:t xml:space="preserve">Fire Department does not now, nor will ever endorse or condone any form of </w:t>
      </w:r>
      <w:r w:rsidR="00D42B53">
        <w:rPr>
          <w:rFonts w:ascii="Helvetica" w:hAnsi="Helvetica" w:cs="Helvetica"/>
          <w:sz w:val="20"/>
          <w:szCs w:val="20"/>
        </w:rPr>
        <w:t>discrimination or harassment</w:t>
      </w:r>
      <w:r w:rsidR="00260E97">
        <w:rPr>
          <w:rFonts w:ascii="Helvetica" w:hAnsi="Helvetica" w:cs="Helvetica"/>
          <w:sz w:val="20"/>
          <w:szCs w:val="20"/>
        </w:rPr>
        <w:t xml:space="preserve"> by any members.</w:t>
      </w:r>
    </w:p>
    <w:p w14:paraId="06800DF2" w14:textId="77777777" w:rsidR="00A50B2E" w:rsidRPr="00A50B2E" w:rsidRDefault="00A50B2E" w:rsidP="00A50B2E">
      <w:pPr>
        <w:rPr>
          <w:rFonts w:ascii="Arial" w:hAnsi="Arial" w:cs="Arial"/>
          <w:color w:val="000000"/>
          <w:sz w:val="20"/>
          <w:szCs w:val="20"/>
          <w:lang w:val="en"/>
        </w:rPr>
      </w:pPr>
    </w:p>
    <w:p w14:paraId="79A3AF1D" w14:textId="77777777" w:rsidR="00A50B2E" w:rsidRDefault="00A50B2E" w:rsidP="00A50B2E">
      <w:pPr>
        <w:rPr>
          <w:rFonts w:ascii="Arial" w:hAnsi="Arial" w:cs="Arial"/>
          <w:color w:val="000000"/>
          <w:sz w:val="20"/>
          <w:szCs w:val="20"/>
          <w:lang w:val="en"/>
        </w:rPr>
      </w:pPr>
      <w:r w:rsidRPr="00A50B2E">
        <w:rPr>
          <w:rFonts w:ascii="Arial" w:hAnsi="Arial" w:cs="Arial"/>
          <w:color w:val="000000"/>
          <w:sz w:val="20"/>
          <w:szCs w:val="20"/>
          <w:lang w:val="en"/>
        </w:rPr>
        <w:t xml:space="preserve">All employees have a right to work in an environment free from discrimination and harassing conduct, including sexual harassment. Harassment on the basis of an employee's </w:t>
      </w:r>
      <w:r w:rsidRPr="00A50B2E">
        <w:rPr>
          <w:rStyle w:val="Strong"/>
          <w:rFonts w:ascii="Arial" w:hAnsi="Arial" w:cs="Arial"/>
          <w:color w:val="000000"/>
          <w:sz w:val="20"/>
          <w:szCs w:val="20"/>
          <w:lang w:val="en"/>
        </w:rPr>
        <w:t>race, color, creed, ancestry, national</w:t>
      </w:r>
      <w:r>
        <w:rPr>
          <w:rStyle w:val="Strong"/>
          <w:rFonts w:ascii="Arial" w:hAnsi="Arial" w:cs="Arial"/>
          <w:color w:val="000000"/>
          <w:sz w:val="20"/>
          <w:szCs w:val="20"/>
          <w:lang w:val="en"/>
        </w:rPr>
        <w:t xml:space="preserve"> origin, age</w:t>
      </w:r>
      <w:r w:rsidRPr="00A50B2E">
        <w:rPr>
          <w:rStyle w:val="Strong"/>
          <w:rFonts w:ascii="Arial" w:hAnsi="Arial" w:cs="Arial"/>
          <w:color w:val="000000"/>
          <w:sz w:val="20"/>
          <w:szCs w:val="20"/>
          <w:lang w:val="en"/>
        </w:rPr>
        <w:t>, disability, sex, arrest or conviction record, marital status, sexual orientation, membership in the military reserve or use or nonuse of lawful products away from work is expressly prohibited under this policy</w:t>
      </w:r>
      <w:r w:rsidRPr="00A50B2E">
        <w:rPr>
          <w:rFonts w:ascii="Arial" w:hAnsi="Arial" w:cs="Arial"/>
          <w:color w:val="000000"/>
          <w:sz w:val="20"/>
          <w:szCs w:val="20"/>
          <w:lang w:val="en"/>
        </w:rPr>
        <w:t>. Harassment on any of these bases is also illegal under Section 111.31-111.39, Wisconsin Statutes.</w:t>
      </w:r>
    </w:p>
    <w:p w14:paraId="1781E034" w14:textId="77777777" w:rsidR="00A50B2E" w:rsidRDefault="00A50B2E" w:rsidP="00A50B2E">
      <w:pPr>
        <w:rPr>
          <w:rFonts w:ascii="Arial" w:hAnsi="Arial" w:cs="Arial"/>
          <w:b/>
          <w:color w:val="000000"/>
          <w:sz w:val="20"/>
          <w:szCs w:val="20"/>
          <w:lang w:val="en"/>
        </w:rPr>
      </w:pPr>
    </w:p>
    <w:p w14:paraId="6C82D752" w14:textId="77777777" w:rsidR="000810E9" w:rsidRPr="00A50B2E" w:rsidRDefault="000810E9" w:rsidP="00A50B2E">
      <w:pPr>
        <w:rPr>
          <w:rFonts w:ascii="Arial" w:hAnsi="Arial" w:cs="Arial"/>
          <w:b/>
          <w:color w:val="000000"/>
          <w:sz w:val="20"/>
          <w:szCs w:val="20"/>
          <w:lang w:val="en"/>
        </w:rPr>
      </w:pPr>
    </w:p>
    <w:p w14:paraId="728B59F9" w14:textId="77777777" w:rsidR="00A50B2E" w:rsidRPr="00A50B2E" w:rsidRDefault="00A424B4" w:rsidP="00A50B2E">
      <w:pPr>
        <w:rPr>
          <w:rFonts w:ascii="Arial" w:hAnsi="Arial" w:cs="Arial"/>
          <w:color w:val="000000"/>
          <w:sz w:val="20"/>
          <w:szCs w:val="20"/>
          <w:lang w:val="en"/>
        </w:rPr>
      </w:pPr>
      <w:r>
        <w:rPr>
          <w:rFonts w:ascii="Arial" w:hAnsi="Arial" w:cs="Arial"/>
          <w:b/>
          <w:color w:val="000000"/>
          <w:sz w:val="20"/>
          <w:szCs w:val="20"/>
          <w:lang w:val="en"/>
        </w:rPr>
        <w:t>DEFINITION</w:t>
      </w:r>
      <w:r w:rsidR="00A50B2E" w:rsidRPr="00A50B2E">
        <w:rPr>
          <w:rFonts w:ascii="Arial" w:hAnsi="Arial" w:cs="Arial"/>
          <w:b/>
          <w:color w:val="000000"/>
          <w:sz w:val="20"/>
          <w:szCs w:val="20"/>
          <w:lang w:val="en"/>
        </w:rPr>
        <w:t>:</w:t>
      </w:r>
      <w:r w:rsidR="00A50B2E">
        <w:rPr>
          <w:rFonts w:ascii="Arial" w:hAnsi="Arial" w:cs="Arial"/>
          <w:color w:val="000000"/>
          <w:sz w:val="20"/>
          <w:szCs w:val="20"/>
          <w:lang w:val="en"/>
        </w:rPr>
        <w:t xml:space="preserve"> </w:t>
      </w:r>
      <w:r w:rsidR="00A50B2E" w:rsidRPr="00A50B2E">
        <w:rPr>
          <w:rFonts w:ascii="Arial" w:hAnsi="Arial" w:cs="Arial"/>
          <w:color w:val="000000"/>
          <w:sz w:val="20"/>
          <w:szCs w:val="20"/>
          <w:lang w:val="en"/>
        </w:rPr>
        <w:t>In general, harassment means persistent and unwelcome conduct or actions on any of the bases underlined above. Sexual harassment is one type of harassment and includes unwelcome sexual advances, unwelcome physical contact of a sexual nature or unwelcome verbal or physical conduct of a sexual nature.</w:t>
      </w:r>
    </w:p>
    <w:p w14:paraId="6707A8F4" w14:textId="77777777" w:rsidR="00A50B2E" w:rsidRDefault="00A50B2E" w:rsidP="00A50B2E">
      <w:pPr>
        <w:rPr>
          <w:rStyle w:val="Strong"/>
          <w:rFonts w:ascii="Arial" w:hAnsi="Arial" w:cs="Arial"/>
          <w:color w:val="000000"/>
          <w:sz w:val="20"/>
          <w:szCs w:val="20"/>
          <w:lang w:val="en"/>
        </w:rPr>
      </w:pPr>
    </w:p>
    <w:p w14:paraId="2BE99074" w14:textId="77777777" w:rsidR="00A50B2E" w:rsidRPr="00A50B2E" w:rsidRDefault="00A50B2E" w:rsidP="00A50B2E">
      <w:pPr>
        <w:rPr>
          <w:rFonts w:ascii="Arial" w:hAnsi="Arial" w:cs="Arial"/>
          <w:color w:val="000000"/>
          <w:sz w:val="20"/>
          <w:szCs w:val="20"/>
          <w:lang w:val="en"/>
        </w:rPr>
      </w:pPr>
      <w:r w:rsidRPr="00A50B2E">
        <w:rPr>
          <w:rStyle w:val="Strong"/>
          <w:rFonts w:ascii="Arial" w:hAnsi="Arial" w:cs="Arial"/>
          <w:color w:val="000000"/>
          <w:sz w:val="20"/>
          <w:szCs w:val="20"/>
          <w:lang w:val="en"/>
        </w:rPr>
        <w:t>Unwelcome verbal or physical conduct of a sexual nature includes, but is not limited to</w:t>
      </w:r>
    </w:p>
    <w:p w14:paraId="3A5776A0" w14:textId="77777777" w:rsidR="00A50B2E" w:rsidRPr="00A50B2E" w:rsidRDefault="00A50B2E" w:rsidP="00461B52">
      <w:pPr>
        <w:numPr>
          <w:ilvl w:val="0"/>
          <w:numId w:val="98"/>
        </w:numPr>
        <w:rPr>
          <w:rFonts w:ascii="Arial" w:hAnsi="Arial" w:cs="Arial"/>
          <w:color w:val="000000"/>
          <w:sz w:val="20"/>
          <w:szCs w:val="20"/>
          <w:lang w:val="en"/>
        </w:rPr>
      </w:pPr>
      <w:r w:rsidRPr="00A50B2E">
        <w:rPr>
          <w:rFonts w:ascii="Arial" w:hAnsi="Arial" w:cs="Arial"/>
          <w:color w:val="000000"/>
          <w:sz w:val="20"/>
          <w:szCs w:val="20"/>
          <w:lang w:val="en"/>
        </w:rPr>
        <w:t>The repeated making of unsolicited, inappropriate gestures or comments;</w:t>
      </w:r>
    </w:p>
    <w:p w14:paraId="486EB2B7" w14:textId="77777777" w:rsidR="00A50B2E" w:rsidRPr="00A50B2E" w:rsidRDefault="00A50B2E" w:rsidP="00461B52">
      <w:pPr>
        <w:numPr>
          <w:ilvl w:val="0"/>
          <w:numId w:val="98"/>
        </w:numPr>
        <w:rPr>
          <w:rFonts w:ascii="Arial" w:hAnsi="Arial" w:cs="Arial"/>
          <w:color w:val="000000"/>
          <w:sz w:val="20"/>
          <w:szCs w:val="20"/>
          <w:lang w:val="en"/>
        </w:rPr>
      </w:pPr>
      <w:r w:rsidRPr="00A50B2E">
        <w:rPr>
          <w:rFonts w:ascii="Arial" w:hAnsi="Arial" w:cs="Arial"/>
          <w:color w:val="000000"/>
          <w:sz w:val="20"/>
          <w:szCs w:val="20"/>
          <w:lang w:val="en"/>
        </w:rPr>
        <w:t>The display of offensive sexually graphic materials not necessary for our work;</w:t>
      </w:r>
    </w:p>
    <w:p w14:paraId="59CAE11C" w14:textId="77777777" w:rsidR="00A50B2E" w:rsidRDefault="00A50B2E" w:rsidP="00A50B2E">
      <w:pPr>
        <w:rPr>
          <w:rStyle w:val="Strong"/>
          <w:rFonts w:ascii="Arial" w:hAnsi="Arial" w:cs="Arial"/>
          <w:color w:val="000000"/>
          <w:sz w:val="20"/>
          <w:szCs w:val="20"/>
          <w:lang w:val="en"/>
        </w:rPr>
      </w:pPr>
    </w:p>
    <w:p w14:paraId="572AC5B7" w14:textId="77777777" w:rsidR="00A50B2E" w:rsidRPr="00A50B2E" w:rsidRDefault="00A50B2E" w:rsidP="00A50B2E">
      <w:pPr>
        <w:rPr>
          <w:rFonts w:ascii="Arial" w:hAnsi="Arial" w:cs="Arial"/>
          <w:color w:val="000000"/>
          <w:sz w:val="20"/>
          <w:szCs w:val="20"/>
          <w:lang w:val="en"/>
        </w:rPr>
      </w:pPr>
      <w:r w:rsidRPr="00A50B2E">
        <w:rPr>
          <w:rStyle w:val="Strong"/>
          <w:rFonts w:ascii="Arial" w:hAnsi="Arial" w:cs="Arial"/>
          <w:color w:val="000000"/>
          <w:sz w:val="20"/>
          <w:szCs w:val="20"/>
          <w:lang w:val="en"/>
        </w:rPr>
        <w:t>Harassment on any basis (race, sex, age, disability, etc.) exists whenever</w:t>
      </w:r>
    </w:p>
    <w:p w14:paraId="1EEFCF74" w14:textId="77777777" w:rsidR="00A50B2E" w:rsidRPr="00A50B2E" w:rsidRDefault="00A50B2E" w:rsidP="00461B52">
      <w:pPr>
        <w:numPr>
          <w:ilvl w:val="0"/>
          <w:numId w:val="99"/>
        </w:numPr>
        <w:rPr>
          <w:rFonts w:ascii="Arial" w:hAnsi="Arial" w:cs="Arial"/>
          <w:color w:val="000000"/>
          <w:sz w:val="20"/>
          <w:szCs w:val="20"/>
          <w:lang w:val="en"/>
        </w:rPr>
      </w:pPr>
      <w:r w:rsidRPr="00A50B2E">
        <w:rPr>
          <w:rFonts w:ascii="Arial" w:hAnsi="Arial" w:cs="Arial"/>
          <w:color w:val="000000"/>
          <w:sz w:val="20"/>
          <w:szCs w:val="20"/>
          <w:lang w:val="en"/>
        </w:rPr>
        <w:t>Submission to harassing conduct is made, either explicitly or implicitly, a term or condition of an individual's employment.</w:t>
      </w:r>
    </w:p>
    <w:p w14:paraId="70F6640A" w14:textId="77777777" w:rsidR="00A50B2E" w:rsidRPr="00A50B2E" w:rsidRDefault="00A50B2E" w:rsidP="00461B52">
      <w:pPr>
        <w:numPr>
          <w:ilvl w:val="0"/>
          <w:numId w:val="99"/>
        </w:numPr>
        <w:rPr>
          <w:rFonts w:ascii="Arial" w:hAnsi="Arial" w:cs="Arial"/>
          <w:color w:val="000000"/>
          <w:sz w:val="20"/>
          <w:szCs w:val="20"/>
          <w:lang w:val="en"/>
        </w:rPr>
      </w:pPr>
      <w:r w:rsidRPr="00A50B2E">
        <w:rPr>
          <w:rFonts w:ascii="Arial" w:hAnsi="Arial" w:cs="Arial"/>
          <w:color w:val="000000"/>
          <w:sz w:val="20"/>
          <w:szCs w:val="20"/>
          <w:lang w:val="en"/>
        </w:rPr>
        <w:t>Submission to or rejection of such conduct is used as the basis for an employment decision affecting an individual.</w:t>
      </w:r>
    </w:p>
    <w:p w14:paraId="3768B7BD" w14:textId="77777777" w:rsidR="00A50B2E" w:rsidRPr="00A50B2E" w:rsidRDefault="00A50B2E" w:rsidP="00461B52">
      <w:pPr>
        <w:numPr>
          <w:ilvl w:val="0"/>
          <w:numId w:val="99"/>
        </w:numPr>
        <w:rPr>
          <w:rFonts w:ascii="Arial" w:hAnsi="Arial" w:cs="Arial"/>
          <w:color w:val="000000"/>
          <w:sz w:val="20"/>
          <w:szCs w:val="20"/>
          <w:lang w:val="en"/>
        </w:rPr>
      </w:pPr>
      <w:r w:rsidRPr="00A50B2E">
        <w:rPr>
          <w:rFonts w:ascii="Arial" w:hAnsi="Arial" w:cs="Arial"/>
          <w:color w:val="000000"/>
          <w:sz w:val="20"/>
          <w:szCs w:val="20"/>
          <w:lang w:val="en"/>
        </w:rPr>
        <w:t>The conduct interferes with an employee's work or creates an intimidating, hostile or offensive work environment.</w:t>
      </w:r>
    </w:p>
    <w:p w14:paraId="475D9AE9" w14:textId="77777777" w:rsidR="00A50B2E" w:rsidRDefault="00A50B2E" w:rsidP="00A50B2E">
      <w:pPr>
        <w:rPr>
          <w:rFonts w:ascii="Arial" w:hAnsi="Arial" w:cs="Arial"/>
          <w:sz w:val="20"/>
          <w:szCs w:val="20"/>
          <w:lang w:val="en"/>
        </w:rPr>
      </w:pPr>
      <w:bookmarkStart w:id="153" w:name="3."/>
    </w:p>
    <w:p w14:paraId="6D0CC0E5" w14:textId="77777777" w:rsidR="000810E9" w:rsidRDefault="000810E9" w:rsidP="00A50B2E">
      <w:pPr>
        <w:rPr>
          <w:rFonts w:ascii="Arial" w:hAnsi="Arial" w:cs="Arial"/>
          <w:sz w:val="20"/>
          <w:szCs w:val="20"/>
          <w:lang w:val="en"/>
        </w:rPr>
      </w:pPr>
    </w:p>
    <w:bookmarkEnd w:id="153"/>
    <w:p w14:paraId="1D5112BF" w14:textId="77777777" w:rsidR="00A50B2E" w:rsidRPr="00A50B2E" w:rsidRDefault="00A424B4" w:rsidP="00A50B2E">
      <w:pPr>
        <w:rPr>
          <w:rFonts w:ascii="Arial" w:hAnsi="Arial" w:cs="Arial"/>
          <w:b/>
          <w:color w:val="1A8922"/>
          <w:sz w:val="20"/>
          <w:szCs w:val="20"/>
          <w:lang w:val="en"/>
        </w:rPr>
      </w:pPr>
      <w:r>
        <w:rPr>
          <w:rFonts w:ascii="Arial" w:hAnsi="Arial" w:cs="Arial"/>
          <w:b/>
          <w:sz w:val="20"/>
          <w:szCs w:val="20"/>
          <w:lang w:val="en"/>
        </w:rPr>
        <w:t>RECOGNIZING HARASSMENT</w:t>
      </w:r>
    </w:p>
    <w:p w14:paraId="4A48DF1C" w14:textId="77777777" w:rsidR="00A50B2E" w:rsidRPr="00A50B2E" w:rsidRDefault="00D42B53" w:rsidP="00A50B2E">
      <w:pPr>
        <w:rPr>
          <w:rFonts w:ascii="Arial" w:hAnsi="Arial" w:cs="Arial"/>
          <w:color w:val="000000"/>
          <w:sz w:val="20"/>
          <w:szCs w:val="20"/>
          <w:lang w:val="en"/>
        </w:rPr>
      </w:pPr>
      <w:r>
        <w:rPr>
          <w:rFonts w:ascii="Arial" w:hAnsi="Arial" w:cs="Arial"/>
          <w:color w:val="000000"/>
          <w:sz w:val="20"/>
          <w:szCs w:val="20"/>
          <w:lang w:val="en"/>
        </w:rPr>
        <w:t>Discrimination or h</w:t>
      </w:r>
      <w:r w:rsidR="00A50B2E" w:rsidRPr="00A50B2E">
        <w:rPr>
          <w:rFonts w:ascii="Arial" w:hAnsi="Arial" w:cs="Arial"/>
          <w:color w:val="000000"/>
          <w:sz w:val="20"/>
          <w:szCs w:val="20"/>
          <w:lang w:val="en"/>
        </w:rPr>
        <w:t>arassment may be subtle, manipulative and is not always evident. It does not refer to occasional compliments of a socially acceptable nature. It refers to behavior that is not welcome and is personally offensive. All forms of gender harassment are covered. Men can be sexually harassed; men can harass men;</w:t>
      </w:r>
      <w:r w:rsidR="00A50B2E">
        <w:rPr>
          <w:rFonts w:ascii="Arial" w:hAnsi="Arial" w:cs="Arial"/>
          <w:color w:val="000000"/>
          <w:sz w:val="20"/>
          <w:szCs w:val="20"/>
          <w:lang w:val="en"/>
        </w:rPr>
        <w:t xml:space="preserve"> </w:t>
      </w:r>
      <w:r w:rsidR="00A50B2E" w:rsidRPr="00A50B2E">
        <w:rPr>
          <w:rFonts w:ascii="Arial" w:hAnsi="Arial" w:cs="Arial"/>
          <w:color w:val="000000"/>
          <w:sz w:val="20"/>
          <w:szCs w:val="20"/>
          <w:lang w:val="en"/>
        </w:rPr>
        <w:t xml:space="preserve">Women can harass other women. Offenders can be </w:t>
      </w:r>
      <w:r w:rsidR="000810E9">
        <w:rPr>
          <w:rFonts w:ascii="Arial" w:hAnsi="Arial" w:cs="Arial"/>
          <w:color w:val="000000"/>
          <w:sz w:val="20"/>
          <w:szCs w:val="20"/>
          <w:lang w:val="en"/>
        </w:rPr>
        <w:t xml:space="preserve">fellow </w:t>
      </w:r>
      <w:r w:rsidR="00C35AFE">
        <w:rPr>
          <w:rFonts w:ascii="Arial" w:hAnsi="Arial" w:cs="Arial"/>
          <w:color w:val="000000"/>
          <w:sz w:val="20"/>
          <w:szCs w:val="20"/>
          <w:lang w:val="en"/>
        </w:rPr>
        <w:t>co-workers</w:t>
      </w:r>
      <w:r w:rsidR="000810E9">
        <w:rPr>
          <w:rFonts w:ascii="Arial" w:hAnsi="Arial" w:cs="Arial"/>
          <w:color w:val="000000"/>
          <w:sz w:val="20"/>
          <w:szCs w:val="20"/>
          <w:lang w:val="en"/>
        </w:rPr>
        <w:t>, Officers</w:t>
      </w:r>
      <w:r w:rsidR="00A50B2E" w:rsidRPr="00A50B2E">
        <w:rPr>
          <w:rFonts w:ascii="Arial" w:hAnsi="Arial" w:cs="Arial"/>
          <w:color w:val="000000"/>
          <w:sz w:val="20"/>
          <w:szCs w:val="20"/>
          <w:lang w:val="en"/>
        </w:rPr>
        <w:t xml:space="preserve">, </w:t>
      </w:r>
      <w:r w:rsidR="000810E9">
        <w:rPr>
          <w:rFonts w:ascii="Arial" w:hAnsi="Arial" w:cs="Arial"/>
          <w:color w:val="000000"/>
          <w:sz w:val="20"/>
          <w:szCs w:val="20"/>
          <w:lang w:val="en"/>
        </w:rPr>
        <w:t>Chiefs</w:t>
      </w:r>
      <w:r w:rsidR="000810E9" w:rsidRPr="00A50B2E">
        <w:rPr>
          <w:rFonts w:ascii="Arial" w:hAnsi="Arial" w:cs="Arial"/>
          <w:color w:val="000000"/>
          <w:sz w:val="20"/>
          <w:szCs w:val="20"/>
          <w:lang w:val="en"/>
        </w:rPr>
        <w:t>,</w:t>
      </w:r>
      <w:r w:rsidR="000810E9">
        <w:rPr>
          <w:rFonts w:ascii="Arial" w:hAnsi="Arial" w:cs="Arial"/>
          <w:color w:val="000000"/>
          <w:sz w:val="20"/>
          <w:szCs w:val="20"/>
          <w:lang w:val="en"/>
        </w:rPr>
        <w:t xml:space="preserve"> and </w:t>
      </w:r>
      <w:r w:rsidR="00C35AFE">
        <w:rPr>
          <w:rFonts w:ascii="Arial" w:hAnsi="Arial" w:cs="Arial"/>
          <w:color w:val="000000"/>
          <w:sz w:val="20"/>
          <w:szCs w:val="20"/>
          <w:lang w:val="en"/>
        </w:rPr>
        <w:t>others</w:t>
      </w:r>
      <w:r w:rsidR="00A50B2E" w:rsidRPr="00A50B2E">
        <w:rPr>
          <w:rFonts w:ascii="Arial" w:hAnsi="Arial" w:cs="Arial"/>
          <w:color w:val="000000"/>
          <w:sz w:val="20"/>
          <w:szCs w:val="20"/>
          <w:lang w:val="en"/>
        </w:rPr>
        <w:t>.</w:t>
      </w:r>
    </w:p>
    <w:p w14:paraId="68A41813" w14:textId="77777777" w:rsidR="00A50B2E" w:rsidRDefault="00A50B2E" w:rsidP="00A50B2E">
      <w:pPr>
        <w:rPr>
          <w:rFonts w:ascii="Arial" w:hAnsi="Arial" w:cs="Arial"/>
          <w:sz w:val="20"/>
          <w:szCs w:val="20"/>
          <w:lang w:val="en"/>
        </w:rPr>
      </w:pPr>
      <w:bookmarkStart w:id="154" w:name="4."/>
    </w:p>
    <w:p w14:paraId="7A3C881C" w14:textId="77777777" w:rsidR="00A50B2E" w:rsidRPr="00A50B2E" w:rsidRDefault="00A50B2E" w:rsidP="00A50B2E">
      <w:pPr>
        <w:rPr>
          <w:rFonts w:ascii="Arial" w:hAnsi="Arial" w:cs="Arial"/>
          <w:b/>
          <w:color w:val="1A8922"/>
          <w:sz w:val="20"/>
          <w:szCs w:val="20"/>
          <w:lang w:val="en"/>
        </w:rPr>
      </w:pPr>
      <w:r w:rsidRPr="00A50B2E">
        <w:rPr>
          <w:rFonts w:ascii="Arial" w:hAnsi="Arial" w:cs="Arial"/>
          <w:b/>
          <w:sz w:val="20"/>
          <w:szCs w:val="20"/>
          <w:lang w:val="en"/>
        </w:rPr>
        <w:t>Some examples:</w:t>
      </w:r>
      <w:bookmarkEnd w:id="154"/>
    </w:p>
    <w:p w14:paraId="7F3E99FF" w14:textId="77777777" w:rsidR="00436EEA" w:rsidRPr="00A50B2E" w:rsidRDefault="00A50B2E" w:rsidP="00A50B2E">
      <w:pPr>
        <w:rPr>
          <w:rFonts w:ascii="Arial" w:hAnsi="Arial" w:cs="Arial"/>
          <w:color w:val="000000"/>
          <w:sz w:val="20"/>
          <w:szCs w:val="20"/>
          <w:lang w:val="en"/>
        </w:rPr>
      </w:pPr>
      <w:r w:rsidRPr="00A50B2E">
        <w:rPr>
          <w:rStyle w:val="Strong"/>
          <w:rFonts w:ascii="Arial" w:hAnsi="Arial" w:cs="Arial"/>
          <w:color w:val="000000"/>
          <w:sz w:val="20"/>
          <w:szCs w:val="20"/>
          <w:lang w:val="en"/>
        </w:rPr>
        <w:t>Verbal:</w:t>
      </w:r>
      <w:r w:rsidRPr="00A50B2E">
        <w:rPr>
          <w:rFonts w:ascii="Arial" w:hAnsi="Arial" w:cs="Arial"/>
          <w:color w:val="000000"/>
          <w:sz w:val="20"/>
          <w:szCs w:val="20"/>
          <w:lang w:val="en"/>
        </w:rPr>
        <w:t xml:space="preserve"> </w:t>
      </w:r>
      <w:r w:rsidRPr="00A50B2E">
        <w:rPr>
          <w:rFonts w:ascii="Arial" w:hAnsi="Arial" w:cs="Arial"/>
          <w:color w:val="000000"/>
          <w:sz w:val="20"/>
          <w:szCs w:val="20"/>
          <w:lang w:val="en"/>
        </w:rPr>
        <w:br/>
        <w:t>Jokes, insults and innuendoes (based on race, sex, age, disability, etc.), degrading sexual remarks, referring to someone as a stud, hunk or babe; whistling; cat calls; comments on a person</w:t>
      </w:r>
      <w:r w:rsidR="00260E97">
        <w:rPr>
          <w:rFonts w:ascii="Arial" w:hAnsi="Arial" w:cs="Arial"/>
          <w:color w:val="000000"/>
          <w:sz w:val="20"/>
          <w:szCs w:val="20"/>
          <w:lang w:val="en"/>
        </w:rPr>
        <w:t>’</w:t>
      </w:r>
      <w:r w:rsidRPr="00A50B2E">
        <w:rPr>
          <w:rFonts w:ascii="Arial" w:hAnsi="Arial" w:cs="Arial"/>
          <w:color w:val="000000"/>
          <w:sz w:val="20"/>
          <w:szCs w:val="20"/>
          <w:lang w:val="en"/>
        </w:rPr>
        <w:t>s body or sex life, or pressures for sexual favors.</w:t>
      </w:r>
    </w:p>
    <w:p w14:paraId="1FA6C758" w14:textId="77777777" w:rsidR="00BD2C49" w:rsidRPr="00260E97" w:rsidRDefault="00A50B2E" w:rsidP="00260E97">
      <w:pPr>
        <w:rPr>
          <w:rFonts w:ascii="Arial" w:hAnsi="Arial" w:cs="Arial"/>
          <w:color w:val="000000"/>
          <w:sz w:val="20"/>
          <w:szCs w:val="20"/>
          <w:lang w:val="en"/>
        </w:rPr>
      </w:pPr>
      <w:r w:rsidRPr="00A50B2E">
        <w:rPr>
          <w:rStyle w:val="Strong"/>
          <w:rFonts w:ascii="Arial" w:hAnsi="Arial" w:cs="Arial"/>
          <w:color w:val="000000"/>
          <w:sz w:val="20"/>
          <w:szCs w:val="20"/>
          <w:lang w:val="en"/>
        </w:rPr>
        <w:lastRenderedPageBreak/>
        <w:t>Non-Verbal:</w:t>
      </w:r>
      <w:r w:rsidRPr="00A50B2E">
        <w:rPr>
          <w:rFonts w:ascii="Arial" w:hAnsi="Arial" w:cs="Arial"/>
          <w:color w:val="000000"/>
          <w:sz w:val="20"/>
          <w:szCs w:val="20"/>
          <w:lang w:val="en"/>
        </w:rPr>
        <w:t xml:space="preserve"> </w:t>
      </w:r>
      <w:r w:rsidRPr="00A50B2E">
        <w:rPr>
          <w:rFonts w:ascii="Arial" w:hAnsi="Arial" w:cs="Arial"/>
          <w:color w:val="000000"/>
          <w:sz w:val="20"/>
          <w:szCs w:val="20"/>
          <w:lang w:val="en"/>
        </w:rPr>
        <w:br/>
        <w:t>Gestures, staring, touching, hugging, patting, blocking a person's movement, standing too close, brushing against a person's body, or display of sexually suggestive or degrading pictures, racist or other derogatory cartoons or drawings.</w:t>
      </w:r>
      <w:r w:rsidR="00BD2C49" w:rsidRPr="0040194F">
        <w:rPr>
          <w:rFonts w:ascii="Arial" w:hAnsi="Arial" w:cs="Arial"/>
          <w:sz w:val="20"/>
          <w:szCs w:val="20"/>
        </w:rPr>
        <w:t xml:space="preserve">. </w:t>
      </w:r>
    </w:p>
    <w:p w14:paraId="5C3A509C" w14:textId="77777777" w:rsidR="00E420AE" w:rsidRPr="00441D97" w:rsidRDefault="00E420AE" w:rsidP="00BD2C49">
      <w:pPr>
        <w:pStyle w:val="Default"/>
        <w:rPr>
          <w:rFonts w:ascii="Arial" w:hAnsi="Arial" w:cs="Arial"/>
          <w:sz w:val="20"/>
          <w:szCs w:val="20"/>
        </w:rPr>
      </w:pPr>
    </w:p>
    <w:p w14:paraId="4433621D" w14:textId="77777777" w:rsidR="00BD2C49" w:rsidRDefault="00A424B4" w:rsidP="00BD2C49">
      <w:pPr>
        <w:pStyle w:val="Default"/>
        <w:rPr>
          <w:rFonts w:ascii="Arial" w:hAnsi="Arial" w:cs="Arial"/>
          <w:b/>
          <w:bCs/>
          <w:sz w:val="20"/>
          <w:szCs w:val="20"/>
        </w:rPr>
      </w:pPr>
      <w:r>
        <w:rPr>
          <w:rFonts w:ascii="Arial" w:hAnsi="Arial" w:cs="Arial"/>
          <w:b/>
          <w:bCs/>
          <w:sz w:val="20"/>
          <w:szCs w:val="20"/>
        </w:rPr>
        <w:t>COMPLAINT PROCEDURES</w:t>
      </w:r>
    </w:p>
    <w:p w14:paraId="0247CC87" w14:textId="77777777" w:rsidR="00260E97" w:rsidRDefault="00260E97" w:rsidP="00260E97">
      <w:pPr>
        <w:rPr>
          <w:rFonts w:ascii="Arial" w:hAnsi="Arial" w:cs="Arial"/>
          <w:sz w:val="20"/>
          <w:szCs w:val="20"/>
          <w:lang w:val="en"/>
        </w:rPr>
      </w:pPr>
      <w:r w:rsidRPr="00260E97">
        <w:rPr>
          <w:rFonts w:ascii="Arial" w:hAnsi="Arial" w:cs="Arial"/>
          <w:sz w:val="20"/>
          <w:szCs w:val="20"/>
          <w:lang w:val="en"/>
        </w:rPr>
        <w:t xml:space="preserve">Any </w:t>
      </w:r>
      <w:r>
        <w:rPr>
          <w:rFonts w:ascii="Arial" w:hAnsi="Arial" w:cs="Arial"/>
          <w:sz w:val="20"/>
          <w:szCs w:val="20"/>
          <w:lang w:val="en"/>
        </w:rPr>
        <w:t>member</w:t>
      </w:r>
      <w:r w:rsidR="00C35AFE">
        <w:rPr>
          <w:rFonts w:ascii="Arial" w:hAnsi="Arial" w:cs="Arial"/>
          <w:sz w:val="20"/>
          <w:szCs w:val="20"/>
          <w:lang w:val="en"/>
        </w:rPr>
        <w:t xml:space="preserve"> or employee</w:t>
      </w:r>
      <w:r w:rsidRPr="00260E97">
        <w:rPr>
          <w:rFonts w:ascii="Arial" w:hAnsi="Arial" w:cs="Arial"/>
          <w:sz w:val="20"/>
          <w:szCs w:val="20"/>
          <w:lang w:val="en"/>
        </w:rPr>
        <w:t xml:space="preserve"> who believes he or she is being </w:t>
      </w:r>
      <w:r w:rsidR="00D42B53">
        <w:rPr>
          <w:rFonts w:ascii="Arial" w:hAnsi="Arial" w:cs="Arial"/>
          <w:sz w:val="20"/>
          <w:szCs w:val="20"/>
          <w:lang w:val="en"/>
        </w:rPr>
        <w:t>discriminated against or  harassed</w:t>
      </w:r>
      <w:r>
        <w:rPr>
          <w:rFonts w:ascii="Arial" w:hAnsi="Arial" w:cs="Arial"/>
          <w:sz w:val="20"/>
          <w:szCs w:val="20"/>
          <w:lang w:val="en"/>
        </w:rPr>
        <w:t>, or any member</w:t>
      </w:r>
      <w:r w:rsidR="00C35AFE">
        <w:rPr>
          <w:rFonts w:ascii="Arial" w:hAnsi="Arial" w:cs="Arial"/>
          <w:sz w:val="20"/>
          <w:szCs w:val="20"/>
          <w:lang w:val="en"/>
        </w:rPr>
        <w:t xml:space="preserve"> or employee</w:t>
      </w:r>
      <w:r w:rsidRPr="00260E97">
        <w:rPr>
          <w:rFonts w:ascii="Arial" w:hAnsi="Arial" w:cs="Arial"/>
          <w:sz w:val="20"/>
          <w:szCs w:val="20"/>
          <w:lang w:val="en"/>
        </w:rPr>
        <w:t xml:space="preserve">, who becomes aware of </w:t>
      </w:r>
      <w:r w:rsidR="00D42B53">
        <w:rPr>
          <w:rFonts w:ascii="Arial" w:hAnsi="Arial" w:cs="Arial"/>
          <w:sz w:val="20"/>
          <w:szCs w:val="20"/>
          <w:lang w:val="en"/>
        </w:rPr>
        <w:t>discrimination or harassment</w:t>
      </w:r>
      <w:r w:rsidRPr="00260E97">
        <w:rPr>
          <w:rFonts w:ascii="Arial" w:hAnsi="Arial" w:cs="Arial"/>
          <w:sz w:val="20"/>
          <w:szCs w:val="20"/>
          <w:lang w:val="en"/>
        </w:rPr>
        <w:t xml:space="preserve">, should promptly notify his or her </w:t>
      </w:r>
      <w:r>
        <w:rPr>
          <w:rFonts w:ascii="Arial" w:hAnsi="Arial" w:cs="Arial"/>
          <w:sz w:val="20"/>
          <w:szCs w:val="20"/>
          <w:lang w:val="en"/>
        </w:rPr>
        <w:t xml:space="preserve">Officer or </w:t>
      </w:r>
      <w:r w:rsidR="000810E9">
        <w:rPr>
          <w:rFonts w:ascii="Arial" w:hAnsi="Arial" w:cs="Arial"/>
          <w:sz w:val="20"/>
          <w:szCs w:val="20"/>
          <w:lang w:val="en"/>
        </w:rPr>
        <w:t xml:space="preserve">the Fire </w:t>
      </w:r>
      <w:r>
        <w:rPr>
          <w:rFonts w:ascii="Arial" w:hAnsi="Arial" w:cs="Arial"/>
          <w:sz w:val="20"/>
          <w:szCs w:val="20"/>
          <w:lang w:val="en"/>
        </w:rPr>
        <w:t>Chief</w:t>
      </w:r>
      <w:r w:rsidRPr="00260E97">
        <w:rPr>
          <w:rFonts w:ascii="Arial" w:hAnsi="Arial" w:cs="Arial"/>
          <w:sz w:val="20"/>
          <w:szCs w:val="20"/>
          <w:lang w:val="en"/>
        </w:rPr>
        <w:t xml:space="preserve">. If the </w:t>
      </w:r>
      <w:r w:rsidR="00C35AFE">
        <w:rPr>
          <w:rFonts w:ascii="Arial" w:hAnsi="Arial" w:cs="Arial"/>
          <w:sz w:val="20"/>
          <w:szCs w:val="20"/>
          <w:lang w:val="en"/>
        </w:rPr>
        <w:t>individual</w:t>
      </w:r>
      <w:r>
        <w:rPr>
          <w:rFonts w:ascii="Arial" w:hAnsi="Arial" w:cs="Arial"/>
          <w:sz w:val="20"/>
          <w:szCs w:val="20"/>
          <w:lang w:val="en"/>
        </w:rPr>
        <w:t xml:space="preserve"> </w:t>
      </w:r>
      <w:r w:rsidRPr="00260E97">
        <w:rPr>
          <w:rFonts w:ascii="Arial" w:hAnsi="Arial" w:cs="Arial"/>
          <w:sz w:val="20"/>
          <w:szCs w:val="20"/>
          <w:lang w:val="en"/>
        </w:rPr>
        <w:t xml:space="preserve">believes that the </w:t>
      </w:r>
      <w:r>
        <w:rPr>
          <w:rFonts w:ascii="Arial" w:hAnsi="Arial" w:cs="Arial"/>
          <w:sz w:val="20"/>
          <w:szCs w:val="20"/>
          <w:lang w:val="en"/>
        </w:rPr>
        <w:t>Officer</w:t>
      </w:r>
      <w:r w:rsidR="000810E9">
        <w:rPr>
          <w:rFonts w:ascii="Arial" w:hAnsi="Arial" w:cs="Arial"/>
          <w:sz w:val="20"/>
          <w:szCs w:val="20"/>
          <w:lang w:val="en"/>
        </w:rPr>
        <w:t xml:space="preserve"> is the harasser, a</w:t>
      </w:r>
      <w:r>
        <w:rPr>
          <w:rFonts w:ascii="Arial" w:hAnsi="Arial" w:cs="Arial"/>
          <w:sz w:val="20"/>
          <w:szCs w:val="20"/>
          <w:lang w:val="en"/>
        </w:rPr>
        <w:t xml:space="preserve">nother Officer or the </w:t>
      </w:r>
      <w:r w:rsidR="000810E9">
        <w:rPr>
          <w:rFonts w:ascii="Arial" w:hAnsi="Arial" w:cs="Arial"/>
          <w:sz w:val="20"/>
          <w:szCs w:val="20"/>
          <w:lang w:val="en"/>
        </w:rPr>
        <w:t xml:space="preserve">Fire </w:t>
      </w:r>
      <w:r>
        <w:rPr>
          <w:rFonts w:ascii="Arial" w:hAnsi="Arial" w:cs="Arial"/>
          <w:sz w:val="20"/>
          <w:szCs w:val="20"/>
          <w:lang w:val="en"/>
        </w:rPr>
        <w:t>Chief</w:t>
      </w:r>
      <w:r w:rsidRPr="00260E97">
        <w:rPr>
          <w:rFonts w:ascii="Arial" w:hAnsi="Arial" w:cs="Arial"/>
          <w:sz w:val="20"/>
          <w:szCs w:val="20"/>
          <w:lang w:val="en"/>
        </w:rPr>
        <w:t xml:space="preserve"> should be notified. If</w:t>
      </w:r>
      <w:r w:rsidR="000810E9">
        <w:rPr>
          <w:rFonts w:ascii="Arial" w:hAnsi="Arial" w:cs="Arial"/>
          <w:sz w:val="20"/>
          <w:szCs w:val="20"/>
          <w:lang w:val="en"/>
        </w:rPr>
        <w:t xml:space="preserve"> the</w:t>
      </w:r>
      <w:r w:rsidRPr="00260E97">
        <w:rPr>
          <w:rFonts w:ascii="Arial" w:hAnsi="Arial" w:cs="Arial"/>
          <w:sz w:val="20"/>
          <w:szCs w:val="20"/>
          <w:lang w:val="en"/>
        </w:rPr>
        <w:t xml:space="preserve"> </w:t>
      </w:r>
      <w:r w:rsidR="00C35AFE">
        <w:rPr>
          <w:rFonts w:ascii="Arial" w:hAnsi="Arial" w:cs="Arial"/>
          <w:sz w:val="20"/>
          <w:szCs w:val="20"/>
          <w:lang w:val="en"/>
        </w:rPr>
        <w:t>individual</w:t>
      </w:r>
      <w:r w:rsidRPr="00260E97">
        <w:rPr>
          <w:rFonts w:ascii="Arial" w:hAnsi="Arial" w:cs="Arial"/>
          <w:sz w:val="20"/>
          <w:szCs w:val="20"/>
          <w:lang w:val="en"/>
        </w:rPr>
        <w:t xml:space="preserve"> is uncomfortable discussing </w:t>
      </w:r>
      <w:r w:rsidR="00D42B53">
        <w:rPr>
          <w:rFonts w:ascii="Arial" w:hAnsi="Arial" w:cs="Arial"/>
          <w:sz w:val="20"/>
          <w:szCs w:val="20"/>
          <w:lang w:val="en"/>
        </w:rPr>
        <w:t>discrimination or harassment</w:t>
      </w:r>
      <w:r>
        <w:rPr>
          <w:rFonts w:ascii="Arial" w:hAnsi="Arial" w:cs="Arial"/>
          <w:sz w:val="20"/>
          <w:szCs w:val="20"/>
          <w:lang w:val="en"/>
        </w:rPr>
        <w:t xml:space="preserve"> with his or her Officer or</w:t>
      </w:r>
      <w:r w:rsidR="000810E9">
        <w:rPr>
          <w:rFonts w:ascii="Arial" w:hAnsi="Arial" w:cs="Arial"/>
          <w:sz w:val="20"/>
          <w:szCs w:val="20"/>
          <w:lang w:val="en"/>
        </w:rPr>
        <w:t xml:space="preserve"> the Fire</w:t>
      </w:r>
      <w:r>
        <w:rPr>
          <w:rFonts w:ascii="Arial" w:hAnsi="Arial" w:cs="Arial"/>
          <w:sz w:val="20"/>
          <w:szCs w:val="20"/>
          <w:lang w:val="en"/>
        </w:rPr>
        <w:t xml:space="preserve"> Chief, the </w:t>
      </w:r>
      <w:r w:rsidR="00C35AFE">
        <w:rPr>
          <w:rFonts w:ascii="Arial" w:hAnsi="Arial" w:cs="Arial"/>
          <w:sz w:val="20"/>
          <w:szCs w:val="20"/>
          <w:lang w:val="en"/>
        </w:rPr>
        <w:t>individual</w:t>
      </w:r>
      <w:r w:rsidRPr="00260E97">
        <w:rPr>
          <w:rFonts w:ascii="Arial" w:hAnsi="Arial" w:cs="Arial"/>
          <w:sz w:val="20"/>
          <w:szCs w:val="20"/>
          <w:lang w:val="en"/>
        </w:rPr>
        <w:t xml:space="preserve"> should </w:t>
      </w:r>
      <w:r w:rsidR="000810E9" w:rsidRPr="00260E97">
        <w:rPr>
          <w:rFonts w:ascii="Arial" w:hAnsi="Arial" w:cs="Arial"/>
          <w:sz w:val="20"/>
          <w:szCs w:val="20"/>
          <w:lang w:val="en"/>
        </w:rPr>
        <w:t>contact</w:t>
      </w:r>
      <w:r>
        <w:rPr>
          <w:rFonts w:ascii="Arial" w:hAnsi="Arial" w:cs="Arial"/>
          <w:sz w:val="20"/>
          <w:szCs w:val="20"/>
        </w:rPr>
        <w:fldChar w:fldCharType="begin">
          <w:ffData>
            <w:name w:val="Text71"/>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Pr>
          <w:rFonts w:ascii="Arial" w:hAnsi="Arial" w:cs="Arial"/>
          <w:sz w:val="20"/>
          <w:szCs w:val="20"/>
        </w:rPr>
        <w:t>.</w:t>
      </w:r>
    </w:p>
    <w:p w14:paraId="177E104A" w14:textId="77777777" w:rsidR="000810E9" w:rsidRDefault="000810E9" w:rsidP="000810E9">
      <w:pPr>
        <w:rPr>
          <w:rFonts w:ascii="Arial" w:hAnsi="Arial" w:cs="Arial"/>
          <w:sz w:val="20"/>
          <w:szCs w:val="20"/>
          <w:lang w:val="en"/>
        </w:rPr>
      </w:pPr>
    </w:p>
    <w:p w14:paraId="5A43B808" w14:textId="77777777" w:rsidR="000810E9" w:rsidRDefault="000810E9" w:rsidP="000810E9">
      <w:pPr>
        <w:rPr>
          <w:rFonts w:ascii="Arial" w:hAnsi="Arial" w:cs="Arial"/>
          <w:sz w:val="20"/>
          <w:szCs w:val="20"/>
          <w:lang w:val="en"/>
        </w:rPr>
      </w:pPr>
      <w:r w:rsidRPr="00260E97">
        <w:rPr>
          <w:rFonts w:ascii="Arial" w:hAnsi="Arial" w:cs="Arial"/>
          <w:sz w:val="20"/>
          <w:szCs w:val="20"/>
          <w:lang w:val="en"/>
        </w:rPr>
        <w:t>Information on your right to file a state or federal harassment complaint is also available fr</w:t>
      </w:r>
      <w:r>
        <w:rPr>
          <w:rFonts w:ascii="Arial" w:hAnsi="Arial" w:cs="Arial"/>
          <w:sz w:val="20"/>
          <w:szCs w:val="20"/>
          <w:lang w:val="en"/>
        </w:rPr>
        <w:t>om:</w:t>
      </w:r>
    </w:p>
    <w:p w14:paraId="72F7F0E2" w14:textId="77777777" w:rsidR="000810E9" w:rsidRDefault="000810E9" w:rsidP="000810E9">
      <w:pPr>
        <w:pStyle w:val="Default"/>
        <w:ind w:left="2520" w:hanging="360"/>
        <w:rPr>
          <w:rFonts w:ascii="Arial" w:hAnsi="Arial" w:cs="Arial"/>
          <w:sz w:val="16"/>
          <w:szCs w:val="16"/>
        </w:rPr>
      </w:pPr>
    </w:p>
    <w:p w14:paraId="2CE0F01C" w14:textId="77777777" w:rsidR="000810E9" w:rsidRPr="00ED7B6F" w:rsidRDefault="000810E9" w:rsidP="000810E9">
      <w:pPr>
        <w:pStyle w:val="Default"/>
        <w:ind w:left="2520" w:hanging="360"/>
        <w:rPr>
          <w:rFonts w:ascii="Arial" w:hAnsi="Arial" w:cs="Arial"/>
          <w:color w:val="auto"/>
          <w:sz w:val="16"/>
          <w:szCs w:val="16"/>
        </w:rPr>
      </w:pPr>
      <w:r w:rsidRPr="00ED7B6F">
        <w:rPr>
          <w:rFonts w:ascii="Arial" w:hAnsi="Arial" w:cs="Arial"/>
          <w:color w:val="auto"/>
          <w:sz w:val="16"/>
          <w:szCs w:val="16"/>
        </w:rPr>
        <w:t xml:space="preserve">State of Wisconsin Equal Rights Agency </w:t>
      </w:r>
    </w:p>
    <w:p w14:paraId="4C682C20" w14:textId="77777777" w:rsidR="000810E9" w:rsidRPr="00ED7B6F" w:rsidRDefault="000810E9" w:rsidP="000810E9">
      <w:pPr>
        <w:pStyle w:val="Default"/>
        <w:ind w:left="2160"/>
        <w:rPr>
          <w:rFonts w:ascii="Arial" w:hAnsi="Arial" w:cs="Arial"/>
          <w:color w:val="auto"/>
          <w:sz w:val="16"/>
          <w:szCs w:val="16"/>
        </w:rPr>
      </w:pPr>
      <w:r w:rsidRPr="00ED7B6F">
        <w:rPr>
          <w:rFonts w:ascii="Arial" w:hAnsi="Arial" w:cs="Arial"/>
          <w:color w:val="auto"/>
          <w:sz w:val="16"/>
          <w:szCs w:val="16"/>
        </w:rPr>
        <w:t xml:space="preserve">201 East Washington Avenue </w:t>
      </w:r>
    </w:p>
    <w:p w14:paraId="5371AC2E" w14:textId="77777777" w:rsidR="000810E9" w:rsidRPr="00ED7B6F" w:rsidRDefault="000810E9" w:rsidP="000810E9">
      <w:pPr>
        <w:pStyle w:val="Default"/>
        <w:ind w:left="2160"/>
        <w:rPr>
          <w:rFonts w:ascii="Arial" w:hAnsi="Arial" w:cs="Arial"/>
          <w:color w:val="auto"/>
          <w:sz w:val="16"/>
          <w:szCs w:val="16"/>
        </w:rPr>
      </w:pPr>
      <w:r w:rsidRPr="00ED7B6F">
        <w:rPr>
          <w:rFonts w:ascii="Arial" w:hAnsi="Arial" w:cs="Arial"/>
          <w:color w:val="auto"/>
          <w:sz w:val="16"/>
          <w:szCs w:val="16"/>
        </w:rPr>
        <w:t xml:space="preserve">Madison, WI 53703 </w:t>
      </w:r>
    </w:p>
    <w:p w14:paraId="4AE73169" w14:textId="77777777" w:rsidR="000810E9" w:rsidRPr="00ED7B6F" w:rsidRDefault="000810E9" w:rsidP="000810E9">
      <w:pPr>
        <w:pStyle w:val="Default"/>
        <w:ind w:left="2160"/>
        <w:rPr>
          <w:rFonts w:ascii="Arial" w:hAnsi="Arial" w:cs="Arial"/>
          <w:color w:val="auto"/>
          <w:sz w:val="16"/>
          <w:szCs w:val="16"/>
        </w:rPr>
      </w:pPr>
      <w:r w:rsidRPr="00ED7B6F">
        <w:rPr>
          <w:rFonts w:ascii="Arial" w:hAnsi="Arial" w:cs="Arial"/>
          <w:color w:val="auto"/>
          <w:sz w:val="16"/>
          <w:szCs w:val="16"/>
        </w:rPr>
        <w:t xml:space="preserve">Phone: (608) 266-6860 </w:t>
      </w:r>
    </w:p>
    <w:p w14:paraId="225F54AD" w14:textId="77777777" w:rsidR="00340666" w:rsidRPr="00ED7B6F" w:rsidRDefault="00A95158" w:rsidP="000810E9">
      <w:pPr>
        <w:pStyle w:val="Default"/>
        <w:ind w:left="2160"/>
        <w:rPr>
          <w:rFonts w:ascii="Arial" w:hAnsi="Arial" w:cs="Arial"/>
          <w:color w:val="auto"/>
          <w:sz w:val="16"/>
          <w:szCs w:val="16"/>
        </w:rPr>
      </w:pPr>
      <w:hyperlink r:id="rId54" w:history="1">
        <w:r w:rsidR="00340666" w:rsidRPr="00ED7B6F">
          <w:rPr>
            <w:rStyle w:val="Hyperlink"/>
            <w:rFonts w:ascii="Arial" w:hAnsi="Arial" w:cs="Arial"/>
            <w:color w:val="auto"/>
            <w:sz w:val="16"/>
            <w:szCs w:val="16"/>
          </w:rPr>
          <w:t>https://dwd.wisconsin.gov/er/</w:t>
        </w:r>
      </w:hyperlink>
    </w:p>
    <w:p w14:paraId="3E4027EC" w14:textId="77777777" w:rsidR="000810E9" w:rsidRPr="00ED7B6F" w:rsidRDefault="000810E9" w:rsidP="000810E9">
      <w:pPr>
        <w:rPr>
          <w:rFonts w:ascii="Arial" w:hAnsi="Arial" w:cs="Arial"/>
          <w:sz w:val="16"/>
          <w:szCs w:val="16"/>
        </w:rPr>
      </w:pPr>
    </w:p>
    <w:p w14:paraId="3E484F9E" w14:textId="77777777" w:rsidR="000810E9" w:rsidRPr="00ED7B6F" w:rsidRDefault="00340666" w:rsidP="000810E9">
      <w:pPr>
        <w:ind w:left="1440" w:firstLine="720"/>
        <w:rPr>
          <w:rFonts w:ascii="Arial" w:hAnsi="Arial" w:cs="Arial"/>
          <w:sz w:val="16"/>
          <w:szCs w:val="16"/>
        </w:rPr>
      </w:pPr>
      <w:r w:rsidRPr="00ED7B6F">
        <w:rPr>
          <w:rFonts w:ascii="Arial" w:hAnsi="Arial" w:cs="Arial"/>
          <w:sz w:val="16"/>
          <w:szCs w:val="16"/>
        </w:rPr>
        <w:t xml:space="preserve">US </w:t>
      </w:r>
      <w:r w:rsidR="000810E9" w:rsidRPr="00ED7B6F">
        <w:rPr>
          <w:rFonts w:ascii="Arial" w:hAnsi="Arial" w:cs="Arial"/>
          <w:sz w:val="16"/>
          <w:szCs w:val="16"/>
        </w:rPr>
        <w:t xml:space="preserve">Equal Employment Opportunity Commission </w:t>
      </w:r>
    </w:p>
    <w:p w14:paraId="772333CA" w14:textId="77777777" w:rsidR="00340666" w:rsidRPr="00ED7B6F" w:rsidRDefault="00340666" w:rsidP="00340666">
      <w:pPr>
        <w:ind w:left="2160"/>
        <w:rPr>
          <w:rFonts w:ascii="Arial" w:hAnsi="Arial" w:cs="Arial"/>
          <w:sz w:val="16"/>
          <w:szCs w:val="16"/>
        </w:rPr>
      </w:pPr>
      <w:r w:rsidRPr="00ED7B6F">
        <w:rPr>
          <w:rFonts w:ascii="Arial" w:hAnsi="Arial" w:cs="Arial"/>
          <w:sz w:val="16"/>
          <w:szCs w:val="16"/>
        </w:rPr>
        <w:t>Reuss Federal Plaza</w:t>
      </w:r>
      <w:r w:rsidRPr="00ED7B6F">
        <w:rPr>
          <w:rFonts w:ascii="Arial" w:hAnsi="Arial" w:cs="Arial"/>
          <w:sz w:val="16"/>
          <w:szCs w:val="16"/>
        </w:rPr>
        <w:br/>
        <w:t>310 West Wisconsin Avenue, Suite 500</w:t>
      </w:r>
      <w:r w:rsidRPr="00ED7B6F">
        <w:rPr>
          <w:rFonts w:ascii="Arial" w:hAnsi="Arial" w:cs="Arial"/>
          <w:sz w:val="16"/>
          <w:szCs w:val="16"/>
        </w:rPr>
        <w:br/>
        <w:t>Milwaukee, WI 53203-2292 </w:t>
      </w:r>
    </w:p>
    <w:p w14:paraId="1C86D2F5" w14:textId="77777777" w:rsidR="00340666" w:rsidRPr="00ED7B6F" w:rsidRDefault="00340666" w:rsidP="00340666">
      <w:pPr>
        <w:ind w:left="2160"/>
        <w:rPr>
          <w:rFonts w:ascii="Arial" w:hAnsi="Arial" w:cs="Arial"/>
          <w:sz w:val="16"/>
          <w:szCs w:val="16"/>
        </w:rPr>
      </w:pPr>
      <w:r w:rsidRPr="00ED7B6F">
        <w:rPr>
          <w:rFonts w:ascii="Arial" w:hAnsi="Arial" w:cs="Arial"/>
          <w:sz w:val="16"/>
          <w:szCs w:val="16"/>
        </w:rPr>
        <w:t>1-800-669-4000</w:t>
      </w:r>
    </w:p>
    <w:p w14:paraId="7B57BD2B" w14:textId="77777777" w:rsidR="00340666" w:rsidRPr="00ED7B6F" w:rsidRDefault="00A95158" w:rsidP="00340666">
      <w:pPr>
        <w:ind w:left="2160"/>
        <w:rPr>
          <w:rFonts w:ascii="Arial" w:hAnsi="Arial" w:cs="Arial"/>
          <w:sz w:val="16"/>
          <w:szCs w:val="16"/>
        </w:rPr>
      </w:pPr>
      <w:hyperlink r:id="rId55" w:history="1">
        <w:r w:rsidR="00340666" w:rsidRPr="00ED7B6F">
          <w:rPr>
            <w:rStyle w:val="Hyperlink"/>
            <w:rFonts w:ascii="Arial" w:hAnsi="Arial" w:cs="Arial"/>
            <w:color w:val="auto"/>
            <w:sz w:val="16"/>
            <w:szCs w:val="16"/>
          </w:rPr>
          <w:t>http://www.eeoc.gov</w:t>
        </w:r>
      </w:hyperlink>
    </w:p>
    <w:p w14:paraId="7001155A" w14:textId="77777777" w:rsidR="00260E97" w:rsidRPr="00260E97" w:rsidRDefault="00260E97" w:rsidP="00260E97">
      <w:pPr>
        <w:rPr>
          <w:rFonts w:ascii="Arial" w:hAnsi="Arial" w:cs="Arial"/>
          <w:sz w:val="20"/>
          <w:szCs w:val="20"/>
          <w:lang w:val="en"/>
        </w:rPr>
      </w:pPr>
    </w:p>
    <w:p w14:paraId="749D0BE9" w14:textId="77777777" w:rsidR="00260E97" w:rsidRPr="00260E97" w:rsidRDefault="00260E97" w:rsidP="00260E97">
      <w:pPr>
        <w:rPr>
          <w:rFonts w:ascii="Arial" w:hAnsi="Arial" w:cs="Arial"/>
          <w:sz w:val="20"/>
          <w:szCs w:val="20"/>
          <w:lang w:val="en"/>
        </w:rPr>
      </w:pPr>
      <w:r w:rsidRPr="00260E97">
        <w:rPr>
          <w:rFonts w:ascii="Arial" w:hAnsi="Arial" w:cs="Arial"/>
          <w:sz w:val="20"/>
          <w:szCs w:val="20"/>
          <w:lang w:val="en"/>
        </w:rPr>
        <w:t>Upon notification of a</w:t>
      </w:r>
      <w:r w:rsidR="00D42B53">
        <w:rPr>
          <w:rFonts w:ascii="Arial" w:hAnsi="Arial" w:cs="Arial"/>
          <w:sz w:val="20"/>
          <w:szCs w:val="20"/>
          <w:lang w:val="en"/>
        </w:rPr>
        <w:t xml:space="preserve"> discrimination or</w:t>
      </w:r>
      <w:r w:rsidRPr="00260E97">
        <w:rPr>
          <w:rFonts w:ascii="Arial" w:hAnsi="Arial" w:cs="Arial"/>
          <w:sz w:val="20"/>
          <w:szCs w:val="20"/>
          <w:lang w:val="en"/>
        </w:rPr>
        <w:t xml:space="preserve"> harassment complaint, a confidential and impartial investigation will be promptly commenced and will include direct interviews with involved parties and where necessary with </w:t>
      </w:r>
      <w:r w:rsidR="00C35AFE" w:rsidRPr="005D2972">
        <w:rPr>
          <w:rFonts w:ascii="Arial" w:hAnsi="Arial" w:cs="Arial"/>
          <w:sz w:val="20"/>
          <w:szCs w:val="20"/>
        </w:rPr>
        <w:t>member</w:t>
      </w:r>
      <w:r w:rsidR="00C35AFE">
        <w:rPr>
          <w:rFonts w:ascii="Arial" w:hAnsi="Arial" w:cs="Arial"/>
          <w:sz w:val="20"/>
          <w:szCs w:val="20"/>
        </w:rPr>
        <w:t>s or employees</w:t>
      </w:r>
      <w:r w:rsidR="00C35AFE" w:rsidRPr="005D2972">
        <w:rPr>
          <w:rFonts w:ascii="Arial" w:hAnsi="Arial" w:cs="Arial"/>
          <w:sz w:val="20"/>
          <w:szCs w:val="20"/>
        </w:rPr>
        <w:t xml:space="preserve"> </w:t>
      </w:r>
      <w:r w:rsidRPr="00260E97">
        <w:rPr>
          <w:rFonts w:ascii="Arial" w:hAnsi="Arial" w:cs="Arial"/>
          <w:sz w:val="20"/>
          <w:szCs w:val="20"/>
          <w:lang w:val="en"/>
        </w:rPr>
        <w:t>who may be witnesses or have knowledge of matters relating to the complaint. The parties of the complaint will be notified of the findings and their options.</w:t>
      </w:r>
    </w:p>
    <w:p w14:paraId="47DEF157" w14:textId="77777777" w:rsidR="00E420AE" w:rsidRPr="0000590F" w:rsidRDefault="00E420AE" w:rsidP="00BD2C49">
      <w:pPr>
        <w:pStyle w:val="Default"/>
        <w:rPr>
          <w:rFonts w:ascii="Arial" w:hAnsi="Arial" w:cs="Arial"/>
          <w:b/>
          <w:bCs/>
          <w:sz w:val="20"/>
          <w:szCs w:val="20"/>
        </w:rPr>
      </w:pPr>
    </w:p>
    <w:p w14:paraId="4EDD6EA5" w14:textId="77777777" w:rsidR="00BD2C49" w:rsidRPr="0000590F" w:rsidRDefault="00BD2C49" w:rsidP="0000590F">
      <w:pPr>
        <w:rPr>
          <w:rFonts w:ascii="Arial" w:hAnsi="Arial" w:cs="Arial"/>
          <w:b/>
          <w:sz w:val="20"/>
          <w:szCs w:val="20"/>
        </w:rPr>
      </w:pPr>
      <w:r w:rsidRPr="0000590F">
        <w:rPr>
          <w:rFonts w:ascii="Arial" w:hAnsi="Arial" w:cs="Arial"/>
          <w:b/>
          <w:sz w:val="20"/>
          <w:szCs w:val="20"/>
        </w:rPr>
        <w:t xml:space="preserve">RETALIATION </w:t>
      </w:r>
    </w:p>
    <w:p w14:paraId="1FEA9A31" w14:textId="77777777" w:rsidR="0000590F" w:rsidRPr="0000590F" w:rsidRDefault="0000590F" w:rsidP="0000590F">
      <w:pPr>
        <w:rPr>
          <w:rFonts w:ascii="Arial" w:hAnsi="Arial" w:cs="Arial"/>
          <w:sz w:val="20"/>
          <w:szCs w:val="20"/>
          <w:lang w:val="en"/>
        </w:rPr>
      </w:pPr>
      <w:r w:rsidRPr="0000590F">
        <w:rPr>
          <w:rFonts w:ascii="Arial" w:hAnsi="Arial" w:cs="Arial"/>
          <w:color w:val="000000"/>
          <w:sz w:val="20"/>
          <w:szCs w:val="20"/>
          <w:lang w:val="en"/>
        </w:rPr>
        <w:t xml:space="preserve">Retaliation of any kind against any </w:t>
      </w:r>
      <w:r w:rsidR="00C35AFE" w:rsidRPr="005D2972">
        <w:rPr>
          <w:rFonts w:ascii="Arial" w:hAnsi="Arial" w:cs="Arial"/>
          <w:sz w:val="20"/>
          <w:szCs w:val="20"/>
        </w:rPr>
        <w:t>member</w:t>
      </w:r>
      <w:r w:rsidR="00C35AFE">
        <w:rPr>
          <w:rFonts w:ascii="Arial" w:hAnsi="Arial" w:cs="Arial"/>
          <w:sz w:val="20"/>
          <w:szCs w:val="20"/>
        </w:rPr>
        <w:t xml:space="preserve"> or employee</w:t>
      </w:r>
      <w:r w:rsidRPr="0000590F">
        <w:rPr>
          <w:rFonts w:ascii="Arial" w:hAnsi="Arial" w:cs="Arial"/>
          <w:color w:val="000000"/>
          <w:sz w:val="20"/>
          <w:szCs w:val="20"/>
          <w:lang w:val="en"/>
        </w:rPr>
        <w:t xml:space="preserve"> bringing a complaint or assisting in the investigation of a complaint is prohibited. Such </w:t>
      </w:r>
      <w:r w:rsidR="00C35AFE" w:rsidRPr="005D2972">
        <w:rPr>
          <w:rFonts w:ascii="Arial" w:hAnsi="Arial" w:cs="Arial"/>
          <w:sz w:val="20"/>
          <w:szCs w:val="20"/>
        </w:rPr>
        <w:t>member</w:t>
      </w:r>
      <w:r w:rsidR="00C35AFE">
        <w:rPr>
          <w:rFonts w:ascii="Arial" w:hAnsi="Arial" w:cs="Arial"/>
          <w:sz w:val="20"/>
          <w:szCs w:val="20"/>
        </w:rPr>
        <w:t xml:space="preserve"> or employee</w:t>
      </w:r>
      <w:r w:rsidR="00C35AFE" w:rsidRPr="005D2972">
        <w:rPr>
          <w:rFonts w:ascii="Arial" w:hAnsi="Arial" w:cs="Arial"/>
          <w:sz w:val="20"/>
          <w:szCs w:val="20"/>
        </w:rPr>
        <w:t xml:space="preserve"> </w:t>
      </w:r>
      <w:r w:rsidRPr="0000590F">
        <w:rPr>
          <w:rFonts w:ascii="Arial" w:hAnsi="Arial" w:cs="Arial"/>
          <w:color w:val="000000"/>
          <w:sz w:val="20"/>
          <w:szCs w:val="20"/>
          <w:lang w:val="en"/>
        </w:rPr>
        <w:t xml:space="preserve">may not be adversely affected in any manner related to their employment. Such retaliation is also illegal under </w:t>
      </w:r>
      <w:hyperlink r:id="rId56" w:history="1">
        <w:r w:rsidRPr="00EF72D9">
          <w:rPr>
            <w:rStyle w:val="Hyperlink"/>
            <w:rFonts w:ascii="Arial" w:hAnsi="Arial" w:cs="Arial"/>
            <w:color w:val="auto"/>
            <w:sz w:val="20"/>
            <w:szCs w:val="20"/>
            <w:u w:val="none"/>
            <w:lang w:val="en"/>
          </w:rPr>
          <w:t>Section111.322 (2m), Wisconsin Statutes</w:t>
        </w:r>
      </w:hyperlink>
      <w:r w:rsidRPr="00EF72D9">
        <w:rPr>
          <w:rFonts w:ascii="Arial" w:hAnsi="Arial" w:cs="Arial"/>
          <w:sz w:val="20"/>
          <w:szCs w:val="20"/>
          <w:lang w:val="en"/>
        </w:rPr>
        <w:t>.</w:t>
      </w:r>
    </w:p>
    <w:p w14:paraId="062A1302" w14:textId="77777777" w:rsidR="00E420AE" w:rsidRPr="005D2972" w:rsidRDefault="00E420AE" w:rsidP="00BD2C49">
      <w:pPr>
        <w:rPr>
          <w:rFonts w:ascii="Arial" w:hAnsi="Arial" w:cs="Arial"/>
          <w:b/>
          <w:bCs/>
          <w:sz w:val="20"/>
          <w:szCs w:val="20"/>
        </w:rPr>
      </w:pPr>
    </w:p>
    <w:p w14:paraId="1727F8F7" w14:textId="77777777" w:rsidR="00BD2C49" w:rsidRPr="0000590F" w:rsidRDefault="00BD2C49" w:rsidP="0000590F">
      <w:pPr>
        <w:rPr>
          <w:rFonts w:ascii="Arial" w:hAnsi="Arial" w:cs="Arial"/>
          <w:b/>
          <w:sz w:val="20"/>
          <w:szCs w:val="20"/>
        </w:rPr>
      </w:pPr>
      <w:r w:rsidRPr="0000590F">
        <w:rPr>
          <w:rFonts w:ascii="Arial" w:hAnsi="Arial" w:cs="Arial"/>
          <w:b/>
          <w:sz w:val="20"/>
          <w:szCs w:val="20"/>
        </w:rPr>
        <w:t xml:space="preserve">DISCIPLINARY ACTION </w:t>
      </w:r>
    </w:p>
    <w:p w14:paraId="7386C8E9" w14:textId="77777777" w:rsidR="00BD2C49" w:rsidRPr="0000590F" w:rsidRDefault="0000590F" w:rsidP="0000590F">
      <w:pPr>
        <w:rPr>
          <w:rFonts w:ascii="Arial" w:hAnsi="Arial" w:cs="Arial"/>
          <w:sz w:val="20"/>
          <w:szCs w:val="20"/>
        </w:rPr>
      </w:pPr>
      <w:r w:rsidRPr="0000590F">
        <w:rPr>
          <w:rFonts w:ascii="Arial" w:hAnsi="Arial" w:cs="Arial"/>
          <w:color w:val="000000"/>
          <w:sz w:val="20"/>
          <w:szCs w:val="20"/>
          <w:lang w:val="en"/>
        </w:rPr>
        <w:t xml:space="preserve">The </w:t>
      </w:r>
      <w:r>
        <w:rPr>
          <w:rFonts w:ascii="Arial" w:hAnsi="Arial" w:cs="Arial"/>
          <w:sz w:val="20"/>
          <w:szCs w:val="20"/>
        </w:rPr>
        <w:fldChar w:fldCharType="begin">
          <w:ffData>
            <w:name w:val="Text75"/>
            <w:enabled/>
            <w:calcOnExit w:val="0"/>
            <w:textInput/>
          </w:ffData>
        </w:fldChar>
      </w:r>
      <w:r>
        <w:rPr>
          <w:rFonts w:ascii="Arial" w:hAnsi="Arial" w:cs="Arial"/>
          <w:sz w:val="20"/>
          <w:szCs w:val="20"/>
        </w:rPr>
        <w:instrText xml:space="preserve"> FORMTEXT </w:instrText>
      </w:r>
      <w:r>
        <w:rPr>
          <w:rFonts w:ascii="Arial" w:hAnsi="Arial" w:cs="Arial"/>
          <w:sz w:val="20"/>
          <w:szCs w:val="20"/>
        </w:rPr>
      </w:r>
      <w:r>
        <w:rPr>
          <w:rFonts w:ascii="Arial" w:hAnsi="Arial" w:cs="Arial"/>
          <w:sz w:val="20"/>
          <w:szCs w:val="20"/>
        </w:rPr>
        <w:fldChar w:fldCharType="separate"/>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noProof/>
          <w:sz w:val="20"/>
          <w:szCs w:val="20"/>
        </w:rPr>
        <w:t> </w:t>
      </w:r>
      <w:r>
        <w:rPr>
          <w:rFonts w:ascii="Arial" w:hAnsi="Arial" w:cs="Arial"/>
          <w:sz w:val="20"/>
          <w:szCs w:val="20"/>
        </w:rPr>
        <w:fldChar w:fldCharType="end"/>
      </w:r>
      <w:r>
        <w:rPr>
          <w:rFonts w:ascii="Arial" w:hAnsi="Arial" w:cs="Arial"/>
          <w:sz w:val="20"/>
          <w:szCs w:val="20"/>
        </w:rPr>
        <w:t xml:space="preserve"> Fire Department</w:t>
      </w:r>
      <w:r w:rsidRPr="0000590F">
        <w:rPr>
          <w:rFonts w:ascii="Arial" w:hAnsi="Arial" w:cs="Arial"/>
          <w:color w:val="000000"/>
          <w:sz w:val="20"/>
          <w:szCs w:val="20"/>
          <w:lang w:val="en"/>
        </w:rPr>
        <w:t xml:space="preserve"> views </w:t>
      </w:r>
      <w:r>
        <w:rPr>
          <w:rFonts w:ascii="Arial" w:hAnsi="Arial" w:cs="Arial"/>
          <w:color w:val="000000"/>
          <w:sz w:val="20"/>
          <w:szCs w:val="20"/>
          <w:lang w:val="en"/>
        </w:rPr>
        <w:t xml:space="preserve">discrimination, </w:t>
      </w:r>
      <w:r w:rsidRPr="0000590F">
        <w:rPr>
          <w:rFonts w:ascii="Arial" w:hAnsi="Arial" w:cs="Arial"/>
          <w:color w:val="000000"/>
          <w:sz w:val="20"/>
          <w:szCs w:val="20"/>
          <w:lang w:val="en"/>
        </w:rPr>
        <w:t>harassment</w:t>
      </w:r>
      <w:r>
        <w:rPr>
          <w:rFonts w:ascii="Arial" w:hAnsi="Arial" w:cs="Arial"/>
          <w:color w:val="000000"/>
          <w:sz w:val="20"/>
          <w:szCs w:val="20"/>
          <w:lang w:val="en"/>
        </w:rPr>
        <w:t>,</w:t>
      </w:r>
      <w:r w:rsidRPr="0000590F">
        <w:rPr>
          <w:rFonts w:ascii="Arial" w:hAnsi="Arial" w:cs="Arial"/>
          <w:color w:val="000000"/>
          <w:sz w:val="20"/>
          <w:szCs w:val="20"/>
          <w:lang w:val="en"/>
        </w:rPr>
        <w:t xml:space="preserve"> and retaliation to be among the most serious breaches of work place behavior. Consequently, appropriate disciplinary or corrective action, ranging from a warning to termination, can be expected.</w:t>
      </w:r>
    </w:p>
    <w:p w14:paraId="14D680CB" w14:textId="77777777" w:rsidR="00A50B2E" w:rsidRPr="005D2972" w:rsidRDefault="00A50B2E" w:rsidP="00A50B2E">
      <w:pPr>
        <w:rPr>
          <w:rFonts w:ascii="Arial" w:hAnsi="Arial" w:cs="Arial"/>
          <w:b/>
          <w:sz w:val="20"/>
          <w:szCs w:val="20"/>
        </w:rPr>
      </w:pPr>
    </w:p>
    <w:p w14:paraId="04179FD3" w14:textId="77777777" w:rsidR="00BD2C49" w:rsidRPr="005D2972" w:rsidRDefault="00BD2C49" w:rsidP="00BD2C49">
      <w:pPr>
        <w:rPr>
          <w:rFonts w:ascii="Arial" w:hAnsi="Arial" w:cs="Arial"/>
          <w:sz w:val="20"/>
          <w:szCs w:val="20"/>
        </w:rPr>
      </w:pPr>
      <w:r w:rsidRPr="005D2972">
        <w:rPr>
          <w:rFonts w:ascii="Arial" w:hAnsi="Arial" w:cs="Arial"/>
          <w:b/>
          <w:bCs/>
          <w:sz w:val="20"/>
          <w:szCs w:val="20"/>
        </w:rPr>
        <w:t xml:space="preserve">FALSE COMPLAINTS </w:t>
      </w:r>
    </w:p>
    <w:p w14:paraId="195B1E59" w14:textId="77777777" w:rsidR="00BD2C49" w:rsidRPr="005D2972" w:rsidRDefault="00BD2C49" w:rsidP="00BD2C49">
      <w:pPr>
        <w:rPr>
          <w:rFonts w:ascii="Arial" w:hAnsi="Arial" w:cs="Arial"/>
          <w:sz w:val="20"/>
          <w:szCs w:val="20"/>
        </w:rPr>
      </w:pPr>
      <w:r w:rsidRPr="005D2972">
        <w:rPr>
          <w:rFonts w:ascii="Arial" w:hAnsi="Arial" w:cs="Arial"/>
          <w:sz w:val="20"/>
          <w:szCs w:val="20"/>
        </w:rPr>
        <w:t>Any complaint made by a member</w:t>
      </w:r>
      <w:r w:rsidR="00C35AFE">
        <w:rPr>
          <w:rFonts w:ascii="Arial" w:hAnsi="Arial" w:cs="Arial"/>
          <w:sz w:val="20"/>
          <w:szCs w:val="20"/>
        </w:rPr>
        <w:t xml:space="preserve"> or employee</w:t>
      </w:r>
      <w:r w:rsidRPr="005D2972">
        <w:rPr>
          <w:rFonts w:ascii="Arial" w:hAnsi="Arial" w:cs="Arial"/>
          <w:sz w:val="20"/>
          <w:szCs w:val="20"/>
        </w:rPr>
        <w:t xml:space="preserve"> of</w:t>
      </w:r>
      <w:r w:rsidR="00260E97">
        <w:rPr>
          <w:rFonts w:ascii="Arial" w:hAnsi="Arial" w:cs="Arial"/>
          <w:sz w:val="20"/>
          <w:szCs w:val="20"/>
        </w:rPr>
        <w:t xml:space="preserve"> the</w:t>
      </w:r>
      <w:r w:rsidRPr="005D2972">
        <w:rPr>
          <w:rFonts w:ascii="Arial" w:hAnsi="Arial" w:cs="Arial"/>
          <w:sz w:val="20"/>
          <w:szCs w:val="20"/>
        </w:rPr>
        <w:t xml:space="preserve"> </w:t>
      </w:r>
      <w:r w:rsidR="0086225E">
        <w:rPr>
          <w:rFonts w:ascii="Arial" w:hAnsi="Arial" w:cs="Arial"/>
          <w:sz w:val="20"/>
          <w:szCs w:val="20"/>
        </w:rPr>
        <w:fldChar w:fldCharType="begin">
          <w:ffData>
            <w:name w:val="Text75"/>
            <w:enabled/>
            <w:calcOnExit w:val="0"/>
            <w:textInput/>
          </w:ffData>
        </w:fldChar>
      </w:r>
      <w:r w:rsidR="0086225E">
        <w:rPr>
          <w:rFonts w:ascii="Arial" w:hAnsi="Arial" w:cs="Arial"/>
          <w:sz w:val="20"/>
          <w:szCs w:val="20"/>
        </w:rPr>
        <w:instrText xml:space="preserve"> FORMTEXT </w:instrText>
      </w:r>
      <w:r w:rsidR="0086225E">
        <w:rPr>
          <w:rFonts w:ascii="Arial" w:hAnsi="Arial" w:cs="Arial"/>
          <w:sz w:val="20"/>
          <w:szCs w:val="20"/>
        </w:rPr>
      </w:r>
      <w:r w:rsidR="0086225E">
        <w:rPr>
          <w:rFonts w:ascii="Arial" w:hAnsi="Arial" w:cs="Arial"/>
          <w:sz w:val="20"/>
          <w:szCs w:val="20"/>
        </w:rPr>
        <w:fldChar w:fldCharType="separate"/>
      </w:r>
      <w:r w:rsidR="0086225E">
        <w:rPr>
          <w:rFonts w:ascii="Arial" w:hAnsi="Arial" w:cs="Arial"/>
          <w:noProof/>
          <w:sz w:val="20"/>
          <w:szCs w:val="20"/>
        </w:rPr>
        <w:t> </w:t>
      </w:r>
      <w:r w:rsidR="0086225E">
        <w:rPr>
          <w:rFonts w:ascii="Arial" w:hAnsi="Arial" w:cs="Arial"/>
          <w:noProof/>
          <w:sz w:val="20"/>
          <w:szCs w:val="20"/>
        </w:rPr>
        <w:t> </w:t>
      </w:r>
      <w:r w:rsidR="0086225E">
        <w:rPr>
          <w:rFonts w:ascii="Arial" w:hAnsi="Arial" w:cs="Arial"/>
          <w:noProof/>
          <w:sz w:val="20"/>
          <w:szCs w:val="20"/>
        </w:rPr>
        <w:t> </w:t>
      </w:r>
      <w:r w:rsidR="0086225E">
        <w:rPr>
          <w:rFonts w:ascii="Arial" w:hAnsi="Arial" w:cs="Arial"/>
          <w:noProof/>
          <w:sz w:val="20"/>
          <w:szCs w:val="20"/>
        </w:rPr>
        <w:t> </w:t>
      </w:r>
      <w:r w:rsidR="0086225E">
        <w:rPr>
          <w:rFonts w:ascii="Arial" w:hAnsi="Arial" w:cs="Arial"/>
          <w:noProof/>
          <w:sz w:val="20"/>
          <w:szCs w:val="20"/>
        </w:rPr>
        <w:t> </w:t>
      </w:r>
      <w:r w:rsidR="0086225E">
        <w:rPr>
          <w:rFonts w:ascii="Arial" w:hAnsi="Arial" w:cs="Arial"/>
          <w:sz w:val="20"/>
          <w:szCs w:val="20"/>
        </w:rPr>
        <w:fldChar w:fldCharType="end"/>
      </w:r>
      <w:r w:rsidR="0086225E">
        <w:rPr>
          <w:rFonts w:ascii="Arial" w:hAnsi="Arial" w:cs="Arial"/>
          <w:sz w:val="20"/>
          <w:szCs w:val="20"/>
        </w:rPr>
        <w:t xml:space="preserve"> </w:t>
      </w:r>
      <w:r w:rsidRPr="005D2972">
        <w:rPr>
          <w:rFonts w:ascii="Arial" w:hAnsi="Arial" w:cs="Arial"/>
          <w:sz w:val="20"/>
          <w:szCs w:val="20"/>
        </w:rPr>
        <w:t xml:space="preserve">Fire Department regarding </w:t>
      </w:r>
      <w:r w:rsidR="0086225E">
        <w:rPr>
          <w:rFonts w:ascii="Arial" w:hAnsi="Arial" w:cs="Arial"/>
          <w:sz w:val="20"/>
          <w:szCs w:val="20"/>
        </w:rPr>
        <w:t>discrimination or harassment</w:t>
      </w:r>
      <w:r w:rsidRPr="005D2972">
        <w:rPr>
          <w:rFonts w:ascii="Arial" w:hAnsi="Arial" w:cs="Arial"/>
          <w:sz w:val="20"/>
          <w:szCs w:val="20"/>
        </w:rPr>
        <w:t xml:space="preserve"> in the workplace which is conclusively proved to be false, shall result in discipline. This discipline may include dismissal from employment. This section is not intended to discourage </w:t>
      </w:r>
      <w:r w:rsidR="00C35AFE" w:rsidRPr="005D2972">
        <w:rPr>
          <w:rFonts w:ascii="Arial" w:hAnsi="Arial" w:cs="Arial"/>
          <w:sz w:val="20"/>
          <w:szCs w:val="20"/>
        </w:rPr>
        <w:t>member</w:t>
      </w:r>
      <w:r w:rsidR="00C35AFE">
        <w:rPr>
          <w:rFonts w:ascii="Arial" w:hAnsi="Arial" w:cs="Arial"/>
          <w:sz w:val="20"/>
          <w:szCs w:val="20"/>
        </w:rPr>
        <w:t>s or employees</w:t>
      </w:r>
      <w:r w:rsidRPr="005D2972">
        <w:rPr>
          <w:rFonts w:ascii="Arial" w:hAnsi="Arial" w:cs="Arial"/>
          <w:sz w:val="20"/>
          <w:szCs w:val="20"/>
        </w:rPr>
        <w:t xml:space="preserve"> from making complaints regarding </w:t>
      </w:r>
      <w:r w:rsidR="0086225E">
        <w:rPr>
          <w:rFonts w:ascii="Arial" w:hAnsi="Arial" w:cs="Arial"/>
          <w:sz w:val="20"/>
          <w:szCs w:val="20"/>
        </w:rPr>
        <w:t>discrimination or harassment</w:t>
      </w:r>
      <w:r w:rsidRPr="005D2972">
        <w:rPr>
          <w:rFonts w:ascii="Arial" w:hAnsi="Arial" w:cs="Arial"/>
          <w:sz w:val="20"/>
          <w:szCs w:val="20"/>
        </w:rPr>
        <w:t xml:space="preserve">. However, false complaints adversely impact the workplace of the accused, even when disproved, and will not be tolerated. </w:t>
      </w:r>
    </w:p>
    <w:p w14:paraId="57A7F4C0" w14:textId="77777777" w:rsidR="00A50B2E" w:rsidRDefault="00A50B2E" w:rsidP="00A50B2E">
      <w:pPr>
        <w:rPr>
          <w:rFonts w:ascii="Arial" w:hAnsi="Arial" w:cs="Arial"/>
          <w:b/>
          <w:sz w:val="32"/>
          <w:szCs w:val="32"/>
        </w:rPr>
      </w:pPr>
    </w:p>
    <w:p w14:paraId="61656155" w14:textId="4EFE5F82" w:rsidR="00A50B2E" w:rsidRDefault="00A50B2E" w:rsidP="00A50B2E">
      <w:pPr>
        <w:rPr>
          <w:rFonts w:ascii="Arial" w:hAnsi="Arial" w:cs="Arial"/>
          <w:b/>
          <w:sz w:val="32"/>
          <w:szCs w:val="32"/>
        </w:rPr>
      </w:pPr>
    </w:p>
    <w:p w14:paraId="76CEC442" w14:textId="77777777" w:rsidR="008E49F7" w:rsidRDefault="008E49F7" w:rsidP="00A50B2E">
      <w:pPr>
        <w:rPr>
          <w:rFonts w:ascii="Arial" w:hAnsi="Arial" w:cs="Arial"/>
          <w:b/>
          <w:sz w:val="32"/>
          <w:szCs w:val="32"/>
        </w:rPr>
        <w:sectPr w:rsidR="008E49F7" w:rsidSect="00350DC3">
          <w:footerReference w:type="default" r:id="rId57"/>
          <w:pgSz w:w="12240" w:h="15840"/>
          <w:pgMar w:top="1440" w:right="1800" w:bottom="1440" w:left="1800" w:header="720" w:footer="720" w:gutter="0"/>
          <w:cols w:space="720"/>
          <w:docGrid w:linePitch="360"/>
        </w:sectPr>
      </w:pPr>
    </w:p>
    <w:p w14:paraId="40C2E60C" w14:textId="71105127" w:rsidR="001B4F9B" w:rsidRDefault="001B4F9B" w:rsidP="006E5621">
      <w:pPr>
        <w:pStyle w:val="Heading3"/>
      </w:pPr>
      <w:bookmarkStart w:id="155" w:name="_Toc92092189"/>
      <w:bookmarkStart w:id="156" w:name="dp"/>
      <w:r>
        <w:lastRenderedPageBreak/>
        <w:t>Disciplinary Process</w:t>
      </w:r>
      <w:bookmarkEnd w:id="155"/>
    </w:p>
    <w:bookmarkEnd w:id="156"/>
    <w:p w14:paraId="10003B8B" w14:textId="77777777" w:rsidR="001B4F9B" w:rsidRDefault="001B4F9B" w:rsidP="001B4F9B">
      <w:pPr>
        <w:autoSpaceDE w:val="0"/>
        <w:autoSpaceDN w:val="0"/>
        <w:adjustRightInd w:val="0"/>
        <w:rPr>
          <w:rFonts w:ascii="Arial" w:hAnsi="Arial" w:cs="Arial"/>
          <w:sz w:val="20"/>
          <w:szCs w:val="20"/>
        </w:rPr>
      </w:pPr>
    </w:p>
    <w:p w14:paraId="73F90D86" w14:textId="77777777" w:rsidR="001B4F9B" w:rsidRPr="00B10556" w:rsidRDefault="001B4F9B" w:rsidP="001B4F9B">
      <w:pPr>
        <w:autoSpaceDE w:val="0"/>
        <w:autoSpaceDN w:val="0"/>
        <w:adjustRightInd w:val="0"/>
        <w:rPr>
          <w:rFonts w:ascii="Arial" w:hAnsi="Arial" w:cs="Arial"/>
          <w:sz w:val="20"/>
          <w:szCs w:val="20"/>
        </w:rPr>
      </w:pPr>
      <w:r w:rsidRPr="00B10556">
        <w:rPr>
          <w:rFonts w:ascii="Arial" w:hAnsi="Arial" w:cs="Arial"/>
          <w:sz w:val="20"/>
          <w:szCs w:val="20"/>
        </w:rPr>
        <w:t>Disciplinary action is taken to promote the efficien</w:t>
      </w:r>
      <w:r>
        <w:rPr>
          <w:rFonts w:ascii="Arial" w:hAnsi="Arial" w:cs="Arial"/>
          <w:sz w:val="20"/>
          <w:szCs w:val="20"/>
        </w:rPr>
        <w:t xml:space="preserve">cy of department operations. In </w:t>
      </w:r>
      <w:r w:rsidRPr="00B10556">
        <w:rPr>
          <w:rFonts w:ascii="Arial" w:hAnsi="Arial" w:cs="Arial"/>
          <w:sz w:val="20"/>
          <w:szCs w:val="20"/>
        </w:rPr>
        <w:t>exercising discipline, the department will give due regard to each member’</w:t>
      </w:r>
      <w:r>
        <w:rPr>
          <w:rFonts w:ascii="Arial" w:hAnsi="Arial" w:cs="Arial"/>
          <w:sz w:val="20"/>
          <w:szCs w:val="20"/>
        </w:rPr>
        <w:t xml:space="preserve">s legal rights </w:t>
      </w:r>
      <w:r w:rsidRPr="00B10556">
        <w:rPr>
          <w:rFonts w:ascii="Arial" w:hAnsi="Arial" w:cs="Arial"/>
          <w:sz w:val="20"/>
          <w:szCs w:val="20"/>
        </w:rPr>
        <w:t>and will ensure that disciplinary actions are based on o</w:t>
      </w:r>
      <w:r>
        <w:rPr>
          <w:rFonts w:ascii="Arial" w:hAnsi="Arial" w:cs="Arial"/>
          <w:sz w:val="20"/>
          <w:szCs w:val="20"/>
        </w:rPr>
        <w:t xml:space="preserve">bjective considerations without </w:t>
      </w:r>
      <w:r w:rsidRPr="00B10556">
        <w:rPr>
          <w:rFonts w:ascii="Arial" w:hAnsi="Arial" w:cs="Arial"/>
          <w:sz w:val="20"/>
          <w:szCs w:val="20"/>
        </w:rPr>
        <w:t>regard to age, color, disability, national origin, political affil</w:t>
      </w:r>
      <w:r>
        <w:rPr>
          <w:rFonts w:ascii="Arial" w:hAnsi="Arial" w:cs="Arial"/>
          <w:sz w:val="20"/>
          <w:szCs w:val="20"/>
        </w:rPr>
        <w:t xml:space="preserve">iation, race, religion, gender, </w:t>
      </w:r>
      <w:r w:rsidRPr="00B10556">
        <w:rPr>
          <w:rFonts w:ascii="Arial" w:hAnsi="Arial" w:cs="Arial"/>
          <w:sz w:val="20"/>
          <w:szCs w:val="20"/>
        </w:rPr>
        <w:t>sexual orientation, or other non-merit factors.</w:t>
      </w:r>
    </w:p>
    <w:p w14:paraId="3488B934" w14:textId="77777777" w:rsidR="001B4F9B" w:rsidRDefault="001B4F9B" w:rsidP="001B4F9B">
      <w:pPr>
        <w:autoSpaceDE w:val="0"/>
        <w:autoSpaceDN w:val="0"/>
        <w:adjustRightInd w:val="0"/>
        <w:rPr>
          <w:rFonts w:ascii="Arial" w:hAnsi="Arial" w:cs="Arial"/>
          <w:sz w:val="20"/>
          <w:szCs w:val="20"/>
        </w:rPr>
      </w:pPr>
    </w:p>
    <w:p w14:paraId="7C35CC8A" w14:textId="77777777" w:rsidR="001B4F9B" w:rsidRPr="009F328E" w:rsidRDefault="001B4F9B" w:rsidP="001B4F9B">
      <w:pPr>
        <w:autoSpaceDE w:val="0"/>
        <w:autoSpaceDN w:val="0"/>
        <w:adjustRightInd w:val="0"/>
        <w:rPr>
          <w:rFonts w:ascii="Arial" w:hAnsi="Arial" w:cs="Arial"/>
          <w:sz w:val="20"/>
          <w:szCs w:val="20"/>
        </w:rPr>
      </w:pPr>
      <w:r w:rsidRPr="00B10556">
        <w:rPr>
          <w:rFonts w:ascii="Arial" w:hAnsi="Arial" w:cs="Arial"/>
          <w:sz w:val="20"/>
          <w:szCs w:val="20"/>
        </w:rPr>
        <w:t>Where violations are reoccurring, the standard st</w:t>
      </w:r>
      <w:r>
        <w:rPr>
          <w:rFonts w:ascii="Arial" w:hAnsi="Arial" w:cs="Arial"/>
          <w:sz w:val="20"/>
          <w:szCs w:val="20"/>
        </w:rPr>
        <w:t xml:space="preserve">eps shall be followed. </w:t>
      </w:r>
      <w:r w:rsidRPr="009F328E">
        <w:rPr>
          <w:rFonts w:ascii="Arial" w:hAnsi="Arial" w:cs="Arial"/>
          <w:bCs/>
          <w:sz w:val="20"/>
          <w:szCs w:val="20"/>
        </w:rPr>
        <w:t>In cases requiring severe measures, one or more steps may be omitted</w:t>
      </w:r>
      <w:r w:rsidR="00B26D2C">
        <w:rPr>
          <w:rFonts w:ascii="Arial" w:hAnsi="Arial" w:cs="Arial"/>
          <w:bCs/>
          <w:sz w:val="20"/>
          <w:szCs w:val="20"/>
        </w:rPr>
        <w:t>:</w:t>
      </w:r>
    </w:p>
    <w:p w14:paraId="36F4C35E" w14:textId="77777777" w:rsidR="001B4F9B" w:rsidRPr="00B10556" w:rsidRDefault="001B4F9B" w:rsidP="00461B52">
      <w:pPr>
        <w:numPr>
          <w:ilvl w:val="0"/>
          <w:numId w:val="128"/>
        </w:numPr>
        <w:autoSpaceDE w:val="0"/>
        <w:autoSpaceDN w:val="0"/>
        <w:adjustRightInd w:val="0"/>
        <w:rPr>
          <w:rFonts w:ascii="Arial" w:hAnsi="Arial" w:cs="Arial"/>
          <w:sz w:val="20"/>
          <w:szCs w:val="20"/>
        </w:rPr>
      </w:pPr>
      <w:r w:rsidRPr="00B10556">
        <w:rPr>
          <w:rFonts w:ascii="Arial" w:hAnsi="Arial" w:cs="Arial"/>
          <w:sz w:val="20"/>
          <w:szCs w:val="20"/>
        </w:rPr>
        <w:t>Warning Notice (verbal)</w:t>
      </w:r>
    </w:p>
    <w:p w14:paraId="66F7C317" w14:textId="77777777" w:rsidR="001B4F9B" w:rsidRPr="00B10556" w:rsidRDefault="001B4F9B" w:rsidP="00461B52">
      <w:pPr>
        <w:numPr>
          <w:ilvl w:val="0"/>
          <w:numId w:val="128"/>
        </w:numPr>
        <w:autoSpaceDE w:val="0"/>
        <w:autoSpaceDN w:val="0"/>
        <w:adjustRightInd w:val="0"/>
        <w:rPr>
          <w:rFonts w:ascii="Arial" w:hAnsi="Arial" w:cs="Arial"/>
          <w:sz w:val="20"/>
          <w:szCs w:val="20"/>
        </w:rPr>
      </w:pPr>
      <w:r w:rsidRPr="00B10556">
        <w:rPr>
          <w:rFonts w:ascii="Arial" w:hAnsi="Arial" w:cs="Arial"/>
          <w:sz w:val="20"/>
          <w:szCs w:val="20"/>
        </w:rPr>
        <w:t>Written Warning</w:t>
      </w:r>
    </w:p>
    <w:p w14:paraId="4A04304F" w14:textId="77777777" w:rsidR="001B4F9B" w:rsidRPr="00B10556" w:rsidRDefault="001B4F9B" w:rsidP="00461B52">
      <w:pPr>
        <w:numPr>
          <w:ilvl w:val="0"/>
          <w:numId w:val="128"/>
        </w:numPr>
        <w:autoSpaceDE w:val="0"/>
        <w:autoSpaceDN w:val="0"/>
        <w:adjustRightInd w:val="0"/>
        <w:rPr>
          <w:rFonts w:ascii="Arial" w:hAnsi="Arial" w:cs="Arial"/>
          <w:sz w:val="20"/>
          <w:szCs w:val="20"/>
        </w:rPr>
      </w:pPr>
      <w:r w:rsidRPr="00B10556">
        <w:rPr>
          <w:rFonts w:ascii="Arial" w:hAnsi="Arial" w:cs="Arial"/>
          <w:sz w:val="20"/>
          <w:szCs w:val="20"/>
        </w:rPr>
        <w:t>Suspense and Final Notice</w:t>
      </w:r>
    </w:p>
    <w:p w14:paraId="1DBE1035" w14:textId="77777777" w:rsidR="001B4F9B" w:rsidRDefault="001B4F9B" w:rsidP="00461B52">
      <w:pPr>
        <w:numPr>
          <w:ilvl w:val="0"/>
          <w:numId w:val="128"/>
        </w:numPr>
        <w:autoSpaceDE w:val="0"/>
        <w:autoSpaceDN w:val="0"/>
        <w:adjustRightInd w:val="0"/>
        <w:rPr>
          <w:rFonts w:ascii="Arial" w:hAnsi="Arial" w:cs="Arial"/>
          <w:sz w:val="20"/>
          <w:szCs w:val="20"/>
        </w:rPr>
      </w:pPr>
      <w:r>
        <w:rPr>
          <w:rFonts w:ascii="Arial" w:hAnsi="Arial" w:cs="Arial"/>
          <w:sz w:val="20"/>
          <w:szCs w:val="20"/>
        </w:rPr>
        <w:t>Removal from the department.</w:t>
      </w:r>
    </w:p>
    <w:p w14:paraId="1F807C00" w14:textId="77777777" w:rsidR="001B4F9B" w:rsidRDefault="001B4F9B" w:rsidP="001B4F9B">
      <w:pPr>
        <w:autoSpaceDE w:val="0"/>
        <w:autoSpaceDN w:val="0"/>
        <w:adjustRightInd w:val="0"/>
        <w:rPr>
          <w:rFonts w:ascii="Arial" w:hAnsi="Arial" w:cs="Arial"/>
          <w:sz w:val="20"/>
          <w:szCs w:val="20"/>
        </w:rPr>
      </w:pPr>
    </w:p>
    <w:p w14:paraId="1F21CF10" w14:textId="77777777" w:rsidR="001B4F9B" w:rsidRPr="00B10556" w:rsidRDefault="001B4F9B" w:rsidP="001B4F9B">
      <w:pPr>
        <w:autoSpaceDE w:val="0"/>
        <w:autoSpaceDN w:val="0"/>
        <w:adjustRightInd w:val="0"/>
        <w:rPr>
          <w:rFonts w:ascii="Arial" w:hAnsi="Arial" w:cs="Arial"/>
          <w:sz w:val="20"/>
          <w:szCs w:val="20"/>
        </w:rPr>
      </w:pPr>
      <w:r w:rsidRPr="00B10556">
        <w:rPr>
          <w:rFonts w:ascii="Arial" w:hAnsi="Arial" w:cs="Arial"/>
          <w:sz w:val="20"/>
          <w:szCs w:val="20"/>
        </w:rPr>
        <w:t>There will be three (3) classes of discipline. They are as follows:</w:t>
      </w:r>
    </w:p>
    <w:p w14:paraId="6F116217" w14:textId="77777777" w:rsidR="001B4F9B" w:rsidRPr="00B26D2C" w:rsidRDefault="001B4F9B" w:rsidP="00461B52">
      <w:pPr>
        <w:pStyle w:val="ListParagraph"/>
        <w:numPr>
          <w:ilvl w:val="0"/>
          <w:numId w:val="129"/>
        </w:numPr>
        <w:autoSpaceDE w:val="0"/>
        <w:autoSpaceDN w:val="0"/>
        <w:adjustRightInd w:val="0"/>
        <w:rPr>
          <w:rFonts w:ascii="Arial" w:hAnsi="Arial" w:cs="Arial"/>
          <w:sz w:val="20"/>
        </w:rPr>
      </w:pPr>
      <w:r w:rsidRPr="00B26D2C">
        <w:rPr>
          <w:rFonts w:ascii="Arial" w:hAnsi="Arial" w:cs="Arial"/>
          <w:sz w:val="20"/>
        </w:rPr>
        <w:t>Class I: Immediate discharge.</w:t>
      </w:r>
    </w:p>
    <w:p w14:paraId="08ECFEED" w14:textId="77777777" w:rsidR="001B4F9B" w:rsidRPr="00B26D2C" w:rsidRDefault="001B4F9B" w:rsidP="00461B52">
      <w:pPr>
        <w:pStyle w:val="ListParagraph"/>
        <w:numPr>
          <w:ilvl w:val="0"/>
          <w:numId w:val="129"/>
        </w:numPr>
        <w:autoSpaceDE w:val="0"/>
        <w:autoSpaceDN w:val="0"/>
        <w:adjustRightInd w:val="0"/>
        <w:rPr>
          <w:rFonts w:ascii="Arial" w:hAnsi="Arial" w:cs="Arial"/>
          <w:sz w:val="20"/>
        </w:rPr>
      </w:pPr>
      <w:r w:rsidRPr="00B26D2C">
        <w:rPr>
          <w:rFonts w:ascii="Arial" w:hAnsi="Arial" w:cs="Arial"/>
          <w:sz w:val="20"/>
        </w:rPr>
        <w:t>Class II: Written warning, suspension, termination</w:t>
      </w:r>
    </w:p>
    <w:p w14:paraId="06FC733D" w14:textId="77777777" w:rsidR="001B4F9B" w:rsidRPr="00B26D2C" w:rsidRDefault="001B4F9B" w:rsidP="00461B52">
      <w:pPr>
        <w:pStyle w:val="ListParagraph"/>
        <w:numPr>
          <w:ilvl w:val="0"/>
          <w:numId w:val="129"/>
        </w:numPr>
        <w:autoSpaceDE w:val="0"/>
        <w:autoSpaceDN w:val="0"/>
        <w:adjustRightInd w:val="0"/>
        <w:rPr>
          <w:rFonts w:ascii="Arial" w:hAnsi="Arial" w:cs="Arial"/>
          <w:sz w:val="20"/>
        </w:rPr>
      </w:pPr>
      <w:r w:rsidRPr="00B26D2C">
        <w:rPr>
          <w:rFonts w:ascii="Arial" w:hAnsi="Arial" w:cs="Arial"/>
          <w:sz w:val="20"/>
        </w:rPr>
        <w:t>Class III: Oral warning, written warning, suspension, termination</w:t>
      </w:r>
    </w:p>
    <w:p w14:paraId="1DDD93EC" w14:textId="77777777" w:rsidR="001B4F9B" w:rsidRDefault="001B4F9B" w:rsidP="001B4F9B">
      <w:pPr>
        <w:autoSpaceDE w:val="0"/>
        <w:autoSpaceDN w:val="0"/>
        <w:adjustRightInd w:val="0"/>
        <w:rPr>
          <w:rFonts w:ascii="Arial" w:hAnsi="Arial" w:cs="Arial"/>
          <w:b/>
          <w:bCs/>
          <w:sz w:val="20"/>
          <w:szCs w:val="20"/>
        </w:rPr>
      </w:pPr>
    </w:p>
    <w:p w14:paraId="58809761" w14:textId="77777777" w:rsidR="001B4F9B" w:rsidRPr="00B10556" w:rsidRDefault="001B4F9B" w:rsidP="001B4F9B">
      <w:pPr>
        <w:autoSpaceDE w:val="0"/>
        <w:autoSpaceDN w:val="0"/>
        <w:adjustRightInd w:val="0"/>
        <w:rPr>
          <w:rFonts w:ascii="Arial" w:hAnsi="Arial" w:cs="Arial"/>
          <w:b/>
          <w:bCs/>
          <w:sz w:val="20"/>
          <w:szCs w:val="20"/>
        </w:rPr>
      </w:pPr>
      <w:r>
        <w:rPr>
          <w:rFonts w:ascii="Arial" w:hAnsi="Arial" w:cs="Arial"/>
          <w:b/>
          <w:bCs/>
          <w:sz w:val="20"/>
          <w:szCs w:val="20"/>
        </w:rPr>
        <w:t>Examples of Class I causes</w:t>
      </w:r>
      <w:r w:rsidRPr="00B10556">
        <w:rPr>
          <w:rFonts w:ascii="Arial" w:hAnsi="Arial" w:cs="Arial"/>
          <w:b/>
          <w:bCs/>
          <w:sz w:val="20"/>
          <w:szCs w:val="20"/>
        </w:rPr>
        <w:t>:</w:t>
      </w:r>
    </w:p>
    <w:p w14:paraId="583C4B7D" w14:textId="77777777" w:rsidR="001B4F9B" w:rsidRPr="00B10556" w:rsidRDefault="001B4F9B" w:rsidP="00461B52">
      <w:pPr>
        <w:numPr>
          <w:ilvl w:val="1"/>
          <w:numId w:val="95"/>
        </w:numPr>
        <w:autoSpaceDE w:val="0"/>
        <w:autoSpaceDN w:val="0"/>
        <w:adjustRightInd w:val="0"/>
        <w:rPr>
          <w:rFonts w:ascii="Arial" w:hAnsi="Arial" w:cs="Arial"/>
          <w:sz w:val="20"/>
          <w:szCs w:val="20"/>
        </w:rPr>
      </w:pPr>
      <w:r>
        <w:rPr>
          <w:rFonts w:ascii="Arial" w:hAnsi="Arial" w:cs="Arial"/>
          <w:sz w:val="20"/>
          <w:szCs w:val="20"/>
        </w:rPr>
        <w:t>Use</w:t>
      </w:r>
      <w:r w:rsidR="002F43F7">
        <w:rPr>
          <w:rFonts w:ascii="Arial" w:hAnsi="Arial" w:cs="Arial"/>
          <w:sz w:val="20"/>
          <w:szCs w:val="20"/>
        </w:rPr>
        <w:t xml:space="preserve"> or under the influence</w:t>
      </w:r>
      <w:r w:rsidRPr="00B10556">
        <w:rPr>
          <w:rFonts w:ascii="Arial" w:hAnsi="Arial" w:cs="Arial"/>
          <w:sz w:val="20"/>
          <w:szCs w:val="20"/>
        </w:rPr>
        <w:t xml:space="preserve"> of drugs or alcohol while on duty.</w:t>
      </w:r>
    </w:p>
    <w:p w14:paraId="1C28DFCA" w14:textId="77777777" w:rsidR="001B4F9B" w:rsidRPr="00B10556" w:rsidRDefault="001B4F9B" w:rsidP="00461B52">
      <w:pPr>
        <w:numPr>
          <w:ilvl w:val="1"/>
          <w:numId w:val="95"/>
        </w:numPr>
        <w:autoSpaceDE w:val="0"/>
        <w:autoSpaceDN w:val="0"/>
        <w:adjustRightInd w:val="0"/>
        <w:rPr>
          <w:rFonts w:ascii="Arial" w:hAnsi="Arial" w:cs="Arial"/>
          <w:sz w:val="20"/>
          <w:szCs w:val="20"/>
        </w:rPr>
      </w:pPr>
      <w:r w:rsidRPr="00B10556">
        <w:rPr>
          <w:rFonts w:ascii="Arial" w:hAnsi="Arial" w:cs="Arial"/>
          <w:sz w:val="20"/>
          <w:szCs w:val="20"/>
        </w:rPr>
        <w:t>Theft of department property or another employee’s property.</w:t>
      </w:r>
    </w:p>
    <w:p w14:paraId="671E1901" w14:textId="77777777" w:rsidR="001B4F9B" w:rsidRPr="00B10556" w:rsidRDefault="001B4F9B" w:rsidP="00461B52">
      <w:pPr>
        <w:numPr>
          <w:ilvl w:val="1"/>
          <w:numId w:val="95"/>
        </w:numPr>
        <w:autoSpaceDE w:val="0"/>
        <w:autoSpaceDN w:val="0"/>
        <w:adjustRightInd w:val="0"/>
        <w:rPr>
          <w:rFonts w:ascii="Arial" w:hAnsi="Arial" w:cs="Arial"/>
          <w:sz w:val="20"/>
          <w:szCs w:val="20"/>
        </w:rPr>
      </w:pPr>
      <w:r>
        <w:rPr>
          <w:rFonts w:ascii="Arial" w:hAnsi="Arial" w:cs="Arial"/>
          <w:sz w:val="20"/>
          <w:szCs w:val="20"/>
        </w:rPr>
        <w:t>I</w:t>
      </w:r>
      <w:r w:rsidRPr="00B10556">
        <w:rPr>
          <w:rFonts w:ascii="Arial" w:hAnsi="Arial" w:cs="Arial"/>
          <w:sz w:val="20"/>
          <w:szCs w:val="20"/>
        </w:rPr>
        <w:t>ntentional destruction of department property.</w:t>
      </w:r>
    </w:p>
    <w:p w14:paraId="08B2264A" w14:textId="77777777" w:rsidR="001B4F9B" w:rsidRPr="00B10556" w:rsidRDefault="001B4F9B" w:rsidP="00461B52">
      <w:pPr>
        <w:numPr>
          <w:ilvl w:val="1"/>
          <w:numId w:val="95"/>
        </w:numPr>
        <w:autoSpaceDE w:val="0"/>
        <w:autoSpaceDN w:val="0"/>
        <w:adjustRightInd w:val="0"/>
        <w:rPr>
          <w:rFonts w:ascii="Arial" w:hAnsi="Arial" w:cs="Arial"/>
          <w:sz w:val="20"/>
          <w:szCs w:val="20"/>
        </w:rPr>
      </w:pPr>
      <w:r w:rsidRPr="00B10556">
        <w:rPr>
          <w:rFonts w:ascii="Arial" w:hAnsi="Arial" w:cs="Arial"/>
          <w:sz w:val="20"/>
          <w:szCs w:val="20"/>
        </w:rPr>
        <w:t>Falsifying reports.</w:t>
      </w:r>
    </w:p>
    <w:p w14:paraId="3573A014" w14:textId="77777777" w:rsidR="001B4F9B" w:rsidRPr="00B10556" w:rsidRDefault="001B4F9B" w:rsidP="00461B52">
      <w:pPr>
        <w:numPr>
          <w:ilvl w:val="1"/>
          <w:numId w:val="95"/>
        </w:numPr>
        <w:autoSpaceDE w:val="0"/>
        <w:autoSpaceDN w:val="0"/>
        <w:adjustRightInd w:val="0"/>
        <w:rPr>
          <w:rFonts w:ascii="Arial" w:hAnsi="Arial" w:cs="Arial"/>
          <w:sz w:val="20"/>
          <w:szCs w:val="20"/>
        </w:rPr>
      </w:pPr>
      <w:r w:rsidRPr="00B10556">
        <w:rPr>
          <w:rFonts w:ascii="Arial" w:hAnsi="Arial" w:cs="Arial"/>
          <w:sz w:val="20"/>
          <w:szCs w:val="20"/>
        </w:rPr>
        <w:t>Gross insubordination such as refusal to work, t</w:t>
      </w:r>
      <w:r>
        <w:rPr>
          <w:rFonts w:ascii="Arial" w:hAnsi="Arial" w:cs="Arial"/>
          <w:sz w:val="20"/>
          <w:szCs w:val="20"/>
        </w:rPr>
        <w:t xml:space="preserve">hreatening, abusing or striking a </w:t>
      </w:r>
      <w:r w:rsidRPr="00B10556">
        <w:rPr>
          <w:rFonts w:ascii="Arial" w:hAnsi="Arial" w:cs="Arial"/>
          <w:sz w:val="20"/>
          <w:szCs w:val="20"/>
        </w:rPr>
        <w:t>superior.</w:t>
      </w:r>
    </w:p>
    <w:p w14:paraId="2FD0E5C6" w14:textId="77777777" w:rsidR="001B4F9B" w:rsidRPr="00B10556" w:rsidRDefault="00C556E0" w:rsidP="00461B52">
      <w:pPr>
        <w:numPr>
          <w:ilvl w:val="1"/>
          <w:numId w:val="95"/>
        </w:numPr>
        <w:autoSpaceDE w:val="0"/>
        <w:autoSpaceDN w:val="0"/>
        <w:adjustRightInd w:val="0"/>
        <w:rPr>
          <w:rFonts w:ascii="Arial" w:hAnsi="Arial" w:cs="Arial"/>
          <w:sz w:val="20"/>
          <w:szCs w:val="20"/>
        </w:rPr>
      </w:pPr>
      <w:r>
        <w:rPr>
          <w:rFonts w:ascii="Arial" w:hAnsi="Arial" w:cs="Arial"/>
          <w:sz w:val="20"/>
          <w:szCs w:val="20"/>
        </w:rPr>
        <w:t xml:space="preserve">Striking or assaulting </w:t>
      </w:r>
      <w:r w:rsidR="001B4F9B" w:rsidRPr="00B10556">
        <w:rPr>
          <w:rFonts w:ascii="Arial" w:hAnsi="Arial" w:cs="Arial"/>
          <w:sz w:val="20"/>
          <w:szCs w:val="20"/>
        </w:rPr>
        <w:t>a fire fighter or bystander</w:t>
      </w:r>
    </w:p>
    <w:p w14:paraId="7C0BB3D8" w14:textId="77777777" w:rsidR="001B4F9B" w:rsidRPr="00B10556" w:rsidRDefault="001B4F9B" w:rsidP="00461B52">
      <w:pPr>
        <w:numPr>
          <w:ilvl w:val="1"/>
          <w:numId w:val="95"/>
        </w:numPr>
        <w:autoSpaceDE w:val="0"/>
        <w:autoSpaceDN w:val="0"/>
        <w:adjustRightInd w:val="0"/>
        <w:rPr>
          <w:rFonts w:ascii="Arial" w:hAnsi="Arial" w:cs="Arial"/>
          <w:sz w:val="20"/>
          <w:szCs w:val="20"/>
        </w:rPr>
      </w:pPr>
      <w:r w:rsidRPr="00B10556">
        <w:rPr>
          <w:rFonts w:ascii="Arial" w:hAnsi="Arial" w:cs="Arial"/>
          <w:sz w:val="20"/>
          <w:szCs w:val="20"/>
        </w:rPr>
        <w:t>Lying or willfully omitting critical information on an application.</w:t>
      </w:r>
    </w:p>
    <w:p w14:paraId="67FF5A48" w14:textId="77777777" w:rsidR="001B4F9B" w:rsidRDefault="001B4F9B" w:rsidP="001B4F9B">
      <w:pPr>
        <w:autoSpaceDE w:val="0"/>
        <w:autoSpaceDN w:val="0"/>
        <w:adjustRightInd w:val="0"/>
        <w:rPr>
          <w:rFonts w:ascii="Arial" w:hAnsi="Arial" w:cs="Arial"/>
          <w:b/>
          <w:bCs/>
          <w:sz w:val="20"/>
          <w:szCs w:val="20"/>
        </w:rPr>
      </w:pPr>
    </w:p>
    <w:p w14:paraId="4A375CE3" w14:textId="77777777" w:rsidR="001B4F9B" w:rsidRPr="00B10556" w:rsidRDefault="001B4F9B" w:rsidP="001B4F9B">
      <w:pPr>
        <w:autoSpaceDE w:val="0"/>
        <w:autoSpaceDN w:val="0"/>
        <w:adjustRightInd w:val="0"/>
        <w:rPr>
          <w:rFonts w:ascii="Arial" w:hAnsi="Arial" w:cs="Arial"/>
          <w:b/>
          <w:bCs/>
          <w:sz w:val="20"/>
          <w:szCs w:val="20"/>
        </w:rPr>
      </w:pPr>
      <w:r>
        <w:rPr>
          <w:rFonts w:ascii="Arial" w:hAnsi="Arial" w:cs="Arial"/>
          <w:b/>
          <w:bCs/>
          <w:sz w:val="20"/>
          <w:szCs w:val="20"/>
        </w:rPr>
        <w:t>Examples of Class II causes</w:t>
      </w:r>
      <w:r w:rsidRPr="00B10556">
        <w:rPr>
          <w:rFonts w:ascii="Arial" w:hAnsi="Arial" w:cs="Arial"/>
          <w:b/>
          <w:bCs/>
          <w:sz w:val="20"/>
          <w:szCs w:val="20"/>
        </w:rPr>
        <w:t>:</w:t>
      </w:r>
    </w:p>
    <w:p w14:paraId="48F35D69" w14:textId="77777777" w:rsidR="001B4F9B" w:rsidRPr="00B10556" w:rsidRDefault="001B4F9B" w:rsidP="00461B52">
      <w:pPr>
        <w:numPr>
          <w:ilvl w:val="0"/>
          <w:numId w:val="96"/>
        </w:numPr>
        <w:autoSpaceDE w:val="0"/>
        <w:autoSpaceDN w:val="0"/>
        <w:adjustRightInd w:val="0"/>
        <w:rPr>
          <w:rFonts w:ascii="Arial" w:hAnsi="Arial" w:cs="Arial"/>
          <w:sz w:val="20"/>
          <w:szCs w:val="20"/>
        </w:rPr>
      </w:pPr>
      <w:r w:rsidRPr="00B10556">
        <w:rPr>
          <w:rFonts w:ascii="Arial" w:hAnsi="Arial" w:cs="Arial"/>
          <w:sz w:val="20"/>
          <w:szCs w:val="20"/>
        </w:rPr>
        <w:t>Reckless driving of department vehicles.</w:t>
      </w:r>
    </w:p>
    <w:p w14:paraId="3B536308" w14:textId="77777777" w:rsidR="001B4F9B" w:rsidRPr="00B10556" w:rsidRDefault="001B4F9B" w:rsidP="00461B52">
      <w:pPr>
        <w:numPr>
          <w:ilvl w:val="0"/>
          <w:numId w:val="96"/>
        </w:numPr>
        <w:autoSpaceDE w:val="0"/>
        <w:autoSpaceDN w:val="0"/>
        <w:adjustRightInd w:val="0"/>
        <w:rPr>
          <w:rFonts w:ascii="Arial" w:hAnsi="Arial" w:cs="Arial"/>
          <w:sz w:val="20"/>
          <w:szCs w:val="20"/>
        </w:rPr>
      </w:pPr>
      <w:r w:rsidRPr="00B10556">
        <w:rPr>
          <w:rFonts w:ascii="Arial" w:hAnsi="Arial" w:cs="Arial"/>
          <w:sz w:val="20"/>
          <w:szCs w:val="20"/>
        </w:rPr>
        <w:t>Disobeying traffic laws when responding to the hall.</w:t>
      </w:r>
    </w:p>
    <w:p w14:paraId="090AF43D" w14:textId="77777777" w:rsidR="001B4F9B" w:rsidRPr="00B10556" w:rsidRDefault="001B4F9B" w:rsidP="00461B52">
      <w:pPr>
        <w:numPr>
          <w:ilvl w:val="0"/>
          <w:numId w:val="96"/>
        </w:numPr>
        <w:autoSpaceDE w:val="0"/>
        <w:autoSpaceDN w:val="0"/>
        <w:adjustRightInd w:val="0"/>
        <w:rPr>
          <w:rFonts w:ascii="Arial" w:hAnsi="Arial" w:cs="Arial"/>
          <w:sz w:val="20"/>
          <w:szCs w:val="20"/>
        </w:rPr>
      </w:pPr>
      <w:r w:rsidRPr="00B10556">
        <w:rPr>
          <w:rFonts w:ascii="Arial" w:hAnsi="Arial" w:cs="Arial"/>
          <w:sz w:val="20"/>
          <w:szCs w:val="20"/>
        </w:rPr>
        <w:t>Negligent or careless use of department equipment.</w:t>
      </w:r>
    </w:p>
    <w:p w14:paraId="044882D5" w14:textId="77777777" w:rsidR="001B4F9B" w:rsidRPr="00B10556" w:rsidRDefault="001B4F9B" w:rsidP="00461B52">
      <w:pPr>
        <w:numPr>
          <w:ilvl w:val="0"/>
          <w:numId w:val="96"/>
        </w:numPr>
        <w:autoSpaceDE w:val="0"/>
        <w:autoSpaceDN w:val="0"/>
        <w:adjustRightInd w:val="0"/>
        <w:rPr>
          <w:rFonts w:ascii="Arial" w:hAnsi="Arial" w:cs="Arial"/>
          <w:sz w:val="20"/>
          <w:szCs w:val="20"/>
        </w:rPr>
      </w:pPr>
      <w:r w:rsidRPr="00B10556">
        <w:rPr>
          <w:rFonts w:ascii="Arial" w:hAnsi="Arial" w:cs="Arial"/>
          <w:sz w:val="20"/>
          <w:szCs w:val="20"/>
        </w:rPr>
        <w:t xml:space="preserve">Failure to comply </w:t>
      </w:r>
      <w:r w:rsidR="003B05B3">
        <w:rPr>
          <w:rFonts w:ascii="Arial" w:hAnsi="Arial" w:cs="Arial"/>
          <w:sz w:val="20"/>
          <w:szCs w:val="20"/>
        </w:rPr>
        <w:t xml:space="preserve">with published departmental or municipal </w:t>
      </w:r>
      <w:r w:rsidRPr="00B10556">
        <w:rPr>
          <w:rFonts w:ascii="Arial" w:hAnsi="Arial" w:cs="Arial"/>
          <w:sz w:val="20"/>
          <w:szCs w:val="20"/>
        </w:rPr>
        <w:t>rules or regulations.</w:t>
      </w:r>
    </w:p>
    <w:p w14:paraId="6CCFE178" w14:textId="77777777" w:rsidR="001B4F9B" w:rsidRPr="00B10556" w:rsidRDefault="001B4F9B" w:rsidP="00461B52">
      <w:pPr>
        <w:numPr>
          <w:ilvl w:val="0"/>
          <w:numId w:val="96"/>
        </w:numPr>
        <w:autoSpaceDE w:val="0"/>
        <w:autoSpaceDN w:val="0"/>
        <w:adjustRightInd w:val="0"/>
        <w:rPr>
          <w:rFonts w:ascii="Arial" w:hAnsi="Arial" w:cs="Arial"/>
          <w:sz w:val="20"/>
          <w:szCs w:val="20"/>
        </w:rPr>
      </w:pPr>
      <w:r w:rsidRPr="00B10556">
        <w:rPr>
          <w:rFonts w:ascii="Arial" w:hAnsi="Arial" w:cs="Arial"/>
          <w:sz w:val="20"/>
          <w:szCs w:val="20"/>
        </w:rPr>
        <w:t>Fighting.</w:t>
      </w:r>
    </w:p>
    <w:p w14:paraId="7E09AC5B" w14:textId="77777777" w:rsidR="001B4F9B" w:rsidRDefault="001B4F9B" w:rsidP="001B4F9B">
      <w:pPr>
        <w:autoSpaceDE w:val="0"/>
        <w:autoSpaceDN w:val="0"/>
        <w:adjustRightInd w:val="0"/>
        <w:rPr>
          <w:rFonts w:ascii="Arial" w:hAnsi="Arial" w:cs="Arial"/>
          <w:b/>
          <w:bCs/>
          <w:sz w:val="20"/>
          <w:szCs w:val="20"/>
        </w:rPr>
      </w:pPr>
    </w:p>
    <w:p w14:paraId="54261153" w14:textId="77777777" w:rsidR="001B4F9B" w:rsidRPr="00B10556" w:rsidRDefault="001B4F9B" w:rsidP="001B4F9B">
      <w:pPr>
        <w:autoSpaceDE w:val="0"/>
        <w:autoSpaceDN w:val="0"/>
        <w:adjustRightInd w:val="0"/>
        <w:rPr>
          <w:rFonts w:ascii="Arial" w:hAnsi="Arial" w:cs="Arial"/>
          <w:b/>
          <w:bCs/>
          <w:sz w:val="20"/>
          <w:szCs w:val="20"/>
        </w:rPr>
      </w:pPr>
      <w:r>
        <w:rPr>
          <w:rFonts w:ascii="Arial" w:hAnsi="Arial" w:cs="Arial"/>
          <w:b/>
          <w:bCs/>
          <w:sz w:val="20"/>
          <w:szCs w:val="20"/>
        </w:rPr>
        <w:t>Examples of Class III causes</w:t>
      </w:r>
      <w:r w:rsidRPr="00B10556">
        <w:rPr>
          <w:rFonts w:ascii="Arial" w:hAnsi="Arial" w:cs="Arial"/>
          <w:b/>
          <w:bCs/>
          <w:sz w:val="20"/>
          <w:szCs w:val="20"/>
        </w:rPr>
        <w:t>:</w:t>
      </w:r>
    </w:p>
    <w:p w14:paraId="53737724" w14:textId="77777777" w:rsidR="001B4F9B" w:rsidRPr="00B10556" w:rsidRDefault="001B4F9B" w:rsidP="00461B52">
      <w:pPr>
        <w:numPr>
          <w:ilvl w:val="1"/>
          <w:numId w:val="97"/>
        </w:numPr>
        <w:autoSpaceDE w:val="0"/>
        <w:autoSpaceDN w:val="0"/>
        <w:adjustRightInd w:val="0"/>
        <w:rPr>
          <w:rFonts w:ascii="Arial" w:hAnsi="Arial" w:cs="Arial"/>
          <w:sz w:val="20"/>
          <w:szCs w:val="20"/>
        </w:rPr>
      </w:pPr>
      <w:r w:rsidRPr="00B10556">
        <w:rPr>
          <w:rFonts w:ascii="Arial" w:hAnsi="Arial" w:cs="Arial"/>
          <w:sz w:val="20"/>
          <w:szCs w:val="20"/>
        </w:rPr>
        <w:t>Foul and/or abusive language</w:t>
      </w:r>
    </w:p>
    <w:p w14:paraId="0FAE7FB1" w14:textId="77777777" w:rsidR="001B4F9B" w:rsidRPr="00B10556" w:rsidRDefault="001B4F9B" w:rsidP="00461B52">
      <w:pPr>
        <w:numPr>
          <w:ilvl w:val="1"/>
          <w:numId w:val="97"/>
        </w:numPr>
        <w:autoSpaceDE w:val="0"/>
        <w:autoSpaceDN w:val="0"/>
        <w:adjustRightInd w:val="0"/>
        <w:rPr>
          <w:rFonts w:ascii="Arial" w:hAnsi="Arial" w:cs="Arial"/>
          <w:sz w:val="20"/>
          <w:szCs w:val="20"/>
        </w:rPr>
      </w:pPr>
      <w:r w:rsidRPr="00B10556">
        <w:rPr>
          <w:rFonts w:ascii="Arial" w:hAnsi="Arial" w:cs="Arial"/>
          <w:sz w:val="20"/>
          <w:szCs w:val="20"/>
        </w:rPr>
        <w:t>Inefficient, incompetent or negligent performance of work.</w:t>
      </w:r>
    </w:p>
    <w:p w14:paraId="34655416" w14:textId="77777777" w:rsidR="001B4F9B" w:rsidRPr="00B10556" w:rsidRDefault="001B4F9B" w:rsidP="00461B52">
      <w:pPr>
        <w:numPr>
          <w:ilvl w:val="1"/>
          <w:numId w:val="97"/>
        </w:numPr>
        <w:autoSpaceDE w:val="0"/>
        <w:autoSpaceDN w:val="0"/>
        <w:adjustRightInd w:val="0"/>
        <w:rPr>
          <w:rFonts w:ascii="Arial" w:hAnsi="Arial" w:cs="Arial"/>
          <w:sz w:val="20"/>
          <w:szCs w:val="20"/>
        </w:rPr>
      </w:pPr>
      <w:r w:rsidRPr="00B10556">
        <w:rPr>
          <w:rFonts w:ascii="Arial" w:hAnsi="Arial" w:cs="Arial"/>
          <w:sz w:val="20"/>
          <w:szCs w:val="20"/>
        </w:rPr>
        <w:t>Failure to follow sign out procedures.</w:t>
      </w:r>
    </w:p>
    <w:p w14:paraId="2E579EF8" w14:textId="77777777" w:rsidR="001B4F9B" w:rsidRPr="00B10556" w:rsidRDefault="001B4F9B" w:rsidP="00461B52">
      <w:pPr>
        <w:numPr>
          <w:ilvl w:val="1"/>
          <w:numId w:val="97"/>
        </w:numPr>
        <w:autoSpaceDE w:val="0"/>
        <w:autoSpaceDN w:val="0"/>
        <w:adjustRightInd w:val="0"/>
        <w:rPr>
          <w:rFonts w:ascii="Arial" w:hAnsi="Arial" w:cs="Arial"/>
          <w:sz w:val="20"/>
          <w:szCs w:val="20"/>
        </w:rPr>
      </w:pPr>
      <w:r w:rsidRPr="00B10556">
        <w:rPr>
          <w:rFonts w:ascii="Arial" w:hAnsi="Arial" w:cs="Arial"/>
          <w:sz w:val="20"/>
          <w:szCs w:val="20"/>
        </w:rPr>
        <w:t>Inability or failure to maintain satisfactory wo</w:t>
      </w:r>
      <w:r>
        <w:rPr>
          <w:rFonts w:ascii="Arial" w:hAnsi="Arial" w:cs="Arial"/>
          <w:sz w:val="20"/>
          <w:szCs w:val="20"/>
        </w:rPr>
        <w:t xml:space="preserve">rking relations with co-workers </w:t>
      </w:r>
      <w:r w:rsidRPr="00B10556">
        <w:rPr>
          <w:rFonts w:ascii="Arial" w:hAnsi="Arial" w:cs="Arial"/>
          <w:sz w:val="20"/>
          <w:szCs w:val="20"/>
        </w:rPr>
        <w:t>and/or citizens.</w:t>
      </w:r>
    </w:p>
    <w:p w14:paraId="727A54CD" w14:textId="77777777" w:rsidR="001B4F9B" w:rsidRDefault="001B4F9B" w:rsidP="001B4F9B">
      <w:pPr>
        <w:autoSpaceDE w:val="0"/>
        <w:autoSpaceDN w:val="0"/>
        <w:adjustRightInd w:val="0"/>
        <w:rPr>
          <w:rFonts w:ascii="Arial" w:hAnsi="Arial" w:cs="Arial"/>
          <w:sz w:val="20"/>
          <w:szCs w:val="20"/>
        </w:rPr>
      </w:pPr>
    </w:p>
    <w:p w14:paraId="5A142BF7" w14:textId="77777777" w:rsidR="001B4F9B" w:rsidRPr="009F328E" w:rsidRDefault="001B4F9B" w:rsidP="001B4F9B">
      <w:pPr>
        <w:autoSpaceDE w:val="0"/>
        <w:autoSpaceDN w:val="0"/>
        <w:adjustRightInd w:val="0"/>
        <w:rPr>
          <w:rFonts w:ascii="Arial" w:hAnsi="Arial" w:cs="Arial"/>
          <w:sz w:val="20"/>
          <w:szCs w:val="20"/>
        </w:rPr>
      </w:pPr>
      <w:r w:rsidRPr="00B10556">
        <w:rPr>
          <w:rFonts w:ascii="Arial" w:hAnsi="Arial" w:cs="Arial"/>
          <w:sz w:val="20"/>
          <w:szCs w:val="20"/>
        </w:rPr>
        <w:t>All warnings, oral and written, shall be documented. Co</w:t>
      </w:r>
      <w:r>
        <w:rPr>
          <w:rFonts w:ascii="Arial" w:hAnsi="Arial" w:cs="Arial"/>
          <w:sz w:val="20"/>
          <w:szCs w:val="20"/>
        </w:rPr>
        <w:t xml:space="preserve">pies of these warnings shall be </w:t>
      </w:r>
      <w:r w:rsidRPr="00B10556">
        <w:rPr>
          <w:rFonts w:ascii="Arial" w:hAnsi="Arial" w:cs="Arial"/>
          <w:sz w:val="20"/>
          <w:szCs w:val="20"/>
        </w:rPr>
        <w:t>given to the fire fighter, with a copy being kept in there personnel file.</w:t>
      </w:r>
    </w:p>
    <w:p w14:paraId="52E7875C" w14:textId="77777777" w:rsidR="001B4F9B" w:rsidRDefault="001B4F9B" w:rsidP="00F63FAE">
      <w:pPr>
        <w:jc w:val="center"/>
        <w:rPr>
          <w:rFonts w:ascii="Arial" w:hAnsi="Arial" w:cs="Arial"/>
          <w:b/>
          <w:sz w:val="32"/>
          <w:szCs w:val="32"/>
        </w:rPr>
      </w:pPr>
    </w:p>
    <w:p w14:paraId="1740AC17" w14:textId="77777777" w:rsidR="001B4F9B" w:rsidRDefault="001B4F9B" w:rsidP="00F63FAE">
      <w:pPr>
        <w:jc w:val="center"/>
        <w:rPr>
          <w:rFonts w:ascii="Arial" w:hAnsi="Arial" w:cs="Arial"/>
          <w:b/>
          <w:sz w:val="32"/>
          <w:szCs w:val="32"/>
        </w:rPr>
      </w:pPr>
    </w:p>
    <w:p w14:paraId="2716B5C4" w14:textId="77777777" w:rsidR="001B4F9B" w:rsidRDefault="001B4F9B" w:rsidP="00F63FAE">
      <w:pPr>
        <w:jc w:val="center"/>
        <w:rPr>
          <w:rFonts w:ascii="Arial" w:hAnsi="Arial" w:cs="Arial"/>
          <w:b/>
          <w:sz w:val="32"/>
          <w:szCs w:val="32"/>
        </w:rPr>
      </w:pPr>
    </w:p>
    <w:p w14:paraId="7D0094CD" w14:textId="77777777" w:rsidR="008E49F7" w:rsidRDefault="008E49F7" w:rsidP="00F63FAE">
      <w:pPr>
        <w:jc w:val="center"/>
        <w:rPr>
          <w:rFonts w:ascii="Arial" w:hAnsi="Arial" w:cs="Arial"/>
          <w:b/>
          <w:sz w:val="32"/>
          <w:szCs w:val="32"/>
        </w:rPr>
        <w:sectPr w:rsidR="008E49F7" w:rsidSect="00350DC3">
          <w:footerReference w:type="default" r:id="rId58"/>
          <w:pgSz w:w="12240" w:h="15840"/>
          <w:pgMar w:top="1440" w:right="1800" w:bottom="1440" w:left="1800" w:header="720" w:footer="720" w:gutter="0"/>
          <w:cols w:space="720"/>
          <w:docGrid w:linePitch="360"/>
        </w:sectPr>
      </w:pPr>
    </w:p>
    <w:p w14:paraId="13E722B3" w14:textId="5FAC7CF4" w:rsidR="00F63FAE" w:rsidRDefault="00F63FAE" w:rsidP="006E5621">
      <w:pPr>
        <w:pStyle w:val="Heading3"/>
      </w:pPr>
      <w:bookmarkStart w:id="157" w:name="_Toc92092190"/>
      <w:bookmarkStart w:id="158" w:name="eth"/>
      <w:r>
        <w:lastRenderedPageBreak/>
        <w:t>Firefighter Code of Ethics</w:t>
      </w:r>
      <w:bookmarkEnd w:id="157"/>
    </w:p>
    <w:bookmarkEnd w:id="158"/>
    <w:p w14:paraId="252AE8BF" w14:textId="77777777" w:rsidR="00F63FAE" w:rsidRPr="00F63FAE" w:rsidRDefault="00F63FAE" w:rsidP="00F63FAE">
      <w:pPr>
        <w:jc w:val="center"/>
        <w:rPr>
          <w:rFonts w:ascii="Arial" w:hAnsi="Arial" w:cs="Arial"/>
          <w:b/>
          <w:sz w:val="32"/>
          <w:szCs w:val="32"/>
        </w:rPr>
      </w:pPr>
    </w:p>
    <w:p w14:paraId="7A2FB84E" w14:textId="77777777" w:rsidR="00F63FAE" w:rsidRPr="00F63FAE" w:rsidRDefault="00F63FAE" w:rsidP="00F63FAE">
      <w:pPr>
        <w:autoSpaceDE w:val="0"/>
        <w:autoSpaceDN w:val="0"/>
        <w:adjustRightInd w:val="0"/>
        <w:spacing w:after="260" w:line="241" w:lineRule="atLeast"/>
        <w:ind w:left="360"/>
        <w:rPr>
          <w:rFonts w:ascii="Arial" w:hAnsi="Arial" w:cs="Arial"/>
          <w:color w:val="000000"/>
          <w:sz w:val="20"/>
          <w:szCs w:val="20"/>
        </w:rPr>
      </w:pPr>
      <w:r w:rsidRPr="00F63FAE">
        <w:rPr>
          <w:rFonts w:ascii="Arial" w:hAnsi="Arial" w:cs="Arial"/>
          <w:b/>
          <w:bCs/>
          <w:color w:val="000000"/>
          <w:sz w:val="20"/>
          <w:szCs w:val="20"/>
        </w:rPr>
        <w:t xml:space="preserve">I understand that I have the responsibility to conduct myself in a manner that reflects proper ethical behavior and integrity. In so doing, I will help foster a continuing positive public perception of the fire service. Therefore, I pledge the following… </w:t>
      </w:r>
    </w:p>
    <w:p w14:paraId="13BE8F23"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Always conduct myself, on and off duty, in a manner that reflects positively on myself, my department and the fire service in general. </w:t>
      </w:r>
    </w:p>
    <w:p w14:paraId="1085DC81"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Accept responsibility for my actions and for the consequences of my actions. </w:t>
      </w:r>
    </w:p>
    <w:p w14:paraId="7A68E979"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Support the concept of fairness and the value of diverse thoughts and opinions. </w:t>
      </w:r>
    </w:p>
    <w:p w14:paraId="25D1B208"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Avoid situations that would adversely affect the credibility or public perception of the fire service profession. </w:t>
      </w:r>
    </w:p>
    <w:p w14:paraId="78A7A61C"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Be truthful and honest at all times and report instances of cheating or other dishonest acts that compromise the integrity of the fire service. </w:t>
      </w:r>
    </w:p>
    <w:p w14:paraId="529C6BC5"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Conduct my personal affairs in a manner that does not improperly influence the performance of my duties, or bring discredit to my organization. </w:t>
      </w:r>
    </w:p>
    <w:p w14:paraId="55DF381C"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Be respectful and conscious of each member’s safety and welfare. </w:t>
      </w:r>
    </w:p>
    <w:p w14:paraId="6F787850"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Recognize that I serve in a position of public trust that requires stewardship in the honest and efficient use of publicly owned resources, including uniforms, facilities, vehicles and equipment and that these are protected from misuse and theft. </w:t>
      </w:r>
    </w:p>
    <w:p w14:paraId="7BAC95B6"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Exercise professionalism, competence, respect and loyalty in the performance of my duties and use information, confidential or otherwise, gained by virtue of my position, only to benefit those I am entrusted to serve. </w:t>
      </w:r>
    </w:p>
    <w:p w14:paraId="26F862AD"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Avoid financial investments, outside employment, outside business interests or activities that conflict with or are enhanced by my official position or have the potential to create the perception of impropriety. </w:t>
      </w:r>
    </w:p>
    <w:p w14:paraId="21EE4E8E"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Never propose or accept personal rewards, special privileges, benefits, advancement, honors or gifts that may create a conflict of interest, or the appearance thereof. </w:t>
      </w:r>
    </w:p>
    <w:p w14:paraId="4E4870E8"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Never engage in activities involving alcohol or other substance use or abuse that can impair my mental state or the performance of my duties and compromise safety. </w:t>
      </w:r>
    </w:p>
    <w:p w14:paraId="4C204D85"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color w:val="000000"/>
          <w:sz w:val="20"/>
          <w:szCs w:val="20"/>
        </w:rPr>
      </w:pPr>
      <w:r w:rsidRPr="00F63FAE">
        <w:rPr>
          <w:rFonts w:ascii="Arial" w:hAnsi="Arial" w:cs="Arial"/>
          <w:color w:val="000000"/>
          <w:sz w:val="20"/>
          <w:szCs w:val="20"/>
        </w:rPr>
        <w:t xml:space="preserve">Never discriminate on the basis of race, religion, color, creed, age, marital status, national origin, ancestry, gender, sexual preference, medical condition or handicap. </w:t>
      </w:r>
    </w:p>
    <w:p w14:paraId="0E4ACDF9" w14:textId="77777777" w:rsidR="00F63FAE" w:rsidRPr="00F63FAE" w:rsidRDefault="00F63FAE" w:rsidP="00461B52">
      <w:pPr>
        <w:numPr>
          <w:ilvl w:val="0"/>
          <w:numId w:val="90"/>
        </w:numPr>
        <w:autoSpaceDE w:val="0"/>
        <w:autoSpaceDN w:val="0"/>
        <w:adjustRightInd w:val="0"/>
        <w:spacing w:after="140" w:line="241" w:lineRule="atLeast"/>
        <w:jc w:val="both"/>
        <w:rPr>
          <w:rFonts w:ascii="Arial" w:hAnsi="Arial" w:cs="Arial"/>
          <w:b/>
          <w:sz w:val="20"/>
          <w:szCs w:val="20"/>
        </w:rPr>
      </w:pPr>
      <w:r w:rsidRPr="00F63FAE">
        <w:rPr>
          <w:rFonts w:ascii="Arial" w:hAnsi="Arial" w:cs="Arial"/>
          <w:color w:val="000000"/>
          <w:sz w:val="20"/>
          <w:szCs w:val="20"/>
        </w:rPr>
        <w:t xml:space="preserve">Never harass, intimidate or threaten fellow members of the service or the public and stop or report the actions of other firefighters who engage in such behaviors. </w:t>
      </w:r>
    </w:p>
    <w:p w14:paraId="66CC7716" w14:textId="77777777" w:rsidR="00560F7F" w:rsidRPr="00F63FAE" w:rsidRDefault="00F63FAE" w:rsidP="00461B52">
      <w:pPr>
        <w:numPr>
          <w:ilvl w:val="0"/>
          <w:numId w:val="90"/>
        </w:numPr>
        <w:autoSpaceDE w:val="0"/>
        <w:autoSpaceDN w:val="0"/>
        <w:adjustRightInd w:val="0"/>
        <w:spacing w:after="140" w:line="241" w:lineRule="atLeast"/>
        <w:jc w:val="both"/>
        <w:rPr>
          <w:rFonts w:ascii="Arial" w:hAnsi="Arial" w:cs="Arial"/>
          <w:b/>
          <w:sz w:val="20"/>
          <w:szCs w:val="20"/>
        </w:rPr>
      </w:pPr>
      <w:r w:rsidRPr="00F63FAE">
        <w:rPr>
          <w:rFonts w:ascii="Arial" w:hAnsi="Arial" w:cs="Arial"/>
          <w:color w:val="000000"/>
          <w:sz w:val="20"/>
          <w:szCs w:val="20"/>
        </w:rPr>
        <w:t>Responsibly use social networking, electronic communications, or other media technology opportunities in a manner that does not discredit, dishonor or embarrass my organization, the fire service and the public. I also understand that failure to resolve or report inappropriate use of this media equates to condoning this behavior.</w:t>
      </w:r>
    </w:p>
    <w:p w14:paraId="4D017895" w14:textId="77777777" w:rsidR="00F63FAE" w:rsidRDefault="00F63FAE" w:rsidP="00F63FAE">
      <w:pPr>
        <w:autoSpaceDE w:val="0"/>
        <w:autoSpaceDN w:val="0"/>
        <w:adjustRightInd w:val="0"/>
        <w:spacing w:after="140" w:line="241" w:lineRule="atLeast"/>
        <w:jc w:val="both"/>
        <w:rPr>
          <w:rFonts w:ascii="Arial" w:hAnsi="Arial" w:cs="Arial"/>
          <w:color w:val="000000"/>
          <w:sz w:val="20"/>
          <w:szCs w:val="20"/>
        </w:rPr>
      </w:pPr>
    </w:p>
    <w:p w14:paraId="4693D508" w14:textId="77777777" w:rsidR="008E49F7" w:rsidRDefault="00F63FAE" w:rsidP="00F63FAE">
      <w:pPr>
        <w:autoSpaceDE w:val="0"/>
        <w:autoSpaceDN w:val="0"/>
        <w:adjustRightInd w:val="0"/>
        <w:spacing w:after="140" w:line="241" w:lineRule="atLeast"/>
        <w:jc w:val="center"/>
        <w:rPr>
          <w:rFonts w:ascii="Arial" w:hAnsi="Arial" w:cs="Arial"/>
          <w:b/>
          <w:bCs/>
          <w:sz w:val="20"/>
          <w:szCs w:val="20"/>
        </w:rPr>
        <w:sectPr w:rsidR="008E49F7" w:rsidSect="00350DC3">
          <w:footerReference w:type="default" r:id="rId59"/>
          <w:pgSz w:w="12240" w:h="15840"/>
          <w:pgMar w:top="1440" w:right="1800" w:bottom="1440" w:left="1800" w:header="720" w:footer="720" w:gutter="0"/>
          <w:cols w:space="720"/>
          <w:docGrid w:linePitch="360"/>
        </w:sectPr>
      </w:pPr>
      <w:r w:rsidRPr="00F63FAE">
        <w:rPr>
          <w:rFonts w:ascii="Arial" w:hAnsi="Arial" w:cs="Arial"/>
          <w:b/>
          <w:bCs/>
          <w:sz w:val="20"/>
          <w:szCs w:val="20"/>
        </w:rPr>
        <w:t>Developed by the National Society of Executive Fire Officers</w:t>
      </w:r>
    </w:p>
    <w:p w14:paraId="4BE8D809" w14:textId="75FB835B" w:rsidR="0077007D" w:rsidRPr="0077007D" w:rsidRDefault="0077007D" w:rsidP="006E5621">
      <w:pPr>
        <w:pStyle w:val="Heading3"/>
      </w:pPr>
      <w:bookmarkStart w:id="159" w:name="_Toc92092191"/>
      <w:r w:rsidRPr="0077007D">
        <w:lastRenderedPageBreak/>
        <w:t>Acknowledgement</w:t>
      </w:r>
      <w:bookmarkEnd w:id="159"/>
    </w:p>
    <w:p w14:paraId="3EB4BF90" w14:textId="77777777" w:rsidR="0077007D" w:rsidRPr="0077007D" w:rsidRDefault="0077007D" w:rsidP="0077007D">
      <w:pPr>
        <w:autoSpaceDE w:val="0"/>
        <w:autoSpaceDN w:val="0"/>
        <w:adjustRightInd w:val="0"/>
        <w:rPr>
          <w:rFonts w:ascii="Arial" w:hAnsi="Arial" w:cs="Arial"/>
          <w:color w:val="000000"/>
        </w:rPr>
      </w:pPr>
    </w:p>
    <w:p w14:paraId="3725DF8A" w14:textId="77777777" w:rsidR="0077007D" w:rsidRPr="007A6B2C" w:rsidRDefault="0077007D" w:rsidP="0077007D">
      <w:pPr>
        <w:autoSpaceDE w:val="0"/>
        <w:autoSpaceDN w:val="0"/>
        <w:adjustRightInd w:val="0"/>
        <w:rPr>
          <w:rFonts w:ascii="Arial" w:hAnsi="Arial" w:cs="Arial"/>
          <w:color w:val="000000"/>
          <w:sz w:val="20"/>
          <w:szCs w:val="20"/>
        </w:rPr>
      </w:pPr>
      <w:r w:rsidRPr="007A6B2C">
        <w:rPr>
          <w:rFonts w:ascii="Arial" w:hAnsi="Arial" w:cs="Arial"/>
          <w:color w:val="000000"/>
          <w:sz w:val="20"/>
          <w:szCs w:val="20"/>
        </w:rPr>
        <w:t xml:space="preserve">By signing this form, I acknowledge that I have received and </w:t>
      </w:r>
      <w:r w:rsidR="00215D78" w:rsidRPr="007A6B2C">
        <w:rPr>
          <w:rFonts w:ascii="Arial" w:hAnsi="Arial" w:cs="Arial"/>
          <w:color w:val="000000"/>
          <w:sz w:val="20"/>
          <w:szCs w:val="20"/>
        </w:rPr>
        <w:t xml:space="preserve">reviewed </w:t>
      </w:r>
      <w:r w:rsidRPr="007A6B2C">
        <w:rPr>
          <w:rFonts w:ascii="Arial" w:hAnsi="Arial" w:cs="Arial"/>
          <w:color w:val="000000"/>
          <w:sz w:val="20"/>
          <w:szCs w:val="20"/>
        </w:rPr>
        <w:t>the</w:t>
      </w:r>
      <w:r w:rsidR="00215D78" w:rsidRPr="007A6B2C">
        <w:rPr>
          <w:rFonts w:ascii="Arial" w:hAnsi="Arial" w:cs="Arial"/>
          <w:color w:val="000000"/>
          <w:sz w:val="20"/>
          <w:szCs w:val="20"/>
        </w:rPr>
        <w:t xml:space="preserve"> </w:t>
      </w:r>
      <w:bookmarkStart w:id="160" w:name="Text77"/>
      <w:r w:rsidR="00E82108">
        <w:rPr>
          <w:rFonts w:ascii="Arial" w:hAnsi="Arial" w:cs="Arial"/>
          <w:color w:val="000000"/>
          <w:sz w:val="20"/>
          <w:szCs w:val="20"/>
        </w:rPr>
        <w:fldChar w:fldCharType="begin">
          <w:ffData>
            <w:name w:val="Text77"/>
            <w:enabled/>
            <w:calcOnExit w:val="0"/>
            <w:textInput/>
          </w:ffData>
        </w:fldChar>
      </w:r>
      <w:r w:rsidR="00E82108">
        <w:rPr>
          <w:rFonts w:ascii="Arial" w:hAnsi="Arial" w:cs="Arial"/>
          <w:color w:val="000000"/>
          <w:sz w:val="20"/>
          <w:szCs w:val="20"/>
        </w:rPr>
        <w:instrText xml:space="preserve"> FORMTEXT </w:instrText>
      </w:r>
      <w:r w:rsidR="00E82108">
        <w:rPr>
          <w:rFonts w:ascii="Arial" w:hAnsi="Arial" w:cs="Arial"/>
          <w:color w:val="000000"/>
          <w:sz w:val="20"/>
          <w:szCs w:val="20"/>
        </w:rPr>
      </w:r>
      <w:r w:rsidR="00E82108">
        <w:rPr>
          <w:rFonts w:ascii="Arial" w:hAnsi="Arial" w:cs="Arial"/>
          <w:color w:val="000000"/>
          <w:sz w:val="20"/>
          <w:szCs w:val="20"/>
        </w:rPr>
        <w:fldChar w:fldCharType="separate"/>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color w:val="000000"/>
          <w:sz w:val="20"/>
          <w:szCs w:val="20"/>
        </w:rPr>
        <w:fldChar w:fldCharType="end"/>
      </w:r>
      <w:bookmarkEnd w:id="160"/>
      <w:r w:rsidR="00AF6335">
        <w:rPr>
          <w:rFonts w:ascii="Arial" w:hAnsi="Arial" w:cs="Arial"/>
          <w:color w:val="000000"/>
          <w:sz w:val="20"/>
          <w:szCs w:val="20"/>
        </w:rPr>
        <w:t xml:space="preserve"> Fire Department Standard Operating Guidelines (SOGs</w:t>
      </w:r>
      <w:r w:rsidRPr="007A6B2C">
        <w:rPr>
          <w:rFonts w:ascii="Arial" w:hAnsi="Arial" w:cs="Arial"/>
          <w:color w:val="000000"/>
          <w:sz w:val="20"/>
          <w:szCs w:val="20"/>
        </w:rPr>
        <w:t>.</w:t>
      </w:r>
      <w:r w:rsidR="00AF6335">
        <w:rPr>
          <w:rFonts w:ascii="Arial" w:hAnsi="Arial" w:cs="Arial"/>
          <w:color w:val="000000"/>
          <w:sz w:val="20"/>
          <w:szCs w:val="20"/>
        </w:rPr>
        <w:t>)</w:t>
      </w:r>
    </w:p>
    <w:p w14:paraId="42FD7E02" w14:textId="77777777" w:rsidR="0077007D" w:rsidRPr="007A6B2C" w:rsidRDefault="0077007D" w:rsidP="0077007D">
      <w:pPr>
        <w:autoSpaceDE w:val="0"/>
        <w:autoSpaceDN w:val="0"/>
        <w:adjustRightInd w:val="0"/>
        <w:rPr>
          <w:rFonts w:ascii="Arial" w:hAnsi="Arial" w:cs="Arial"/>
          <w:color w:val="000000"/>
          <w:sz w:val="20"/>
          <w:szCs w:val="20"/>
        </w:rPr>
      </w:pPr>
    </w:p>
    <w:p w14:paraId="11D7FA81" w14:textId="77777777" w:rsidR="0077007D" w:rsidRPr="007A6B2C" w:rsidRDefault="0077007D" w:rsidP="0077007D">
      <w:pPr>
        <w:autoSpaceDE w:val="0"/>
        <w:autoSpaceDN w:val="0"/>
        <w:adjustRightInd w:val="0"/>
        <w:rPr>
          <w:rFonts w:ascii="Arial" w:hAnsi="Arial" w:cs="Arial"/>
          <w:color w:val="000000"/>
          <w:sz w:val="20"/>
          <w:szCs w:val="20"/>
        </w:rPr>
      </w:pPr>
      <w:r w:rsidRPr="007A6B2C">
        <w:rPr>
          <w:rFonts w:ascii="Arial" w:hAnsi="Arial" w:cs="Arial"/>
          <w:color w:val="000000"/>
          <w:sz w:val="20"/>
          <w:szCs w:val="20"/>
        </w:rPr>
        <w:t xml:space="preserve">I understand that I am responsible for reading these documents and familiarizing myself with their contents. I also understand that the policies contained in these documents apply to me and that it is my responsibility to comply with the policies and any revisions made to them. </w:t>
      </w:r>
    </w:p>
    <w:p w14:paraId="25B1F04C" w14:textId="77777777" w:rsidR="00215D78" w:rsidRPr="007A6B2C" w:rsidRDefault="00215D78" w:rsidP="0077007D">
      <w:pPr>
        <w:autoSpaceDE w:val="0"/>
        <w:autoSpaceDN w:val="0"/>
        <w:adjustRightInd w:val="0"/>
        <w:rPr>
          <w:rFonts w:ascii="Arial" w:hAnsi="Arial" w:cs="Arial"/>
          <w:color w:val="000000"/>
          <w:sz w:val="20"/>
          <w:szCs w:val="20"/>
        </w:rPr>
      </w:pPr>
    </w:p>
    <w:p w14:paraId="365C4763" w14:textId="77777777" w:rsidR="00215D78" w:rsidRPr="007A6B2C" w:rsidRDefault="0077007D" w:rsidP="0077007D">
      <w:pPr>
        <w:autoSpaceDE w:val="0"/>
        <w:autoSpaceDN w:val="0"/>
        <w:adjustRightInd w:val="0"/>
        <w:rPr>
          <w:rFonts w:ascii="Arial" w:hAnsi="Arial" w:cs="Arial"/>
          <w:color w:val="000000"/>
          <w:sz w:val="20"/>
          <w:szCs w:val="20"/>
        </w:rPr>
      </w:pPr>
      <w:r w:rsidRPr="007A6B2C">
        <w:rPr>
          <w:rFonts w:ascii="Arial" w:hAnsi="Arial" w:cs="Arial"/>
          <w:color w:val="000000"/>
          <w:sz w:val="20"/>
          <w:szCs w:val="20"/>
        </w:rPr>
        <w:t xml:space="preserve">I understand that the </w:t>
      </w:r>
      <w:bookmarkStart w:id="161" w:name="Text78"/>
      <w:r w:rsidR="00E82108">
        <w:rPr>
          <w:rFonts w:ascii="Arial" w:hAnsi="Arial" w:cs="Arial"/>
          <w:color w:val="000000"/>
          <w:sz w:val="20"/>
          <w:szCs w:val="20"/>
        </w:rPr>
        <w:fldChar w:fldCharType="begin">
          <w:ffData>
            <w:name w:val="Text78"/>
            <w:enabled/>
            <w:calcOnExit w:val="0"/>
            <w:textInput/>
          </w:ffData>
        </w:fldChar>
      </w:r>
      <w:r w:rsidR="00E82108">
        <w:rPr>
          <w:rFonts w:ascii="Arial" w:hAnsi="Arial" w:cs="Arial"/>
          <w:color w:val="000000"/>
          <w:sz w:val="20"/>
          <w:szCs w:val="20"/>
        </w:rPr>
        <w:instrText xml:space="preserve"> FORMTEXT </w:instrText>
      </w:r>
      <w:r w:rsidR="00E82108">
        <w:rPr>
          <w:rFonts w:ascii="Arial" w:hAnsi="Arial" w:cs="Arial"/>
          <w:color w:val="000000"/>
          <w:sz w:val="20"/>
          <w:szCs w:val="20"/>
        </w:rPr>
      </w:r>
      <w:r w:rsidR="00E82108">
        <w:rPr>
          <w:rFonts w:ascii="Arial" w:hAnsi="Arial" w:cs="Arial"/>
          <w:color w:val="000000"/>
          <w:sz w:val="20"/>
          <w:szCs w:val="20"/>
        </w:rPr>
        <w:fldChar w:fldCharType="separate"/>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color w:val="000000"/>
          <w:sz w:val="20"/>
          <w:szCs w:val="20"/>
        </w:rPr>
        <w:fldChar w:fldCharType="end"/>
      </w:r>
      <w:bookmarkEnd w:id="161"/>
      <w:r w:rsidR="00215D78" w:rsidRPr="007A6B2C">
        <w:rPr>
          <w:rFonts w:ascii="Arial" w:hAnsi="Arial" w:cs="Arial"/>
          <w:color w:val="000000"/>
          <w:sz w:val="20"/>
          <w:szCs w:val="20"/>
        </w:rPr>
        <w:t xml:space="preserve"> Fire Department SOG’s adopted </w:t>
      </w:r>
      <w:bookmarkStart w:id="162" w:name="Text79"/>
      <w:r w:rsidR="00E82108">
        <w:rPr>
          <w:rFonts w:ascii="Arial" w:hAnsi="Arial" w:cs="Arial"/>
          <w:color w:val="000000"/>
          <w:sz w:val="20"/>
          <w:szCs w:val="20"/>
        </w:rPr>
        <w:fldChar w:fldCharType="begin">
          <w:ffData>
            <w:name w:val="Text79"/>
            <w:enabled/>
            <w:calcOnExit w:val="0"/>
            <w:textInput/>
          </w:ffData>
        </w:fldChar>
      </w:r>
      <w:r w:rsidR="00E82108">
        <w:rPr>
          <w:rFonts w:ascii="Arial" w:hAnsi="Arial" w:cs="Arial"/>
          <w:color w:val="000000"/>
          <w:sz w:val="20"/>
          <w:szCs w:val="20"/>
        </w:rPr>
        <w:instrText xml:space="preserve"> FORMTEXT </w:instrText>
      </w:r>
      <w:r w:rsidR="00E82108">
        <w:rPr>
          <w:rFonts w:ascii="Arial" w:hAnsi="Arial" w:cs="Arial"/>
          <w:color w:val="000000"/>
          <w:sz w:val="20"/>
          <w:szCs w:val="20"/>
        </w:rPr>
      </w:r>
      <w:r w:rsidR="00E82108">
        <w:rPr>
          <w:rFonts w:ascii="Arial" w:hAnsi="Arial" w:cs="Arial"/>
          <w:color w:val="000000"/>
          <w:sz w:val="20"/>
          <w:szCs w:val="20"/>
        </w:rPr>
        <w:fldChar w:fldCharType="separate"/>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noProof/>
          <w:color w:val="000000"/>
          <w:sz w:val="20"/>
          <w:szCs w:val="20"/>
        </w:rPr>
        <w:t> </w:t>
      </w:r>
      <w:r w:rsidR="00E82108">
        <w:rPr>
          <w:rFonts w:ascii="Arial" w:hAnsi="Arial" w:cs="Arial"/>
          <w:color w:val="000000"/>
          <w:sz w:val="20"/>
          <w:szCs w:val="20"/>
        </w:rPr>
        <w:fldChar w:fldCharType="end"/>
      </w:r>
      <w:bookmarkEnd w:id="162"/>
      <w:r w:rsidR="00215D78" w:rsidRPr="007A6B2C">
        <w:rPr>
          <w:rFonts w:ascii="Arial" w:hAnsi="Arial" w:cs="Arial"/>
          <w:color w:val="000000"/>
          <w:sz w:val="20"/>
          <w:szCs w:val="20"/>
        </w:rPr>
        <w:t xml:space="preserve"> </w:t>
      </w:r>
      <w:r w:rsidRPr="007A6B2C">
        <w:rPr>
          <w:rFonts w:ascii="Arial" w:hAnsi="Arial" w:cs="Arial"/>
          <w:color w:val="000000"/>
          <w:sz w:val="20"/>
          <w:szCs w:val="20"/>
        </w:rPr>
        <w:t xml:space="preserve">supersedes all prior handbooks or personnel policies on the subjects contained in it and that the </w:t>
      </w:r>
      <w:bookmarkStart w:id="163" w:name="Text80"/>
      <w:r w:rsidR="00BC79E2">
        <w:rPr>
          <w:rFonts w:ascii="Arial" w:hAnsi="Arial" w:cs="Arial"/>
          <w:color w:val="000000"/>
          <w:sz w:val="20"/>
          <w:szCs w:val="20"/>
        </w:rPr>
        <w:fldChar w:fldCharType="begin">
          <w:ffData>
            <w:name w:val="Text80"/>
            <w:enabled/>
            <w:calcOnExit w:val="0"/>
            <w:textInput/>
          </w:ffData>
        </w:fldChar>
      </w:r>
      <w:r w:rsidR="00BC79E2">
        <w:rPr>
          <w:rFonts w:ascii="Arial" w:hAnsi="Arial" w:cs="Arial"/>
          <w:color w:val="000000"/>
          <w:sz w:val="20"/>
          <w:szCs w:val="20"/>
        </w:rPr>
        <w:instrText xml:space="preserve"> FORMTEXT </w:instrText>
      </w:r>
      <w:r w:rsidR="00BC79E2">
        <w:rPr>
          <w:rFonts w:ascii="Arial" w:hAnsi="Arial" w:cs="Arial"/>
          <w:color w:val="000000"/>
          <w:sz w:val="20"/>
          <w:szCs w:val="20"/>
        </w:rPr>
      </w:r>
      <w:r w:rsidR="00BC79E2">
        <w:rPr>
          <w:rFonts w:ascii="Arial" w:hAnsi="Arial" w:cs="Arial"/>
          <w:color w:val="000000"/>
          <w:sz w:val="20"/>
          <w:szCs w:val="20"/>
        </w:rPr>
        <w:fldChar w:fldCharType="separate"/>
      </w:r>
      <w:r w:rsidR="00BC79E2">
        <w:rPr>
          <w:rFonts w:ascii="Arial" w:hAnsi="Arial" w:cs="Arial"/>
          <w:noProof/>
          <w:color w:val="000000"/>
          <w:sz w:val="20"/>
          <w:szCs w:val="20"/>
        </w:rPr>
        <w:t> </w:t>
      </w:r>
      <w:r w:rsidR="00BC79E2">
        <w:rPr>
          <w:rFonts w:ascii="Arial" w:hAnsi="Arial" w:cs="Arial"/>
          <w:noProof/>
          <w:color w:val="000000"/>
          <w:sz w:val="20"/>
          <w:szCs w:val="20"/>
        </w:rPr>
        <w:t> </w:t>
      </w:r>
      <w:r w:rsidR="00BC79E2">
        <w:rPr>
          <w:rFonts w:ascii="Arial" w:hAnsi="Arial" w:cs="Arial"/>
          <w:noProof/>
          <w:color w:val="000000"/>
          <w:sz w:val="20"/>
          <w:szCs w:val="20"/>
        </w:rPr>
        <w:t> </w:t>
      </w:r>
      <w:r w:rsidR="00BC79E2">
        <w:rPr>
          <w:rFonts w:ascii="Arial" w:hAnsi="Arial" w:cs="Arial"/>
          <w:noProof/>
          <w:color w:val="000000"/>
          <w:sz w:val="20"/>
          <w:szCs w:val="20"/>
        </w:rPr>
        <w:t> </w:t>
      </w:r>
      <w:r w:rsidR="00BC79E2">
        <w:rPr>
          <w:rFonts w:ascii="Arial" w:hAnsi="Arial" w:cs="Arial"/>
          <w:noProof/>
          <w:color w:val="000000"/>
          <w:sz w:val="20"/>
          <w:szCs w:val="20"/>
        </w:rPr>
        <w:t> </w:t>
      </w:r>
      <w:r w:rsidR="00BC79E2">
        <w:rPr>
          <w:rFonts w:ascii="Arial" w:hAnsi="Arial" w:cs="Arial"/>
          <w:color w:val="000000"/>
          <w:sz w:val="20"/>
          <w:szCs w:val="20"/>
        </w:rPr>
        <w:fldChar w:fldCharType="end"/>
      </w:r>
      <w:bookmarkEnd w:id="163"/>
      <w:r w:rsidRPr="007A6B2C">
        <w:rPr>
          <w:rFonts w:ascii="Arial" w:hAnsi="Arial" w:cs="Arial"/>
          <w:color w:val="000000"/>
          <w:sz w:val="20"/>
          <w:szCs w:val="20"/>
        </w:rPr>
        <w:t xml:space="preserve"> has the right to change, modify, add to, substitute or eliminate, and to interpret and apply, the policies and rules described therein.</w:t>
      </w:r>
    </w:p>
    <w:p w14:paraId="0D2B6826" w14:textId="77777777" w:rsidR="00215D78" w:rsidRDefault="00215D78" w:rsidP="0077007D">
      <w:pPr>
        <w:autoSpaceDE w:val="0"/>
        <w:autoSpaceDN w:val="0"/>
        <w:adjustRightInd w:val="0"/>
        <w:rPr>
          <w:rFonts w:ascii="Arial" w:hAnsi="Arial" w:cs="Arial"/>
          <w:color w:val="000000"/>
          <w:sz w:val="23"/>
          <w:szCs w:val="23"/>
        </w:rPr>
      </w:pPr>
    </w:p>
    <w:p w14:paraId="554742B5" w14:textId="77777777" w:rsidR="00215D78" w:rsidRDefault="00215D78" w:rsidP="0077007D">
      <w:pPr>
        <w:autoSpaceDE w:val="0"/>
        <w:autoSpaceDN w:val="0"/>
        <w:adjustRightInd w:val="0"/>
        <w:rPr>
          <w:rFonts w:ascii="Arial" w:hAnsi="Arial" w:cs="Arial"/>
          <w:color w:val="000000"/>
          <w:sz w:val="23"/>
          <w:szCs w:val="23"/>
        </w:rPr>
      </w:pPr>
    </w:p>
    <w:p w14:paraId="29D70FD8" w14:textId="77777777" w:rsidR="00215D78" w:rsidRDefault="00215D78" w:rsidP="0077007D">
      <w:pPr>
        <w:autoSpaceDE w:val="0"/>
        <w:autoSpaceDN w:val="0"/>
        <w:adjustRightInd w:val="0"/>
        <w:rPr>
          <w:rFonts w:ascii="Arial" w:hAnsi="Arial" w:cs="Arial"/>
          <w:color w:val="000000"/>
          <w:sz w:val="23"/>
          <w:szCs w:val="23"/>
        </w:rPr>
      </w:pPr>
    </w:p>
    <w:p w14:paraId="3A878F23" w14:textId="77777777" w:rsidR="00215D78" w:rsidRDefault="00215D78" w:rsidP="0077007D">
      <w:pPr>
        <w:autoSpaceDE w:val="0"/>
        <w:autoSpaceDN w:val="0"/>
        <w:adjustRightInd w:val="0"/>
        <w:rPr>
          <w:rFonts w:ascii="Arial" w:hAnsi="Arial" w:cs="Arial"/>
          <w:color w:val="000000"/>
          <w:sz w:val="23"/>
          <w:szCs w:val="23"/>
        </w:rPr>
      </w:pPr>
    </w:p>
    <w:p w14:paraId="7D8AF7FF" w14:textId="77777777" w:rsidR="0077007D" w:rsidRPr="00B10556" w:rsidRDefault="0077007D" w:rsidP="0077007D">
      <w:pPr>
        <w:autoSpaceDE w:val="0"/>
        <w:autoSpaceDN w:val="0"/>
        <w:adjustRightInd w:val="0"/>
        <w:rPr>
          <w:rFonts w:ascii="Arial" w:hAnsi="Arial" w:cs="Arial"/>
          <w:color w:val="000000"/>
          <w:sz w:val="20"/>
          <w:szCs w:val="20"/>
        </w:rPr>
      </w:pPr>
      <w:r w:rsidRPr="00B10556">
        <w:rPr>
          <w:rFonts w:ascii="Arial" w:hAnsi="Arial" w:cs="Arial"/>
          <w:color w:val="000000"/>
          <w:sz w:val="20"/>
          <w:szCs w:val="20"/>
        </w:rPr>
        <w:t xml:space="preserve"> </w:t>
      </w:r>
    </w:p>
    <w:p w14:paraId="5758DA03" w14:textId="77777777" w:rsidR="00B10556" w:rsidRPr="00B10556" w:rsidRDefault="00B10556" w:rsidP="00B10556">
      <w:pPr>
        <w:autoSpaceDE w:val="0"/>
        <w:autoSpaceDN w:val="0"/>
        <w:adjustRightInd w:val="0"/>
        <w:rPr>
          <w:rFonts w:ascii="Arial" w:hAnsi="Arial" w:cs="Arial"/>
          <w:sz w:val="20"/>
          <w:szCs w:val="20"/>
        </w:rPr>
      </w:pPr>
      <w:r w:rsidRPr="00B10556">
        <w:rPr>
          <w:rFonts w:ascii="Arial" w:hAnsi="Arial" w:cs="Arial"/>
          <w:sz w:val="20"/>
          <w:szCs w:val="20"/>
        </w:rPr>
        <w:t>Print Name___________________________________________</w:t>
      </w:r>
    </w:p>
    <w:p w14:paraId="06B07FFB" w14:textId="77777777" w:rsidR="00B10556" w:rsidRPr="00B10556" w:rsidRDefault="00B10556" w:rsidP="00B10556">
      <w:pPr>
        <w:autoSpaceDE w:val="0"/>
        <w:autoSpaceDN w:val="0"/>
        <w:adjustRightInd w:val="0"/>
        <w:rPr>
          <w:rFonts w:ascii="Arial" w:hAnsi="Arial" w:cs="Arial"/>
          <w:sz w:val="20"/>
          <w:szCs w:val="20"/>
        </w:rPr>
      </w:pPr>
      <w:r w:rsidRPr="00B10556">
        <w:rPr>
          <w:rFonts w:ascii="Arial" w:hAnsi="Arial" w:cs="Arial"/>
          <w:sz w:val="20"/>
          <w:szCs w:val="20"/>
        </w:rPr>
        <w:t>Sign Name___________________________________________</w:t>
      </w:r>
    </w:p>
    <w:p w14:paraId="3C2A8053" w14:textId="77777777" w:rsidR="0077007D" w:rsidRDefault="00B10556" w:rsidP="00B10556">
      <w:pPr>
        <w:rPr>
          <w:rFonts w:ascii="Arial" w:hAnsi="Arial" w:cs="Arial"/>
          <w:sz w:val="20"/>
          <w:szCs w:val="20"/>
        </w:rPr>
      </w:pPr>
      <w:r w:rsidRPr="00B10556">
        <w:rPr>
          <w:rFonts w:ascii="Arial" w:hAnsi="Arial" w:cs="Arial"/>
          <w:sz w:val="20"/>
          <w:szCs w:val="20"/>
        </w:rPr>
        <w:t>Date___________</w:t>
      </w:r>
    </w:p>
    <w:p w14:paraId="4589B636" w14:textId="77777777" w:rsidR="00496874" w:rsidRDefault="00496874" w:rsidP="00B10556">
      <w:pPr>
        <w:rPr>
          <w:rFonts w:ascii="Arial" w:hAnsi="Arial" w:cs="Arial"/>
          <w:sz w:val="20"/>
          <w:szCs w:val="20"/>
        </w:rPr>
      </w:pPr>
    </w:p>
    <w:p w14:paraId="4F200916" w14:textId="77777777" w:rsidR="00496874" w:rsidRDefault="00496874" w:rsidP="00B10556">
      <w:pPr>
        <w:rPr>
          <w:rFonts w:ascii="Arial" w:hAnsi="Arial" w:cs="Arial"/>
          <w:sz w:val="20"/>
          <w:szCs w:val="20"/>
        </w:rPr>
      </w:pPr>
    </w:p>
    <w:p w14:paraId="1B09782C" w14:textId="77777777" w:rsidR="00496874" w:rsidRDefault="00496874" w:rsidP="00B10556">
      <w:pPr>
        <w:rPr>
          <w:rFonts w:ascii="Arial" w:hAnsi="Arial" w:cs="Arial"/>
          <w:sz w:val="20"/>
          <w:szCs w:val="20"/>
        </w:rPr>
      </w:pPr>
    </w:p>
    <w:p w14:paraId="5553E808" w14:textId="77777777" w:rsidR="00496874" w:rsidRDefault="00496874" w:rsidP="00B10556">
      <w:pPr>
        <w:rPr>
          <w:rFonts w:ascii="Arial" w:hAnsi="Arial" w:cs="Arial"/>
          <w:sz w:val="20"/>
          <w:szCs w:val="20"/>
        </w:rPr>
      </w:pPr>
    </w:p>
    <w:p w14:paraId="0EF94FA7" w14:textId="77777777" w:rsidR="00496874" w:rsidRDefault="00496874" w:rsidP="00B10556">
      <w:pPr>
        <w:rPr>
          <w:rFonts w:ascii="Arial" w:hAnsi="Arial" w:cs="Arial"/>
          <w:sz w:val="20"/>
          <w:szCs w:val="20"/>
        </w:rPr>
      </w:pPr>
    </w:p>
    <w:p w14:paraId="0D717DDB" w14:textId="77777777" w:rsidR="00496874" w:rsidRDefault="00496874" w:rsidP="00B10556">
      <w:pPr>
        <w:rPr>
          <w:rFonts w:ascii="Arial" w:hAnsi="Arial" w:cs="Arial"/>
          <w:sz w:val="20"/>
          <w:szCs w:val="20"/>
        </w:rPr>
      </w:pPr>
    </w:p>
    <w:p w14:paraId="55F5F946" w14:textId="77777777" w:rsidR="00496874" w:rsidRDefault="00496874" w:rsidP="00B10556">
      <w:pPr>
        <w:rPr>
          <w:rFonts w:ascii="Arial" w:hAnsi="Arial" w:cs="Arial"/>
          <w:sz w:val="20"/>
          <w:szCs w:val="20"/>
        </w:rPr>
      </w:pPr>
    </w:p>
    <w:p w14:paraId="5868CD8B" w14:textId="77777777" w:rsidR="00496874" w:rsidRDefault="00496874" w:rsidP="00B10556">
      <w:pPr>
        <w:rPr>
          <w:rFonts w:ascii="Arial" w:hAnsi="Arial" w:cs="Arial"/>
          <w:sz w:val="20"/>
          <w:szCs w:val="20"/>
        </w:rPr>
      </w:pPr>
    </w:p>
    <w:p w14:paraId="47A2228A" w14:textId="77777777" w:rsidR="00496874" w:rsidRDefault="00496874" w:rsidP="00B10556">
      <w:pPr>
        <w:rPr>
          <w:rFonts w:ascii="Arial" w:hAnsi="Arial" w:cs="Arial"/>
          <w:sz w:val="20"/>
          <w:szCs w:val="20"/>
        </w:rPr>
      </w:pPr>
    </w:p>
    <w:p w14:paraId="3213E831" w14:textId="77777777" w:rsidR="00496874" w:rsidRDefault="00496874" w:rsidP="00B10556">
      <w:pPr>
        <w:rPr>
          <w:rFonts w:ascii="Arial" w:hAnsi="Arial" w:cs="Arial"/>
          <w:sz w:val="20"/>
          <w:szCs w:val="20"/>
        </w:rPr>
      </w:pPr>
    </w:p>
    <w:p w14:paraId="40BF7465" w14:textId="77777777" w:rsidR="00496874" w:rsidRDefault="00496874" w:rsidP="00B10556">
      <w:pPr>
        <w:rPr>
          <w:rFonts w:ascii="Arial" w:hAnsi="Arial" w:cs="Arial"/>
          <w:sz w:val="20"/>
          <w:szCs w:val="20"/>
        </w:rPr>
      </w:pPr>
    </w:p>
    <w:p w14:paraId="0BE1234E" w14:textId="77777777" w:rsidR="00496874" w:rsidRDefault="00496874" w:rsidP="00B10556">
      <w:pPr>
        <w:rPr>
          <w:rFonts w:ascii="Arial" w:hAnsi="Arial" w:cs="Arial"/>
          <w:sz w:val="20"/>
          <w:szCs w:val="20"/>
        </w:rPr>
      </w:pPr>
    </w:p>
    <w:p w14:paraId="57142E4B" w14:textId="77777777" w:rsidR="00496874" w:rsidRDefault="00496874" w:rsidP="00B10556">
      <w:pPr>
        <w:rPr>
          <w:rFonts w:ascii="Arial" w:hAnsi="Arial" w:cs="Arial"/>
          <w:sz w:val="20"/>
          <w:szCs w:val="20"/>
        </w:rPr>
      </w:pPr>
    </w:p>
    <w:p w14:paraId="3C40CD9C" w14:textId="77777777" w:rsidR="00496874" w:rsidRDefault="00496874" w:rsidP="00B10556">
      <w:pPr>
        <w:rPr>
          <w:rFonts w:ascii="Arial" w:hAnsi="Arial" w:cs="Arial"/>
          <w:sz w:val="20"/>
          <w:szCs w:val="20"/>
        </w:rPr>
      </w:pPr>
    </w:p>
    <w:p w14:paraId="1D1CB5C3" w14:textId="77777777" w:rsidR="00496874" w:rsidRDefault="00496874" w:rsidP="00B10556">
      <w:pPr>
        <w:rPr>
          <w:rFonts w:ascii="Arial" w:hAnsi="Arial" w:cs="Arial"/>
          <w:sz w:val="20"/>
          <w:szCs w:val="20"/>
        </w:rPr>
      </w:pPr>
    </w:p>
    <w:p w14:paraId="7175B661" w14:textId="77777777" w:rsidR="00496874" w:rsidRDefault="00496874" w:rsidP="00B10556">
      <w:pPr>
        <w:rPr>
          <w:rFonts w:ascii="Arial" w:hAnsi="Arial" w:cs="Arial"/>
          <w:sz w:val="20"/>
          <w:szCs w:val="20"/>
        </w:rPr>
      </w:pPr>
    </w:p>
    <w:p w14:paraId="4BE29E73" w14:textId="77777777" w:rsidR="00496874" w:rsidRDefault="00496874" w:rsidP="00B10556">
      <w:pPr>
        <w:rPr>
          <w:rFonts w:ascii="Arial" w:hAnsi="Arial" w:cs="Arial"/>
          <w:sz w:val="20"/>
          <w:szCs w:val="20"/>
        </w:rPr>
      </w:pPr>
    </w:p>
    <w:p w14:paraId="4FE57B51" w14:textId="77777777" w:rsidR="00496874" w:rsidRDefault="00496874" w:rsidP="00B10556">
      <w:pPr>
        <w:rPr>
          <w:rFonts w:ascii="Arial" w:hAnsi="Arial" w:cs="Arial"/>
          <w:sz w:val="20"/>
          <w:szCs w:val="20"/>
        </w:rPr>
      </w:pPr>
    </w:p>
    <w:p w14:paraId="31B8AE97" w14:textId="77777777" w:rsidR="00496874" w:rsidRDefault="00496874" w:rsidP="00B10556">
      <w:pPr>
        <w:rPr>
          <w:rFonts w:ascii="Arial" w:hAnsi="Arial" w:cs="Arial"/>
          <w:sz w:val="20"/>
          <w:szCs w:val="20"/>
        </w:rPr>
      </w:pPr>
    </w:p>
    <w:p w14:paraId="150E9A5E" w14:textId="77777777" w:rsidR="00496874" w:rsidRDefault="00496874" w:rsidP="00B10556">
      <w:pPr>
        <w:rPr>
          <w:rFonts w:ascii="Arial" w:hAnsi="Arial" w:cs="Arial"/>
          <w:sz w:val="20"/>
          <w:szCs w:val="20"/>
        </w:rPr>
      </w:pPr>
    </w:p>
    <w:p w14:paraId="6C44D4DF" w14:textId="77777777" w:rsidR="00496874" w:rsidRDefault="00496874" w:rsidP="00B10556">
      <w:pPr>
        <w:rPr>
          <w:rFonts w:ascii="Arial" w:hAnsi="Arial" w:cs="Arial"/>
          <w:sz w:val="20"/>
          <w:szCs w:val="20"/>
        </w:rPr>
      </w:pPr>
    </w:p>
    <w:p w14:paraId="27A76F37" w14:textId="77777777" w:rsidR="00496874" w:rsidRDefault="00496874" w:rsidP="00B10556">
      <w:pPr>
        <w:rPr>
          <w:rFonts w:ascii="Arial" w:hAnsi="Arial" w:cs="Arial"/>
          <w:sz w:val="20"/>
          <w:szCs w:val="20"/>
        </w:rPr>
      </w:pPr>
    </w:p>
    <w:p w14:paraId="5D6262BA" w14:textId="77777777" w:rsidR="00496874" w:rsidRDefault="00496874" w:rsidP="00B10556">
      <w:pPr>
        <w:rPr>
          <w:rFonts w:ascii="Arial" w:hAnsi="Arial" w:cs="Arial"/>
          <w:sz w:val="20"/>
          <w:szCs w:val="20"/>
        </w:rPr>
      </w:pPr>
    </w:p>
    <w:p w14:paraId="227259EE" w14:textId="77777777" w:rsidR="00496874" w:rsidRDefault="00496874" w:rsidP="00B10556">
      <w:pPr>
        <w:rPr>
          <w:rFonts w:ascii="Arial" w:hAnsi="Arial" w:cs="Arial"/>
          <w:sz w:val="20"/>
          <w:szCs w:val="20"/>
        </w:rPr>
      </w:pPr>
    </w:p>
    <w:p w14:paraId="17F0C991" w14:textId="77777777" w:rsidR="00496874" w:rsidRDefault="00496874" w:rsidP="00B10556">
      <w:pPr>
        <w:rPr>
          <w:rFonts w:ascii="Arial" w:hAnsi="Arial" w:cs="Arial"/>
          <w:sz w:val="20"/>
          <w:szCs w:val="20"/>
        </w:rPr>
      </w:pPr>
    </w:p>
    <w:p w14:paraId="0B718BCE" w14:textId="77777777" w:rsidR="00496874" w:rsidRDefault="00496874" w:rsidP="00B10556">
      <w:pPr>
        <w:rPr>
          <w:rFonts w:ascii="Arial" w:hAnsi="Arial" w:cs="Arial"/>
          <w:sz w:val="20"/>
          <w:szCs w:val="20"/>
        </w:rPr>
      </w:pPr>
    </w:p>
    <w:p w14:paraId="1E0D264B" w14:textId="77777777" w:rsidR="00496874" w:rsidRDefault="00496874" w:rsidP="00B10556">
      <w:pPr>
        <w:rPr>
          <w:rFonts w:ascii="Arial" w:hAnsi="Arial" w:cs="Arial"/>
          <w:sz w:val="20"/>
          <w:szCs w:val="20"/>
        </w:rPr>
      </w:pPr>
    </w:p>
    <w:p w14:paraId="067BBAF3" w14:textId="77777777" w:rsidR="00676E12" w:rsidRDefault="00676E12" w:rsidP="00B10556">
      <w:pPr>
        <w:rPr>
          <w:rFonts w:ascii="Arial" w:hAnsi="Arial" w:cs="Arial"/>
          <w:sz w:val="20"/>
          <w:szCs w:val="20"/>
        </w:rPr>
      </w:pPr>
    </w:p>
    <w:p w14:paraId="15EE72A6" w14:textId="77777777" w:rsidR="008E49F7" w:rsidRPr="008E49F7" w:rsidRDefault="008E49F7" w:rsidP="008E49F7">
      <w:pPr>
        <w:rPr>
          <w:rFonts w:ascii="Arial" w:hAnsi="Arial" w:cs="Arial"/>
          <w:sz w:val="20"/>
          <w:szCs w:val="20"/>
        </w:rPr>
      </w:pPr>
    </w:p>
    <w:p w14:paraId="281275A6" w14:textId="77777777" w:rsidR="0041050E" w:rsidRDefault="008E49F7" w:rsidP="008E49F7">
      <w:pPr>
        <w:tabs>
          <w:tab w:val="left" w:pos="5720"/>
        </w:tabs>
        <w:rPr>
          <w:rFonts w:ascii="Arial" w:hAnsi="Arial" w:cs="Arial"/>
          <w:sz w:val="20"/>
          <w:szCs w:val="20"/>
        </w:rPr>
        <w:sectPr w:rsidR="0041050E" w:rsidSect="00350DC3">
          <w:footerReference w:type="default" r:id="rId60"/>
          <w:pgSz w:w="12240" w:h="15840"/>
          <w:pgMar w:top="1440" w:right="1800" w:bottom="1440" w:left="1800" w:header="720" w:footer="720" w:gutter="0"/>
          <w:cols w:space="720"/>
          <w:docGrid w:linePitch="360"/>
        </w:sectPr>
      </w:pPr>
      <w:r>
        <w:rPr>
          <w:rFonts w:ascii="Arial" w:hAnsi="Arial" w:cs="Arial"/>
          <w:sz w:val="20"/>
          <w:szCs w:val="20"/>
        </w:rPr>
        <w:tab/>
      </w:r>
    </w:p>
    <w:p w14:paraId="425CCB03" w14:textId="77777777" w:rsidR="00A73DBB" w:rsidRDefault="00A73DBB" w:rsidP="00B10556">
      <w:pPr>
        <w:rPr>
          <w:rFonts w:ascii="Arial" w:hAnsi="Arial" w:cs="Arial"/>
          <w:sz w:val="20"/>
          <w:szCs w:val="20"/>
        </w:rPr>
      </w:pPr>
    </w:p>
    <w:p w14:paraId="7CE51032" w14:textId="77777777" w:rsidR="00A73DBB" w:rsidRDefault="00A73DBB" w:rsidP="00B10556">
      <w:pPr>
        <w:rPr>
          <w:rFonts w:ascii="Arial" w:hAnsi="Arial" w:cs="Arial"/>
          <w:sz w:val="20"/>
          <w:szCs w:val="20"/>
        </w:rPr>
      </w:pPr>
    </w:p>
    <w:p w14:paraId="7AAB53C2" w14:textId="77777777" w:rsidR="00A73DBB" w:rsidRDefault="00A73DBB" w:rsidP="00B10556">
      <w:pPr>
        <w:rPr>
          <w:rFonts w:ascii="Arial" w:hAnsi="Arial" w:cs="Arial"/>
          <w:sz w:val="20"/>
          <w:szCs w:val="20"/>
        </w:rPr>
      </w:pPr>
    </w:p>
    <w:p w14:paraId="19B93496" w14:textId="77777777" w:rsidR="00676E12" w:rsidRDefault="00676E12" w:rsidP="00676E12">
      <w:pPr>
        <w:pStyle w:val="Heading3"/>
      </w:pPr>
    </w:p>
    <w:p w14:paraId="712322C0" w14:textId="77777777" w:rsidR="00676E12" w:rsidRDefault="00676E12" w:rsidP="00676E12">
      <w:pPr>
        <w:pStyle w:val="Heading3"/>
      </w:pPr>
    </w:p>
    <w:p w14:paraId="6BF90BCB" w14:textId="77777777" w:rsidR="00676E12" w:rsidRDefault="00676E12" w:rsidP="00676E12">
      <w:pPr>
        <w:pStyle w:val="Heading3"/>
      </w:pPr>
    </w:p>
    <w:p w14:paraId="4C466840" w14:textId="77777777" w:rsidR="00676E12" w:rsidRDefault="00676E12" w:rsidP="00676E12">
      <w:pPr>
        <w:pStyle w:val="Heading3"/>
      </w:pPr>
    </w:p>
    <w:p w14:paraId="441A42AE" w14:textId="77777777" w:rsidR="00676E12" w:rsidRDefault="00676E12" w:rsidP="00676E12">
      <w:pPr>
        <w:pStyle w:val="Heading3"/>
      </w:pPr>
    </w:p>
    <w:p w14:paraId="3E7CE879" w14:textId="77777777" w:rsidR="00676E12" w:rsidRDefault="00676E12" w:rsidP="00676E12">
      <w:pPr>
        <w:pStyle w:val="Heading3"/>
      </w:pPr>
    </w:p>
    <w:p w14:paraId="58EF4CF0" w14:textId="77777777" w:rsidR="00676E12" w:rsidRDefault="00676E12" w:rsidP="00676E12">
      <w:pPr>
        <w:pStyle w:val="Heading3"/>
      </w:pPr>
    </w:p>
    <w:p w14:paraId="6F676B00" w14:textId="77777777" w:rsidR="00B26D2C" w:rsidRDefault="00676E12" w:rsidP="00676E12">
      <w:pPr>
        <w:pStyle w:val="Heading3"/>
        <w:sectPr w:rsidR="00B26D2C" w:rsidSect="00350DC3">
          <w:footerReference w:type="default" r:id="rId61"/>
          <w:pgSz w:w="12240" w:h="15840"/>
          <w:pgMar w:top="1440" w:right="1800" w:bottom="1440" w:left="1800" w:header="720" w:footer="720" w:gutter="0"/>
          <w:cols w:space="720"/>
          <w:docGrid w:linePitch="360"/>
        </w:sectPr>
      </w:pPr>
      <w:bookmarkStart w:id="164" w:name="_Toc92092192"/>
      <w:r>
        <w:t>APPENDICES</w:t>
      </w:r>
      <w:bookmarkEnd w:id="164"/>
    </w:p>
    <w:p w14:paraId="6D80DAB4" w14:textId="77777777" w:rsidR="00B26D2C" w:rsidRDefault="00B26D2C" w:rsidP="00496874">
      <w:pPr>
        <w:jc w:val="center"/>
        <w:rPr>
          <w:rFonts w:ascii="Arial" w:hAnsi="Arial" w:cs="Arial"/>
          <w:b/>
          <w:sz w:val="20"/>
          <w:szCs w:val="20"/>
        </w:rPr>
      </w:pPr>
    </w:p>
    <w:p w14:paraId="03532767" w14:textId="77777777" w:rsidR="00496874" w:rsidRPr="00496874" w:rsidRDefault="003A5420" w:rsidP="00496874">
      <w:pPr>
        <w:jc w:val="center"/>
        <w:rPr>
          <w:rFonts w:ascii="Arial" w:hAnsi="Arial" w:cs="Arial"/>
          <w:b/>
          <w:sz w:val="20"/>
          <w:szCs w:val="20"/>
        </w:rPr>
      </w:pPr>
      <w:r>
        <w:rPr>
          <w:rFonts w:ascii="Arial" w:hAnsi="Arial" w:cs="Arial"/>
          <w:b/>
          <w:sz w:val="20"/>
          <w:szCs w:val="20"/>
        </w:rPr>
        <w:t>PERSONAL PROTECTIVE EQUIPMENT</w:t>
      </w:r>
    </w:p>
    <w:p w14:paraId="281B3F36" w14:textId="77777777" w:rsidR="00496874" w:rsidRPr="00496874" w:rsidRDefault="00496874" w:rsidP="00496874">
      <w:pPr>
        <w:jc w:val="center"/>
        <w:rPr>
          <w:rFonts w:ascii="Arial" w:hAnsi="Arial" w:cs="Arial"/>
          <w:b/>
          <w:sz w:val="20"/>
          <w:szCs w:val="20"/>
        </w:rPr>
      </w:pPr>
      <w:r w:rsidRPr="00496874">
        <w:rPr>
          <w:rFonts w:ascii="Arial" w:hAnsi="Arial" w:cs="Arial"/>
          <w:b/>
          <w:sz w:val="20"/>
          <w:szCs w:val="20"/>
        </w:rPr>
        <w:t>EMPLOYEE TRAINING CERTIFICATION</w:t>
      </w:r>
    </w:p>
    <w:p w14:paraId="3854B537" w14:textId="77777777" w:rsidR="00496874" w:rsidRPr="00496874" w:rsidRDefault="00496874" w:rsidP="00496874">
      <w:pPr>
        <w:rPr>
          <w:rFonts w:ascii="Arial" w:hAnsi="Arial" w:cs="Arial"/>
          <w:sz w:val="20"/>
          <w:szCs w:val="20"/>
        </w:rPr>
      </w:pPr>
    </w:p>
    <w:p w14:paraId="24B8CB1C" w14:textId="77777777" w:rsidR="00496874" w:rsidRPr="00496874" w:rsidRDefault="00496874" w:rsidP="00496874">
      <w:pPr>
        <w:rPr>
          <w:rFonts w:ascii="Arial" w:hAnsi="Arial" w:cs="Arial"/>
          <w:sz w:val="20"/>
          <w:szCs w:val="20"/>
        </w:rPr>
      </w:pPr>
      <w:r w:rsidRPr="00496874">
        <w:rPr>
          <w:rFonts w:ascii="Arial" w:hAnsi="Arial" w:cs="Arial"/>
          <w:sz w:val="20"/>
          <w:szCs w:val="20"/>
        </w:rPr>
        <w:t>Person performing training session: _________________________________________</w:t>
      </w:r>
    </w:p>
    <w:p w14:paraId="6054B9A0" w14:textId="77777777" w:rsidR="00496874" w:rsidRPr="00496874" w:rsidRDefault="00496874" w:rsidP="00496874">
      <w:pPr>
        <w:rPr>
          <w:rFonts w:ascii="Arial" w:hAnsi="Arial" w:cs="Arial"/>
          <w:sz w:val="20"/>
          <w:szCs w:val="20"/>
        </w:rPr>
      </w:pPr>
    </w:p>
    <w:p w14:paraId="2D6221C4" w14:textId="77777777" w:rsidR="00496874" w:rsidRPr="00496874" w:rsidRDefault="00496874" w:rsidP="00496874">
      <w:pPr>
        <w:rPr>
          <w:rFonts w:ascii="Arial" w:hAnsi="Arial" w:cs="Arial"/>
          <w:sz w:val="20"/>
          <w:szCs w:val="20"/>
        </w:rPr>
      </w:pPr>
      <w:r w:rsidRPr="00496874">
        <w:rPr>
          <w:rFonts w:ascii="Arial" w:hAnsi="Arial" w:cs="Arial"/>
          <w:sz w:val="20"/>
          <w:szCs w:val="20"/>
        </w:rPr>
        <w:t>Date of Training: _____________________________</w:t>
      </w:r>
    </w:p>
    <w:p w14:paraId="28B63299" w14:textId="77777777" w:rsidR="00496874" w:rsidRPr="00496874" w:rsidRDefault="00496874" w:rsidP="00496874">
      <w:pPr>
        <w:rPr>
          <w:rFonts w:ascii="Arial" w:hAnsi="Arial" w:cs="Arial"/>
          <w:sz w:val="20"/>
          <w:szCs w:val="20"/>
        </w:rPr>
      </w:pPr>
    </w:p>
    <w:p w14:paraId="70BFDB9D" w14:textId="77777777" w:rsidR="00496874" w:rsidRPr="00496874" w:rsidRDefault="00496874" w:rsidP="00496874">
      <w:pPr>
        <w:rPr>
          <w:rFonts w:ascii="Arial" w:hAnsi="Arial" w:cs="Arial"/>
          <w:sz w:val="20"/>
          <w:szCs w:val="20"/>
        </w:rPr>
      </w:pPr>
      <w:r w:rsidRPr="00496874">
        <w:rPr>
          <w:rFonts w:ascii="Arial" w:hAnsi="Arial" w:cs="Arial"/>
          <w:sz w:val="20"/>
          <w:szCs w:val="20"/>
        </w:rPr>
        <w:t xml:space="preserve">Full name </w:t>
      </w:r>
      <w:r w:rsidR="00045B62">
        <w:rPr>
          <w:rFonts w:ascii="Arial" w:hAnsi="Arial" w:cs="Arial"/>
          <w:sz w:val="20"/>
          <w:szCs w:val="20"/>
        </w:rPr>
        <w:t xml:space="preserve">and signature </w:t>
      </w:r>
      <w:r w:rsidRPr="00496874">
        <w:rPr>
          <w:rFonts w:ascii="Arial" w:hAnsi="Arial" w:cs="Arial"/>
          <w:sz w:val="20"/>
          <w:szCs w:val="20"/>
        </w:rPr>
        <w:t xml:space="preserve">of each </w:t>
      </w:r>
      <w:r w:rsidR="00045B62">
        <w:rPr>
          <w:rFonts w:ascii="Arial" w:hAnsi="Arial" w:cs="Arial"/>
          <w:sz w:val="20"/>
          <w:szCs w:val="20"/>
        </w:rPr>
        <w:t>firefighter</w:t>
      </w:r>
      <w:r w:rsidRPr="00496874">
        <w:rPr>
          <w:rFonts w:ascii="Arial" w:hAnsi="Arial" w:cs="Arial"/>
          <w:sz w:val="20"/>
          <w:szCs w:val="20"/>
        </w:rPr>
        <w:t xml:space="preserve"> trained (or attach a list)</w:t>
      </w:r>
    </w:p>
    <w:p w14:paraId="0B59138B" w14:textId="77777777" w:rsidR="00496874" w:rsidRDefault="00496874" w:rsidP="00496874">
      <w:pPr>
        <w:rPr>
          <w:rFonts w:ascii="Arial" w:hAnsi="Arial" w:cs="Arial"/>
          <w:sz w:val="20"/>
          <w:szCs w:val="20"/>
        </w:rPr>
      </w:pPr>
    </w:p>
    <w:p w14:paraId="734F788F" w14:textId="77777777" w:rsidR="00045B62" w:rsidRDefault="00045B62" w:rsidP="00496874">
      <w:pPr>
        <w:rPr>
          <w:rFonts w:ascii="Arial" w:hAnsi="Arial" w:cs="Arial"/>
          <w:sz w:val="20"/>
          <w:szCs w:val="20"/>
        </w:rPr>
      </w:pPr>
      <w:r>
        <w:rPr>
          <w:rFonts w:ascii="Arial" w:hAnsi="Arial" w:cs="Arial"/>
          <w:sz w:val="20"/>
          <w:szCs w:val="20"/>
        </w:rPr>
        <w:t>___________________________________    ___________________________________</w:t>
      </w:r>
    </w:p>
    <w:p w14:paraId="4AD10793" w14:textId="77777777" w:rsidR="00045B62" w:rsidRDefault="00045B62" w:rsidP="00496874">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501C7588" w14:textId="77777777" w:rsidR="00045B62" w:rsidRDefault="00045B62" w:rsidP="00045B62">
      <w:pPr>
        <w:rPr>
          <w:rFonts w:ascii="Arial" w:hAnsi="Arial" w:cs="Arial"/>
          <w:sz w:val="20"/>
          <w:szCs w:val="20"/>
        </w:rPr>
      </w:pPr>
    </w:p>
    <w:p w14:paraId="6ED5C828" w14:textId="77777777" w:rsidR="00045B62" w:rsidRDefault="00045B62" w:rsidP="00045B62">
      <w:pPr>
        <w:rPr>
          <w:rFonts w:ascii="Arial" w:hAnsi="Arial" w:cs="Arial"/>
          <w:sz w:val="20"/>
          <w:szCs w:val="20"/>
        </w:rPr>
      </w:pPr>
      <w:r>
        <w:rPr>
          <w:rFonts w:ascii="Arial" w:hAnsi="Arial" w:cs="Arial"/>
          <w:sz w:val="20"/>
          <w:szCs w:val="20"/>
        </w:rPr>
        <w:t>___________________________________    ___________________________________</w:t>
      </w:r>
    </w:p>
    <w:p w14:paraId="1A6C9A00" w14:textId="77777777" w:rsidR="00045B62" w:rsidRDefault="00045B62" w:rsidP="00045B62">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535CA207" w14:textId="77777777" w:rsidR="00045B62" w:rsidRDefault="00045B62" w:rsidP="00045B62">
      <w:pPr>
        <w:rPr>
          <w:rFonts w:ascii="Arial" w:hAnsi="Arial" w:cs="Arial"/>
          <w:sz w:val="20"/>
          <w:szCs w:val="20"/>
        </w:rPr>
      </w:pPr>
    </w:p>
    <w:p w14:paraId="23C0D0F1" w14:textId="77777777" w:rsidR="00045B62" w:rsidRDefault="00045B62" w:rsidP="00045B62">
      <w:pPr>
        <w:rPr>
          <w:rFonts w:ascii="Arial" w:hAnsi="Arial" w:cs="Arial"/>
          <w:sz w:val="20"/>
          <w:szCs w:val="20"/>
        </w:rPr>
      </w:pPr>
      <w:r>
        <w:rPr>
          <w:rFonts w:ascii="Arial" w:hAnsi="Arial" w:cs="Arial"/>
          <w:sz w:val="20"/>
          <w:szCs w:val="20"/>
        </w:rPr>
        <w:t>___________________________________    ___________________________________</w:t>
      </w:r>
    </w:p>
    <w:p w14:paraId="371C84B1" w14:textId="77777777" w:rsidR="00045B62" w:rsidRDefault="00045B62" w:rsidP="00045B62">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5C1B5DA8" w14:textId="77777777" w:rsidR="00045B62" w:rsidRDefault="00045B62" w:rsidP="00045B62">
      <w:pPr>
        <w:rPr>
          <w:rFonts w:ascii="Arial" w:hAnsi="Arial" w:cs="Arial"/>
          <w:sz w:val="20"/>
          <w:szCs w:val="20"/>
        </w:rPr>
      </w:pPr>
    </w:p>
    <w:p w14:paraId="20E4CA54" w14:textId="77777777" w:rsidR="00045B62" w:rsidRDefault="00045B62" w:rsidP="00045B62">
      <w:pPr>
        <w:rPr>
          <w:rFonts w:ascii="Arial" w:hAnsi="Arial" w:cs="Arial"/>
          <w:sz w:val="20"/>
          <w:szCs w:val="20"/>
        </w:rPr>
      </w:pPr>
      <w:r>
        <w:rPr>
          <w:rFonts w:ascii="Arial" w:hAnsi="Arial" w:cs="Arial"/>
          <w:sz w:val="20"/>
          <w:szCs w:val="20"/>
        </w:rPr>
        <w:t>___________________________________    ___________________________________</w:t>
      </w:r>
    </w:p>
    <w:p w14:paraId="0432B942" w14:textId="77777777" w:rsidR="00045B62" w:rsidRDefault="00045B62" w:rsidP="00045B62">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28F9CA0E" w14:textId="77777777" w:rsidR="00045B62" w:rsidRDefault="00045B62" w:rsidP="00045B62">
      <w:pPr>
        <w:rPr>
          <w:rFonts w:ascii="Arial" w:hAnsi="Arial" w:cs="Arial"/>
          <w:sz w:val="20"/>
          <w:szCs w:val="20"/>
        </w:rPr>
      </w:pPr>
    </w:p>
    <w:p w14:paraId="11C953F4" w14:textId="77777777" w:rsidR="00045B62" w:rsidRDefault="00045B62" w:rsidP="00045B62">
      <w:pPr>
        <w:rPr>
          <w:rFonts w:ascii="Arial" w:hAnsi="Arial" w:cs="Arial"/>
          <w:sz w:val="20"/>
          <w:szCs w:val="20"/>
        </w:rPr>
      </w:pPr>
      <w:r>
        <w:rPr>
          <w:rFonts w:ascii="Arial" w:hAnsi="Arial" w:cs="Arial"/>
          <w:sz w:val="20"/>
          <w:szCs w:val="20"/>
        </w:rPr>
        <w:t>___________________________________    ___________________________________</w:t>
      </w:r>
    </w:p>
    <w:p w14:paraId="73A67B73" w14:textId="77777777" w:rsidR="00045B62" w:rsidRDefault="00045B62" w:rsidP="00045B62">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54DAD360" w14:textId="77777777" w:rsidR="00045B62" w:rsidRDefault="00045B62" w:rsidP="00045B62">
      <w:pPr>
        <w:rPr>
          <w:rFonts w:ascii="Arial" w:hAnsi="Arial" w:cs="Arial"/>
          <w:sz w:val="20"/>
          <w:szCs w:val="20"/>
        </w:rPr>
      </w:pPr>
    </w:p>
    <w:p w14:paraId="69EBF997" w14:textId="77777777" w:rsidR="00045B62" w:rsidRDefault="00045B62" w:rsidP="00045B62">
      <w:pPr>
        <w:rPr>
          <w:rFonts w:ascii="Arial" w:hAnsi="Arial" w:cs="Arial"/>
          <w:sz w:val="20"/>
          <w:szCs w:val="20"/>
        </w:rPr>
      </w:pPr>
      <w:r>
        <w:rPr>
          <w:rFonts w:ascii="Arial" w:hAnsi="Arial" w:cs="Arial"/>
          <w:sz w:val="20"/>
          <w:szCs w:val="20"/>
        </w:rPr>
        <w:t>___________________________________    ___________________________________</w:t>
      </w:r>
    </w:p>
    <w:p w14:paraId="1CD30F64" w14:textId="77777777" w:rsidR="00045B62" w:rsidRDefault="00045B62" w:rsidP="00045B62">
      <w:pPr>
        <w:rPr>
          <w:rFonts w:ascii="Arial" w:hAnsi="Arial" w:cs="Arial"/>
          <w:sz w:val="20"/>
          <w:szCs w:val="20"/>
        </w:rPr>
      </w:pPr>
      <w:r>
        <w:rPr>
          <w:rFonts w:ascii="Arial" w:hAnsi="Arial" w:cs="Arial"/>
          <w:sz w:val="20"/>
          <w:szCs w:val="20"/>
        </w:rPr>
        <w:t>Printed</w:t>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r>
      <w:r>
        <w:rPr>
          <w:rFonts w:ascii="Arial" w:hAnsi="Arial" w:cs="Arial"/>
          <w:sz w:val="20"/>
          <w:szCs w:val="20"/>
        </w:rPr>
        <w:tab/>
        <w:t>Signature</w:t>
      </w:r>
    </w:p>
    <w:p w14:paraId="68023AA1" w14:textId="77777777" w:rsidR="00045B62" w:rsidRDefault="00045B62" w:rsidP="00496874">
      <w:pPr>
        <w:rPr>
          <w:rFonts w:ascii="Arial" w:hAnsi="Arial" w:cs="Arial"/>
          <w:sz w:val="20"/>
          <w:szCs w:val="20"/>
        </w:rPr>
      </w:pPr>
    </w:p>
    <w:p w14:paraId="38902162" w14:textId="77777777" w:rsidR="00045B62" w:rsidRDefault="00045B62" w:rsidP="00496874">
      <w:pPr>
        <w:rPr>
          <w:rFonts w:ascii="Arial" w:hAnsi="Arial" w:cs="Arial"/>
          <w:sz w:val="20"/>
          <w:szCs w:val="20"/>
        </w:rPr>
      </w:pPr>
    </w:p>
    <w:p w14:paraId="0C5D7FDA" w14:textId="77777777" w:rsidR="00496874" w:rsidRPr="00496874" w:rsidRDefault="00496874" w:rsidP="00496874">
      <w:pPr>
        <w:rPr>
          <w:rFonts w:ascii="Arial" w:hAnsi="Arial" w:cs="Arial"/>
          <w:sz w:val="20"/>
          <w:szCs w:val="20"/>
        </w:rPr>
      </w:pPr>
    </w:p>
    <w:p w14:paraId="79FE7A1A" w14:textId="77777777" w:rsidR="00496874" w:rsidRPr="00496874" w:rsidRDefault="00496874" w:rsidP="00496874">
      <w:pPr>
        <w:rPr>
          <w:rFonts w:ascii="Arial" w:hAnsi="Arial" w:cs="Arial"/>
          <w:sz w:val="20"/>
          <w:szCs w:val="20"/>
        </w:rPr>
      </w:pPr>
    </w:p>
    <w:p w14:paraId="329F2238" w14:textId="77777777" w:rsidR="00496874" w:rsidRDefault="00496874" w:rsidP="00496874">
      <w:pPr>
        <w:rPr>
          <w:rFonts w:ascii="Arial" w:hAnsi="Arial" w:cs="Arial"/>
          <w:sz w:val="20"/>
          <w:szCs w:val="20"/>
        </w:rPr>
      </w:pPr>
      <w:r w:rsidRPr="00496874">
        <w:rPr>
          <w:rFonts w:ascii="Arial" w:hAnsi="Arial" w:cs="Arial"/>
          <w:sz w:val="20"/>
          <w:szCs w:val="20"/>
        </w:rPr>
        <w:t>Subjects of training (example:</w:t>
      </w:r>
      <w:r w:rsidR="00045B62">
        <w:rPr>
          <w:rFonts w:ascii="Arial" w:hAnsi="Arial" w:cs="Arial"/>
          <w:sz w:val="20"/>
          <w:szCs w:val="20"/>
        </w:rPr>
        <w:t xml:space="preserve"> extrication, fire attack, etc.</w:t>
      </w:r>
      <w:r w:rsidRPr="00496874">
        <w:rPr>
          <w:rFonts w:ascii="Arial" w:hAnsi="Arial" w:cs="Arial"/>
          <w:sz w:val="20"/>
          <w:szCs w:val="20"/>
        </w:rPr>
        <w:t>):</w:t>
      </w:r>
    </w:p>
    <w:p w14:paraId="1DF0920B" w14:textId="77777777" w:rsidR="00045B62" w:rsidRPr="00773675" w:rsidRDefault="00045B62" w:rsidP="00496874">
      <w:pPr>
        <w:rPr>
          <w:rFonts w:ascii="Arial" w:hAnsi="Arial" w:cs="Arial"/>
          <w:b/>
          <w:sz w:val="20"/>
          <w:szCs w:val="20"/>
        </w:rPr>
      </w:pPr>
    </w:p>
    <w:p w14:paraId="311F5F5A" w14:textId="77777777" w:rsidR="00045B62" w:rsidRPr="00773675" w:rsidRDefault="00045B62" w:rsidP="00496874">
      <w:pPr>
        <w:pBdr>
          <w:top w:val="single" w:sz="12" w:space="1" w:color="auto"/>
          <w:bottom w:val="single" w:sz="12" w:space="1" w:color="auto"/>
        </w:pBdr>
        <w:rPr>
          <w:rFonts w:ascii="Arial" w:hAnsi="Arial" w:cs="Arial"/>
          <w:b/>
          <w:sz w:val="20"/>
          <w:szCs w:val="20"/>
        </w:rPr>
      </w:pPr>
    </w:p>
    <w:p w14:paraId="1B99D1BF" w14:textId="77777777" w:rsidR="00045B62" w:rsidRDefault="00045B62" w:rsidP="00496874">
      <w:pPr>
        <w:rPr>
          <w:rFonts w:ascii="Arial" w:hAnsi="Arial" w:cs="Arial"/>
          <w:sz w:val="20"/>
          <w:szCs w:val="20"/>
        </w:rPr>
      </w:pPr>
    </w:p>
    <w:p w14:paraId="77103BE3" w14:textId="77777777" w:rsidR="00045B62" w:rsidRPr="00496874" w:rsidRDefault="00045B62" w:rsidP="00496874">
      <w:pPr>
        <w:rPr>
          <w:rFonts w:ascii="Arial" w:hAnsi="Arial" w:cs="Arial"/>
          <w:sz w:val="20"/>
          <w:szCs w:val="20"/>
        </w:rPr>
      </w:pPr>
    </w:p>
    <w:p w14:paraId="44D679D0" w14:textId="77777777" w:rsidR="00496874" w:rsidRPr="00496874" w:rsidRDefault="00496874" w:rsidP="00496874">
      <w:pPr>
        <w:rPr>
          <w:rFonts w:ascii="Arial" w:hAnsi="Arial" w:cs="Arial"/>
          <w:sz w:val="20"/>
          <w:szCs w:val="20"/>
        </w:rPr>
      </w:pPr>
    </w:p>
    <w:p w14:paraId="730BEE43" w14:textId="77777777" w:rsidR="00496874" w:rsidRPr="00496874" w:rsidRDefault="00496874" w:rsidP="00496874">
      <w:pPr>
        <w:rPr>
          <w:rFonts w:ascii="Arial" w:hAnsi="Arial" w:cs="Arial"/>
          <w:sz w:val="20"/>
          <w:szCs w:val="20"/>
        </w:rPr>
      </w:pPr>
      <w:r w:rsidRPr="00496874">
        <w:rPr>
          <w:rFonts w:ascii="Arial" w:hAnsi="Arial" w:cs="Arial"/>
          <w:sz w:val="20"/>
          <w:szCs w:val="20"/>
        </w:rPr>
        <w:t>Items covered during training:</w:t>
      </w:r>
    </w:p>
    <w:p w14:paraId="2BC0680B" w14:textId="77777777" w:rsidR="00496874" w:rsidRPr="00496874" w:rsidRDefault="00496874" w:rsidP="00496874">
      <w:pPr>
        <w:rPr>
          <w:rFonts w:ascii="Arial" w:hAnsi="Arial" w:cs="Arial"/>
          <w:sz w:val="20"/>
          <w:szCs w:val="20"/>
        </w:rPr>
      </w:pPr>
      <w:r w:rsidRPr="00496874">
        <w:rPr>
          <w:rFonts w:ascii="Arial" w:hAnsi="Arial" w:cs="Arial"/>
          <w:sz w:val="20"/>
          <w:szCs w:val="20"/>
        </w:rPr>
        <w:t>___ When PPE is necessary</w:t>
      </w:r>
    </w:p>
    <w:p w14:paraId="0F643076" w14:textId="77777777" w:rsidR="00496874" w:rsidRPr="00496874" w:rsidRDefault="00496874" w:rsidP="00496874">
      <w:pPr>
        <w:rPr>
          <w:rFonts w:ascii="Arial" w:hAnsi="Arial" w:cs="Arial"/>
          <w:sz w:val="20"/>
          <w:szCs w:val="20"/>
        </w:rPr>
      </w:pPr>
      <w:r w:rsidRPr="00496874">
        <w:rPr>
          <w:rFonts w:ascii="Arial" w:hAnsi="Arial" w:cs="Arial"/>
          <w:sz w:val="20"/>
          <w:szCs w:val="20"/>
        </w:rPr>
        <w:t>___ What PPE is necessary</w:t>
      </w:r>
    </w:p>
    <w:p w14:paraId="11A3D6C4" w14:textId="77777777" w:rsidR="00496874" w:rsidRPr="00496874" w:rsidRDefault="00496874" w:rsidP="00496874">
      <w:pPr>
        <w:rPr>
          <w:rFonts w:ascii="Arial" w:hAnsi="Arial" w:cs="Arial"/>
          <w:sz w:val="20"/>
          <w:szCs w:val="20"/>
        </w:rPr>
      </w:pPr>
      <w:r w:rsidRPr="00496874">
        <w:rPr>
          <w:rFonts w:ascii="Arial" w:hAnsi="Arial" w:cs="Arial"/>
          <w:sz w:val="20"/>
          <w:szCs w:val="20"/>
        </w:rPr>
        <w:t>___ How to properly put on, take off, adjust, and wear PPE</w:t>
      </w:r>
    </w:p>
    <w:p w14:paraId="5572E402" w14:textId="77777777" w:rsidR="00496874" w:rsidRPr="00496874" w:rsidRDefault="00496874" w:rsidP="00496874">
      <w:pPr>
        <w:rPr>
          <w:rFonts w:ascii="Arial" w:hAnsi="Arial" w:cs="Arial"/>
          <w:sz w:val="20"/>
          <w:szCs w:val="20"/>
        </w:rPr>
      </w:pPr>
      <w:r w:rsidRPr="00496874">
        <w:rPr>
          <w:rFonts w:ascii="Arial" w:hAnsi="Arial" w:cs="Arial"/>
          <w:sz w:val="20"/>
          <w:szCs w:val="20"/>
        </w:rPr>
        <w:t>___ Limitations and useful life of PPE</w:t>
      </w:r>
    </w:p>
    <w:p w14:paraId="33A21385" w14:textId="77777777" w:rsidR="00496874" w:rsidRPr="00496874" w:rsidRDefault="00496874" w:rsidP="00496874">
      <w:pPr>
        <w:rPr>
          <w:rFonts w:ascii="Arial" w:hAnsi="Arial" w:cs="Arial"/>
          <w:sz w:val="20"/>
          <w:szCs w:val="20"/>
        </w:rPr>
      </w:pPr>
      <w:r w:rsidRPr="00496874">
        <w:rPr>
          <w:rFonts w:ascii="Arial" w:hAnsi="Arial" w:cs="Arial"/>
          <w:sz w:val="20"/>
          <w:szCs w:val="20"/>
        </w:rPr>
        <w:t>___ Proper care, maintenance, replacement, and disposal of PPE</w:t>
      </w:r>
    </w:p>
    <w:p w14:paraId="6BD39348" w14:textId="77777777" w:rsidR="00496874" w:rsidRPr="00496874" w:rsidRDefault="00496874" w:rsidP="00496874">
      <w:pPr>
        <w:rPr>
          <w:rFonts w:ascii="Arial" w:hAnsi="Arial" w:cs="Arial"/>
          <w:sz w:val="20"/>
          <w:szCs w:val="20"/>
        </w:rPr>
      </w:pPr>
      <w:r w:rsidRPr="00496874">
        <w:rPr>
          <w:rFonts w:ascii="Arial" w:hAnsi="Arial" w:cs="Arial"/>
          <w:sz w:val="20"/>
          <w:szCs w:val="20"/>
        </w:rPr>
        <w:t>___ Other _____________________________________________________________________</w:t>
      </w:r>
    </w:p>
    <w:p w14:paraId="2EC61350" w14:textId="77777777" w:rsidR="00496874" w:rsidRPr="00496874" w:rsidRDefault="00496874" w:rsidP="00496874">
      <w:pPr>
        <w:rPr>
          <w:rFonts w:ascii="Arial" w:hAnsi="Arial" w:cs="Arial"/>
          <w:sz w:val="20"/>
          <w:szCs w:val="20"/>
        </w:rPr>
      </w:pPr>
    </w:p>
    <w:p w14:paraId="7FDFBC1A" w14:textId="77777777" w:rsidR="00045B62" w:rsidRPr="00496874" w:rsidRDefault="00496874" w:rsidP="00496874">
      <w:pPr>
        <w:rPr>
          <w:rFonts w:ascii="Arial" w:hAnsi="Arial" w:cs="Arial"/>
          <w:sz w:val="20"/>
          <w:szCs w:val="20"/>
        </w:rPr>
      </w:pPr>
      <w:r w:rsidRPr="00496874">
        <w:rPr>
          <w:rFonts w:ascii="Arial" w:hAnsi="Arial" w:cs="Arial"/>
          <w:sz w:val="20"/>
          <w:szCs w:val="20"/>
        </w:rPr>
        <w:t>Method of Training: __________________________________________________________</w:t>
      </w:r>
      <w:r w:rsidR="00045B62">
        <w:rPr>
          <w:rFonts w:ascii="Arial" w:hAnsi="Arial" w:cs="Arial"/>
          <w:sz w:val="20"/>
          <w:szCs w:val="20"/>
        </w:rPr>
        <w:t>___</w:t>
      </w:r>
    </w:p>
    <w:p w14:paraId="45401BB2" w14:textId="77777777" w:rsidR="00496874" w:rsidRPr="00496874" w:rsidRDefault="00496874" w:rsidP="00496874">
      <w:pPr>
        <w:rPr>
          <w:rFonts w:ascii="Arial" w:hAnsi="Arial" w:cs="Arial"/>
          <w:sz w:val="20"/>
          <w:szCs w:val="20"/>
        </w:rPr>
      </w:pPr>
    </w:p>
    <w:p w14:paraId="47734505" w14:textId="77777777" w:rsidR="00496874" w:rsidRDefault="00496874" w:rsidP="00496874">
      <w:pPr>
        <w:rPr>
          <w:rFonts w:ascii="Arial" w:hAnsi="Arial" w:cs="Arial"/>
          <w:sz w:val="20"/>
          <w:szCs w:val="20"/>
        </w:rPr>
      </w:pPr>
      <w:r w:rsidRPr="00496874">
        <w:rPr>
          <w:rFonts w:ascii="Arial" w:hAnsi="Arial" w:cs="Arial"/>
          <w:sz w:val="20"/>
          <w:szCs w:val="20"/>
        </w:rPr>
        <w:t>Employee understanding of the training was demonstrated by:</w:t>
      </w:r>
      <w:r w:rsidR="00045B62">
        <w:rPr>
          <w:rFonts w:ascii="Arial" w:hAnsi="Arial" w:cs="Arial"/>
          <w:sz w:val="20"/>
          <w:szCs w:val="20"/>
        </w:rPr>
        <w:t xml:space="preserve"> </w:t>
      </w:r>
    </w:p>
    <w:p w14:paraId="2C2BA3FD" w14:textId="77777777" w:rsidR="00045B62" w:rsidRDefault="00045B62" w:rsidP="00496874">
      <w:pPr>
        <w:rPr>
          <w:rFonts w:ascii="Arial" w:hAnsi="Arial" w:cs="Arial"/>
          <w:sz w:val="20"/>
          <w:szCs w:val="20"/>
        </w:rPr>
      </w:pPr>
    </w:p>
    <w:p w14:paraId="213EEC37" w14:textId="77777777" w:rsidR="00045B62" w:rsidRDefault="00045B62" w:rsidP="00496874">
      <w:pPr>
        <w:pBdr>
          <w:top w:val="single" w:sz="12" w:space="1" w:color="auto"/>
          <w:bottom w:val="single" w:sz="12" w:space="1" w:color="auto"/>
        </w:pBdr>
        <w:rPr>
          <w:rFonts w:ascii="Arial" w:hAnsi="Arial" w:cs="Arial"/>
          <w:sz w:val="20"/>
          <w:szCs w:val="20"/>
        </w:rPr>
      </w:pPr>
    </w:p>
    <w:p w14:paraId="05F8C284" w14:textId="77777777" w:rsidR="00045B62" w:rsidRPr="00496874" w:rsidRDefault="00045B62" w:rsidP="00496874">
      <w:pPr>
        <w:rPr>
          <w:rFonts w:ascii="Arial" w:hAnsi="Arial" w:cs="Arial"/>
          <w:sz w:val="20"/>
          <w:szCs w:val="20"/>
        </w:rPr>
      </w:pPr>
    </w:p>
    <w:p w14:paraId="334AEED6" w14:textId="77777777" w:rsidR="00496874" w:rsidRPr="00496874" w:rsidRDefault="00496874" w:rsidP="00496874">
      <w:pPr>
        <w:rPr>
          <w:rFonts w:ascii="Arial" w:hAnsi="Arial" w:cs="Arial"/>
          <w:sz w:val="20"/>
          <w:szCs w:val="20"/>
        </w:rPr>
      </w:pPr>
    </w:p>
    <w:p w14:paraId="5CB95A03" w14:textId="77777777" w:rsidR="00B26D2C" w:rsidRDefault="00B26D2C" w:rsidP="00B10556">
      <w:pPr>
        <w:rPr>
          <w:rFonts w:ascii="Arial" w:hAnsi="Arial" w:cs="Arial"/>
          <w:sz w:val="20"/>
          <w:szCs w:val="20"/>
        </w:rPr>
        <w:sectPr w:rsidR="00B26D2C">
          <w:headerReference w:type="even" r:id="rId62"/>
          <w:headerReference w:type="default" r:id="rId63"/>
          <w:footerReference w:type="default" r:id="rId64"/>
          <w:headerReference w:type="first" r:id="rId65"/>
          <w:pgSz w:w="12240" w:h="15840"/>
          <w:pgMar w:top="1440" w:right="1800" w:bottom="1440" w:left="1800" w:header="720" w:footer="720" w:gutter="0"/>
          <w:cols w:space="720"/>
          <w:docGrid w:linePitch="360"/>
        </w:sectPr>
      </w:pPr>
    </w:p>
    <w:p w14:paraId="4DBF0FDD" w14:textId="77777777" w:rsidR="009A443D" w:rsidRDefault="009A443D" w:rsidP="00B10556">
      <w:pPr>
        <w:rPr>
          <w:rFonts w:ascii="Arial" w:hAnsi="Arial" w:cs="Arial"/>
          <w:sz w:val="20"/>
          <w:szCs w:val="20"/>
        </w:rPr>
      </w:pPr>
    </w:p>
    <w:p w14:paraId="35D064E8" w14:textId="77777777" w:rsidR="00B26D2C" w:rsidRDefault="00B26D2C" w:rsidP="00B10556">
      <w:pPr>
        <w:rPr>
          <w:rFonts w:ascii="Arial" w:hAnsi="Arial" w:cs="Arial"/>
          <w:sz w:val="20"/>
          <w:szCs w:val="20"/>
        </w:rPr>
      </w:pPr>
    </w:p>
    <w:p w14:paraId="16BBE709" w14:textId="77777777" w:rsidR="00496874" w:rsidRDefault="00496874" w:rsidP="00B10556">
      <w:pPr>
        <w:rPr>
          <w:rFonts w:ascii="Arial" w:hAnsi="Arial" w:cs="Arial"/>
          <w:sz w:val="20"/>
          <w:szCs w:val="20"/>
        </w:rPr>
      </w:pPr>
    </w:p>
    <w:p w14:paraId="419AF413" w14:textId="77777777" w:rsidR="00F94121" w:rsidRDefault="00F94121" w:rsidP="00B10556">
      <w:pPr>
        <w:rPr>
          <w:rFonts w:ascii="Arial" w:hAnsi="Arial" w:cs="Arial"/>
          <w:sz w:val="20"/>
          <w:szCs w:val="20"/>
        </w:rPr>
      </w:pPr>
    </w:p>
    <w:p w14:paraId="70925265" w14:textId="77777777" w:rsidR="00F94121" w:rsidRDefault="00F94121" w:rsidP="00B10556">
      <w:pPr>
        <w:rPr>
          <w:rFonts w:ascii="Arial" w:hAnsi="Arial" w:cs="Arial"/>
          <w:sz w:val="20"/>
          <w:szCs w:val="20"/>
        </w:rPr>
      </w:pPr>
    </w:p>
    <w:p w14:paraId="386FD032" w14:textId="77777777" w:rsidR="00496874" w:rsidRPr="00F94121" w:rsidRDefault="00496874" w:rsidP="00496874">
      <w:pPr>
        <w:autoSpaceDE w:val="0"/>
        <w:autoSpaceDN w:val="0"/>
        <w:adjustRightInd w:val="0"/>
        <w:rPr>
          <w:rFonts w:ascii="Arial" w:hAnsi="Arial" w:cs="Arial"/>
          <w:color w:val="000000"/>
        </w:rPr>
      </w:pPr>
      <w:r w:rsidRPr="00F94121">
        <w:rPr>
          <w:rFonts w:ascii="Arial" w:hAnsi="Arial" w:cs="Arial"/>
          <w:color w:val="000000"/>
        </w:rPr>
        <w:t xml:space="preserve">SECTION </w:t>
      </w:r>
      <w:r w:rsidR="00F94121" w:rsidRPr="00F94121">
        <w:rPr>
          <w:rFonts w:ascii="Arial" w:hAnsi="Arial" w:cs="Arial"/>
          <w:color w:val="000000"/>
        </w:rPr>
        <w:t xml:space="preserve">29 CFR </w:t>
      </w:r>
      <w:r w:rsidRPr="00F94121">
        <w:rPr>
          <w:rFonts w:ascii="Arial" w:hAnsi="Arial" w:cs="Arial"/>
          <w:color w:val="000000"/>
        </w:rPr>
        <w:t>1910.1030</w:t>
      </w:r>
    </w:p>
    <w:p w14:paraId="3492F065" w14:textId="77777777" w:rsidR="00496874" w:rsidRPr="00F94121" w:rsidRDefault="00496874" w:rsidP="00496874">
      <w:pPr>
        <w:autoSpaceDE w:val="0"/>
        <w:autoSpaceDN w:val="0"/>
        <w:adjustRightInd w:val="0"/>
        <w:rPr>
          <w:rFonts w:ascii="Arial" w:hAnsi="Arial" w:cs="Arial"/>
          <w:b/>
          <w:color w:val="000000"/>
        </w:rPr>
      </w:pPr>
      <w:r w:rsidRPr="00F94121">
        <w:rPr>
          <w:rFonts w:ascii="Arial" w:hAnsi="Arial" w:cs="Arial"/>
          <w:b/>
          <w:color w:val="000000"/>
        </w:rPr>
        <w:t>HEPATITIS B VACCINE DECLINATION</w:t>
      </w:r>
    </w:p>
    <w:p w14:paraId="041D318E" w14:textId="77777777" w:rsidR="00F94121" w:rsidRDefault="00F94121" w:rsidP="00496874">
      <w:pPr>
        <w:autoSpaceDE w:val="0"/>
        <w:autoSpaceDN w:val="0"/>
        <w:adjustRightInd w:val="0"/>
        <w:rPr>
          <w:rFonts w:ascii="Arial" w:hAnsi="Arial" w:cs="Arial"/>
          <w:color w:val="000000"/>
        </w:rPr>
      </w:pPr>
    </w:p>
    <w:p w14:paraId="6F02C669" w14:textId="77777777" w:rsidR="00496874" w:rsidRPr="00F94121" w:rsidRDefault="00496874" w:rsidP="00496874">
      <w:pPr>
        <w:autoSpaceDE w:val="0"/>
        <w:autoSpaceDN w:val="0"/>
        <w:adjustRightInd w:val="0"/>
        <w:rPr>
          <w:rFonts w:ascii="Arial" w:hAnsi="Arial" w:cs="Arial"/>
          <w:color w:val="000000"/>
        </w:rPr>
      </w:pPr>
      <w:r w:rsidRPr="00F94121">
        <w:rPr>
          <w:rFonts w:ascii="Arial" w:hAnsi="Arial" w:cs="Arial"/>
          <w:color w:val="000000"/>
        </w:rPr>
        <w:t>I understand that due to my occupational exposure to blood or other potentially infectious materials I may be at risk of acquiring Hepatitis B Virus (HBV) infection. I have been given the opportunity to be vaccinated with Hepatitis B vaccine at no charge to myself. However, I decline Hepatitis B vaccination at this time. I understand that by declining this vaccine, I continue to be at risk of acquiring Hepatitis B, a serious disease. If in the future I continue to have occupational exposure to blood or other potentially infectious materials and I want to be vaccinated with Hepatitis B vaccine, I can receive the vaccination series at no charge to me.</w:t>
      </w:r>
    </w:p>
    <w:p w14:paraId="5882A254" w14:textId="77777777" w:rsidR="00F94121" w:rsidRDefault="00F94121" w:rsidP="00496874">
      <w:pPr>
        <w:autoSpaceDE w:val="0"/>
        <w:autoSpaceDN w:val="0"/>
        <w:adjustRightInd w:val="0"/>
        <w:rPr>
          <w:rFonts w:ascii="Arial" w:hAnsi="Arial" w:cs="Arial"/>
          <w:color w:val="000000"/>
        </w:rPr>
      </w:pPr>
    </w:p>
    <w:p w14:paraId="269A57D8" w14:textId="77777777" w:rsidR="00496874" w:rsidRPr="00F94121" w:rsidRDefault="00496874" w:rsidP="00496874">
      <w:pPr>
        <w:autoSpaceDE w:val="0"/>
        <w:autoSpaceDN w:val="0"/>
        <w:adjustRightInd w:val="0"/>
        <w:rPr>
          <w:rFonts w:ascii="Arial" w:hAnsi="Arial" w:cs="Arial"/>
          <w:color w:val="000000"/>
        </w:rPr>
      </w:pPr>
      <w:r w:rsidRPr="00F94121">
        <w:rPr>
          <w:rFonts w:ascii="Arial" w:hAnsi="Arial" w:cs="Arial"/>
          <w:color w:val="000000"/>
        </w:rPr>
        <w:t>EMPLOYEE SIGN</w:t>
      </w:r>
      <w:r w:rsidR="00E31A05" w:rsidRPr="00F94121">
        <w:rPr>
          <w:rFonts w:ascii="Arial" w:hAnsi="Arial" w:cs="Arial"/>
          <w:color w:val="000000"/>
        </w:rPr>
        <w:t>ATURE</w:t>
      </w:r>
      <w:r w:rsidRPr="00F94121">
        <w:rPr>
          <w:rFonts w:ascii="Arial" w:hAnsi="Arial" w:cs="Arial"/>
          <w:color w:val="000000"/>
        </w:rPr>
        <w:t>_____________________________DATE________________</w:t>
      </w:r>
    </w:p>
    <w:p w14:paraId="0A28BF75" w14:textId="77777777" w:rsidR="00E31A05" w:rsidRPr="00F94121" w:rsidRDefault="00E31A05" w:rsidP="00496874">
      <w:pPr>
        <w:autoSpaceDE w:val="0"/>
        <w:autoSpaceDN w:val="0"/>
        <w:adjustRightInd w:val="0"/>
        <w:rPr>
          <w:rFonts w:ascii="Arial" w:hAnsi="Arial" w:cs="Arial"/>
          <w:color w:val="000000"/>
        </w:rPr>
      </w:pPr>
    </w:p>
    <w:p w14:paraId="584591A4" w14:textId="77777777" w:rsidR="00F94121" w:rsidRDefault="00F94121" w:rsidP="00496874">
      <w:pPr>
        <w:autoSpaceDE w:val="0"/>
        <w:autoSpaceDN w:val="0"/>
        <w:adjustRightInd w:val="0"/>
        <w:rPr>
          <w:rFonts w:ascii="Arial" w:hAnsi="Arial" w:cs="Arial"/>
          <w:color w:val="000000"/>
        </w:rPr>
      </w:pPr>
    </w:p>
    <w:p w14:paraId="7FF12BDF" w14:textId="77777777" w:rsidR="00E31A05" w:rsidRPr="00F94121" w:rsidRDefault="00E31A05" w:rsidP="00496874">
      <w:pPr>
        <w:autoSpaceDE w:val="0"/>
        <w:autoSpaceDN w:val="0"/>
        <w:adjustRightInd w:val="0"/>
        <w:rPr>
          <w:rFonts w:ascii="Arial" w:hAnsi="Arial" w:cs="Arial"/>
          <w:color w:val="000000"/>
        </w:rPr>
      </w:pPr>
      <w:r w:rsidRPr="00F94121">
        <w:rPr>
          <w:rFonts w:ascii="Arial" w:hAnsi="Arial" w:cs="Arial"/>
          <w:noProof/>
          <w:color w:val="000000"/>
        </w:rPr>
        <mc:AlternateContent>
          <mc:Choice Requires="wps">
            <w:drawing>
              <wp:anchor distT="0" distB="0" distL="114300" distR="114300" simplePos="0" relativeHeight="251660800" behindDoc="0" locked="0" layoutInCell="1" allowOverlap="1" wp14:anchorId="2F9F8B58" wp14:editId="16B1734E">
                <wp:simplePos x="0" y="0"/>
                <wp:positionH relativeFrom="column">
                  <wp:posOffset>2279822</wp:posOffset>
                </wp:positionH>
                <wp:positionV relativeFrom="paragraph">
                  <wp:posOffset>100742</wp:posOffset>
                </wp:positionV>
                <wp:extent cx="3303544" cy="6350"/>
                <wp:effectExtent l="0" t="0" r="11430" b="31750"/>
                <wp:wrapNone/>
                <wp:docPr id="5" name="Straight Connector 5"/>
                <wp:cNvGraphicFramePr/>
                <a:graphic xmlns:a="http://schemas.openxmlformats.org/drawingml/2006/main">
                  <a:graphicData uri="http://schemas.microsoft.com/office/word/2010/wordprocessingShape">
                    <wps:wsp>
                      <wps:cNvCnPr/>
                      <wps:spPr>
                        <a:xfrm>
                          <a:off x="0" y="0"/>
                          <a:ext cx="3303544" cy="6350"/>
                        </a:xfrm>
                        <a:prstGeom prst="line">
                          <a:avLst/>
                        </a:prstGeom>
                        <a:ln w="12700"/>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anchor>
            </w:drawing>
          </mc:Choice>
          <mc:Fallback>
            <w:pict>
              <v:line w14:anchorId="2B02D2B1" id="Straight Connector 5" o:spid="_x0000_s1026" style="position:absolute;z-index:25166080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179.5pt,7.95pt" to="439.6pt,8.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b4WGxQEAAMsDAAAOAAAAZHJzL2Uyb0RvYy54bWysU8Fu2zAMvQ/YPwi6L3aSphuMOD2k2C7D&#10;FqzdB6iyFAuTRIHSYufvR8mpW2zDUBS7yJL43iMfRW9vRmfZSWE04Fu+XNScKS+hM/7Y8u/3H999&#10;4Cwm4TthwauWn1XkN7u3b7ZDaNQKerCdQkYiPjZDaHmfUmiqKspeOREXEJSnoAZ0ItERj1WHYiB1&#10;Z6tVXV9XA2AXEKSKkW5vpyDfFX2tlUxftY4qMdtyqi2VFcv6kNdqtxXNEUXojbyUIV5RhRPGU9JZ&#10;6lYkwX6i+UPKGYkQQaeFBFeB1kaq4oHcLOvf3Nz1IqjihZoTw9ym+P9k5ZfTAZnpWr7hzAtHT3SX&#10;UJhjn9gevKcGArJN7tMQYkPwvT/g5RTDAbPpUaPLX7LDxtLb89xbNSYm6XK9rtebqyvOJMWu15vS&#10;+uqJGzCmTwocy5uWW+Ozc9GI0+eYKB9BHyH52no20Lyt3teTUC5uKqfs0tmqCfZNabJHBSyLXBks&#10;tbfIToJGovuxzNZI3HpCZoo21s6k+t+kCzbTVBm2lxJndMkIPs1EZzzg37Km8bFUPeGp7Gde8/YB&#10;unN5nBKgiSnOLtOdR/L5udCf/sHdLwAAAP//AwBQSwMEFAAGAAgAAAAhAHxFpOXgAAAACQEAAA8A&#10;AABkcnMvZG93bnJldi54bWxMj0FPwkAQhe8m/ofNmHiTrRWQlm4JEUk04SL1wHHpDm2lO9t0l1L/&#10;veNJj/Pey5vvZavRtmLA3jeOFDxOIhBIpTMNVQo+i+3DAoQPmoxuHaGCb/Swym9vMp0ad6UPHPah&#10;ElxCPtUK6hC6VEpf1mi1n7gOib2T660OfPaVNL2+crltZRxFc2l1Q/yh1h2+1Fie9xerYPiabqzb&#10;nd63xe5QrDdvZ4qnr0rd343rJYiAY/gLwy8+o0POTEd3IeNFq+BplvCWwMYsAcGBxXMSgziyME9A&#10;5pn8vyD/AQAA//8DAFBLAQItABQABgAIAAAAIQC2gziS/gAAAOEBAAATAAAAAAAAAAAAAAAAAAAA&#10;AABbQ29udGVudF9UeXBlc10ueG1sUEsBAi0AFAAGAAgAAAAhADj9If/WAAAAlAEAAAsAAAAAAAAA&#10;AAAAAAAALwEAAF9yZWxzLy5yZWxzUEsBAi0AFAAGAAgAAAAhACJvhYbFAQAAywMAAA4AAAAAAAAA&#10;AAAAAAAALgIAAGRycy9lMm9Eb2MueG1sUEsBAi0AFAAGAAgAAAAhAHxFpOXgAAAACQEAAA8AAAAA&#10;AAAAAAAAAAAAHwQAAGRycy9kb3ducmV2LnhtbFBLBQYAAAAABAAEAPMAAAAsBQAAAAA=&#10;" strokecolor="black [3040]" strokeweight="1pt"/>
            </w:pict>
          </mc:Fallback>
        </mc:AlternateContent>
      </w:r>
      <w:r w:rsidRPr="00F94121">
        <w:rPr>
          <w:rFonts w:ascii="Arial" w:hAnsi="Arial" w:cs="Arial"/>
          <w:color w:val="000000"/>
        </w:rPr>
        <w:t>EMPLOYEE’S PRINTED NAME</w:t>
      </w:r>
    </w:p>
    <w:p w14:paraId="622D0E69" w14:textId="77777777" w:rsidR="00E31A05" w:rsidRPr="00F94121" w:rsidRDefault="00E31A05" w:rsidP="00496874">
      <w:pPr>
        <w:autoSpaceDE w:val="0"/>
        <w:autoSpaceDN w:val="0"/>
        <w:adjustRightInd w:val="0"/>
        <w:rPr>
          <w:rFonts w:ascii="Arial" w:hAnsi="Arial" w:cs="Arial"/>
          <w:color w:val="000000"/>
        </w:rPr>
      </w:pPr>
    </w:p>
    <w:p w14:paraId="758EAA7B" w14:textId="77777777" w:rsidR="00496874" w:rsidRPr="00F94121" w:rsidRDefault="00496874" w:rsidP="00496874">
      <w:pPr>
        <w:autoSpaceDE w:val="0"/>
        <w:autoSpaceDN w:val="0"/>
        <w:adjustRightInd w:val="0"/>
        <w:rPr>
          <w:rFonts w:ascii="Arial" w:hAnsi="Arial" w:cs="Arial"/>
          <w:color w:val="000000"/>
        </w:rPr>
      </w:pPr>
      <w:r w:rsidRPr="00F94121">
        <w:rPr>
          <w:rFonts w:ascii="Arial" w:hAnsi="Arial" w:cs="Arial"/>
          <w:color w:val="000000"/>
        </w:rPr>
        <w:t>WITNESS SIGN</w:t>
      </w:r>
      <w:r w:rsidR="00E31A05" w:rsidRPr="00F94121">
        <w:rPr>
          <w:rFonts w:ascii="Arial" w:hAnsi="Arial" w:cs="Arial"/>
          <w:color w:val="000000"/>
        </w:rPr>
        <w:t>ATURE</w:t>
      </w:r>
      <w:r w:rsidRPr="00F94121">
        <w:rPr>
          <w:rFonts w:ascii="Arial" w:hAnsi="Arial" w:cs="Arial"/>
          <w:color w:val="000000"/>
        </w:rPr>
        <w:t>______________________________DATE________________</w:t>
      </w:r>
    </w:p>
    <w:p w14:paraId="7D2F36CD" w14:textId="77777777" w:rsidR="00496874" w:rsidRDefault="00496874" w:rsidP="00B10556">
      <w:pPr>
        <w:rPr>
          <w:rFonts w:ascii="Arial" w:hAnsi="Arial" w:cs="Arial"/>
          <w:sz w:val="20"/>
          <w:szCs w:val="20"/>
        </w:rPr>
      </w:pPr>
    </w:p>
    <w:p w14:paraId="17565C13" w14:textId="77777777" w:rsidR="00496874" w:rsidRDefault="00496874" w:rsidP="00B10556">
      <w:pPr>
        <w:rPr>
          <w:rFonts w:ascii="Arial" w:hAnsi="Arial" w:cs="Arial"/>
          <w:sz w:val="20"/>
          <w:szCs w:val="20"/>
        </w:rPr>
      </w:pPr>
    </w:p>
    <w:p w14:paraId="6716F348" w14:textId="77777777" w:rsidR="00496874" w:rsidRDefault="00496874" w:rsidP="00B10556">
      <w:pPr>
        <w:rPr>
          <w:rFonts w:ascii="Arial" w:hAnsi="Arial" w:cs="Arial"/>
          <w:sz w:val="20"/>
          <w:szCs w:val="20"/>
        </w:rPr>
      </w:pPr>
    </w:p>
    <w:p w14:paraId="767FFBB4" w14:textId="77777777" w:rsidR="00496874" w:rsidRDefault="00496874" w:rsidP="00B10556">
      <w:pPr>
        <w:rPr>
          <w:rFonts w:ascii="Arial" w:hAnsi="Arial" w:cs="Arial"/>
          <w:sz w:val="20"/>
          <w:szCs w:val="20"/>
        </w:rPr>
      </w:pPr>
    </w:p>
    <w:p w14:paraId="26E80D79" w14:textId="77777777" w:rsidR="00496874" w:rsidRDefault="00496874" w:rsidP="00B10556">
      <w:pPr>
        <w:rPr>
          <w:rFonts w:ascii="Arial" w:hAnsi="Arial" w:cs="Arial"/>
          <w:sz w:val="20"/>
          <w:szCs w:val="20"/>
        </w:rPr>
      </w:pPr>
    </w:p>
    <w:p w14:paraId="2F598FC8" w14:textId="77777777" w:rsidR="00496874" w:rsidRDefault="00496874" w:rsidP="00B10556">
      <w:pPr>
        <w:rPr>
          <w:rFonts w:ascii="Arial" w:hAnsi="Arial" w:cs="Arial"/>
          <w:sz w:val="20"/>
          <w:szCs w:val="20"/>
        </w:rPr>
      </w:pPr>
    </w:p>
    <w:p w14:paraId="19EDC7AC" w14:textId="77777777" w:rsidR="00496874" w:rsidRDefault="00496874" w:rsidP="00B10556">
      <w:pPr>
        <w:rPr>
          <w:rFonts w:ascii="Arial" w:hAnsi="Arial" w:cs="Arial"/>
          <w:sz w:val="20"/>
          <w:szCs w:val="20"/>
        </w:rPr>
      </w:pPr>
    </w:p>
    <w:p w14:paraId="5211C70F" w14:textId="77777777" w:rsidR="00496874" w:rsidRDefault="00496874" w:rsidP="00B10556">
      <w:pPr>
        <w:rPr>
          <w:rFonts w:ascii="Arial" w:hAnsi="Arial" w:cs="Arial"/>
          <w:sz w:val="20"/>
          <w:szCs w:val="20"/>
        </w:rPr>
      </w:pPr>
    </w:p>
    <w:p w14:paraId="0F0E5F6C" w14:textId="77777777" w:rsidR="00496874" w:rsidRDefault="00496874" w:rsidP="00B10556">
      <w:pPr>
        <w:rPr>
          <w:rFonts w:ascii="Arial" w:hAnsi="Arial" w:cs="Arial"/>
          <w:sz w:val="20"/>
          <w:szCs w:val="20"/>
        </w:rPr>
      </w:pPr>
    </w:p>
    <w:p w14:paraId="356F64F6" w14:textId="77777777" w:rsidR="00496874" w:rsidRDefault="00496874" w:rsidP="00B10556">
      <w:pPr>
        <w:rPr>
          <w:rFonts w:ascii="Arial" w:hAnsi="Arial" w:cs="Arial"/>
          <w:sz w:val="20"/>
          <w:szCs w:val="20"/>
        </w:rPr>
      </w:pPr>
    </w:p>
    <w:p w14:paraId="0D810A16" w14:textId="77777777" w:rsidR="00496874" w:rsidRDefault="00496874" w:rsidP="00B10556">
      <w:pPr>
        <w:rPr>
          <w:rFonts w:ascii="Arial" w:hAnsi="Arial" w:cs="Arial"/>
          <w:sz w:val="20"/>
          <w:szCs w:val="20"/>
        </w:rPr>
      </w:pPr>
    </w:p>
    <w:p w14:paraId="2A6CA3DE" w14:textId="77777777" w:rsidR="00E92294" w:rsidRDefault="00E92294" w:rsidP="00B10556">
      <w:pPr>
        <w:rPr>
          <w:rFonts w:ascii="Arial" w:hAnsi="Arial" w:cs="Arial"/>
          <w:sz w:val="20"/>
          <w:szCs w:val="20"/>
        </w:rPr>
      </w:pPr>
    </w:p>
    <w:p w14:paraId="24D74621" w14:textId="77777777" w:rsidR="00E92294" w:rsidRDefault="00E92294" w:rsidP="00B10556">
      <w:pPr>
        <w:rPr>
          <w:rFonts w:ascii="Arial" w:hAnsi="Arial" w:cs="Arial"/>
          <w:sz w:val="20"/>
          <w:szCs w:val="20"/>
        </w:rPr>
      </w:pPr>
    </w:p>
    <w:p w14:paraId="71AA2897" w14:textId="77777777" w:rsidR="00E92294" w:rsidRDefault="00E92294" w:rsidP="00B10556">
      <w:pPr>
        <w:rPr>
          <w:rFonts w:ascii="Arial" w:hAnsi="Arial" w:cs="Arial"/>
          <w:sz w:val="20"/>
          <w:szCs w:val="20"/>
        </w:rPr>
      </w:pPr>
    </w:p>
    <w:p w14:paraId="27E4296F" w14:textId="77777777" w:rsidR="00E92294" w:rsidRDefault="00E92294" w:rsidP="00B10556">
      <w:pPr>
        <w:rPr>
          <w:rFonts w:ascii="Arial" w:hAnsi="Arial" w:cs="Arial"/>
          <w:sz w:val="20"/>
          <w:szCs w:val="20"/>
        </w:rPr>
      </w:pPr>
    </w:p>
    <w:p w14:paraId="77165579" w14:textId="77777777" w:rsidR="00E92294" w:rsidRDefault="00E92294" w:rsidP="00B10556">
      <w:pPr>
        <w:rPr>
          <w:rFonts w:ascii="Arial" w:hAnsi="Arial" w:cs="Arial"/>
          <w:sz w:val="20"/>
          <w:szCs w:val="20"/>
        </w:rPr>
      </w:pPr>
    </w:p>
    <w:p w14:paraId="2ED9EE1B" w14:textId="77777777" w:rsidR="00E92294" w:rsidRDefault="00E92294" w:rsidP="00B10556">
      <w:pPr>
        <w:rPr>
          <w:rFonts w:ascii="Arial" w:hAnsi="Arial" w:cs="Arial"/>
          <w:sz w:val="20"/>
          <w:szCs w:val="20"/>
        </w:rPr>
      </w:pPr>
    </w:p>
    <w:p w14:paraId="7990520E" w14:textId="77777777" w:rsidR="00E92294" w:rsidRDefault="00E92294" w:rsidP="00B10556">
      <w:pPr>
        <w:rPr>
          <w:rFonts w:ascii="Arial" w:hAnsi="Arial" w:cs="Arial"/>
          <w:sz w:val="20"/>
          <w:szCs w:val="20"/>
        </w:rPr>
      </w:pPr>
    </w:p>
    <w:p w14:paraId="30A8D188" w14:textId="77777777" w:rsidR="00E92294" w:rsidRDefault="00E92294" w:rsidP="00B10556">
      <w:pPr>
        <w:rPr>
          <w:rFonts w:ascii="Arial" w:hAnsi="Arial" w:cs="Arial"/>
          <w:sz w:val="20"/>
          <w:szCs w:val="20"/>
        </w:rPr>
      </w:pPr>
    </w:p>
    <w:p w14:paraId="577B1E5B" w14:textId="77777777" w:rsidR="00E92294" w:rsidRDefault="00E92294" w:rsidP="00B10556">
      <w:pPr>
        <w:rPr>
          <w:rFonts w:ascii="Arial" w:hAnsi="Arial" w:cs="Arial"/>
          <w:sz w:val="20"/>
          <w:szCs w:val="20"/>
        </w:rPr>
      </w:pPr>
    </w:p>
    <w:p w14:paraId="29485BA2" w14:textId="77777777" w:rsidR="00E92294" w:rsidRDefault="00E92294" w:rsidP="00B10556">
      <w:pPr>
        <w:rPr>
          <w:rFonts w:ascii="Arial" w:hAnsi="Arial" w:cs="Arial"/>
          <w:sz w:val="20"/>
          <w:szCs w:val="20"/>
        </w:rPr>
      </w:pPr>
    </w:p>
    <w:p w14:paraId="57F00FC5" w14:textId="77777777" w:rsidR="00E92294" w:rsidRDefault="00E92294" w:rsidP="00B10556">
      <w:pPr>
        <w:rPr>
          <w:rFonts w:ascii="Arial" w:hAnsi="Arial" w:cs="Arial"/>
          <w:sz w:val="20"/>
          <w:szCs w:val="20"/>
        </w:rPr>
      </w:pPr>
    </w:p>
    <w:p w14:paraId="2F99E211" w14:textId="77777777" w:rsidR="00E92294" w:rsidRDefault="00E92294" w:rsidP="00B10556">
      <w:pPr>
        <w:rPr>
          <w:rFonts w:ascii="Arial" w:hAnsi="Arial" w:cs="Arial"/>
          <w:sz w:val="20"/>
          <w:szCs w:val="20"/>
        </w:rPr>
      </w:pPr>
    </w:p>
    <w:p w14:paraId="3D82766D" w14:textId="77777777" w:rsidR="00E92294" w:rsidRDefault="00E92294" w:rsidP="00B10556">
      <w:pPr>
        <w:rPr>
          <w:rFonts w:ascii="Arial" w:hAnsi="Arial" w:cs="Arial"/>
          <w:sz w:val="20"/>
          <w:szCs w:val="20"/>
        </w:rPr>
      </w:pPr>
    </w:p>
    <w:p w14:paraId="5105FBAE" w14:textId="77777777" w:rsidR="00E92294" w:rsidRDefault="00E92294" w:rsidP="00B10556">
      <w:pPr>
        <w:rPr>
          <w:rFonts w:ascii="Arial" w:hAnsi="Arial" w:cs="Arial"/>
          <w:sz w:val="20"/>
          <w:szCs w:val="20"/>
        </w:rPr>
      </w:pPr>
    </w:p>
    <w:p w14:paraId="6D951202" w14:textId="77777777" w:rsidR="00E92294" w:rsidRDefault="00E92294" w:rsidP="00B10556">
      <w:pPr>
        <w:rPr>
          <w:rFonts w:ascii="Arial" w:hAnsi="Arial" w:cs="Arial"/>
          <w:sz w:val="20"/>
          <w:szCs w:val="20"/>
        </w:rPr>
      </w:pPr>
    </w:p>
    <w:p w14:paraId="0AE0C1BA" w14:textId="77777777" w:rsidR="00B26D2C" w:rsidRDefault="00B26D2C" w:rsidP="00B10556">
      <w:pPr>
        <w:rPr>
          <w:rFonts w:ascii="Arial" w:hAnsi="Arial" w:cs="Arial"/>
          <w:sz w:val="20"/>
          <w:szCs w:val="20"/>
        </w:rPr>
        <w:sectPr w:rsidR="00B26D2C" w:rsidSect="009B49A4">
          <w:headerReference w:type="default" r:id="rId66"/>
          <w:footerReference w:type="default" r:id="rId67"/>
          <w:pgSz w:w="12240" w:h="15840"/>
          <w:pgMar w:top="1440" w:right="1800" w:bottom="1440" w:left="1800" w:header="720" w:footer="720" w:gutter="0"/>
          <w:pgNumType w:start="1"/>
          <w:cols w:space="720"/>
          <w:docGrid w:linePitch="360"/>
        </w:sectPr>
      </w:pPr>
    </w:p>
    <w:p w14:paraId="6B74BEBB" w14:textId="77777777" w:rsidR="004B23E9" w:rsidRPr="00046834" w:rsidRDefault="004B23E9" w:rsidP="00476DF9">
      <w:pPr>
        <w:ind w:left="-720" w:right="-900"/>
        <w:jc w:val="center"/>
        <w:rPr>
          <w:rFonts w:ascii="Arial" w:hAnsi="Arial" w:cs="Arial"/>
          <w:b/>
        </w:rPr>
      </w:pPr>
      <w:r w:rsidRPr="00046834">
        <w:rPr>
          <w:rFonts w:ascii="Arial" w:hAnsi="Arial" w:cs="Arial"/>
          <w:b/>
        </w:rPr>
        <w:lastRenderedPageBreak/>
        <w:t>Respiratory Protection</w:t>
      </w:r>
    </w:p>
    <w:p w14:paraId="78C5F4AE" w14:textId="77777777" w:rsidR="004B23E9" w:rsidRDefault="004B23E9" w:rsidP="002225F8">
      <w:pPr>
        <w:ind w:left="-720" w:right="-900"/>
        <w:jc w:val="center"/>
        <w:rPr>
          <w:rFonts w:ascii="Arial" w:hAnsi="Arial" w:cs="Arial"/>
          <w:b/>
        </w:rPr>
      </w:pPr>
      <w:r w:rsidRPr="00046834">
        <w:rPr>
          <w:rFonts w:ascii="Arial" w:hAnsi="Arial" w:cs="Arial"/>
          <w:b/>
        </w:rPr>
        <w:t>Medical Evaluation Questionnaire</w:t>
      </w:r>
    </w:p>
    <w:p w14:paraId="5D48B504" w14:textId="77777777" w:rsidR="00800455" w:rsidRPr="00B26D2C" w:rsidRDefault="00A95158" w:rsidP="002225F8">
      <w:pPr>
        <w:ind w:left="-720" w:right="-900"/>
        <w:jc w:val="center"/>
        <w:rPr>
          <w:rFonts w:ascii="Arial" w:hAnsi="Arial" w:cs="Arial"/>
          <w:b/>
          <w:color w:val="0070C0"/>
        </w:rPr>
      </w:pPr>
      <w:hyperlink r:id="rId68" w:history="1">
        <w:r w:rsidR="00800455" w:rsidRPr="00B26D2C">
          <w:rPr>
            <w:rStyle w:val="Hyperlink"/>
            <w:rFonts w:ascii="Arial" w:hAnsi="Arial" w:cs="Arial"/>
            <w:b/>
            <w:color w:val="0070C0"/>
          </w:rPr>
          <w:t>(OSHA Respirator Medical Evaluation Questionnaire)</w:t>
        </w:r>
      </w:hyperlink>
    </w:p>
    <w:p w14:paraId="49553365" w14:textId="77777777" w:rsidR="004B23E9" w:rsidRDefault="004B23E9" w:rsidP="002225F8">
      <w:pPr>
        <w:ind w:left="-720" w:right="-900"/>
        <w:jc w:val="center"/>
      </w:pPr>
    </w:p>
    <w:p w14:paraId="64A17478" w14:textId="77777777" w:rsidR="004B23E9" w:rsidRPr="00476DF9" w:rsidRDefault="004B23E9" w:rsidP="002225F8">
      <w:pPr>
        <w:pStyle w:val="Default"/>
        <w:ind w:left="-720" w:right="-900"/>
        <w:rPr>
          <w:rFonts w:ascii="Arial" w:hAnsi="Arial" w:cs="Arial"/>
          <w:b/>
          <w:sz w:val="18"/>
          <w:szCs w:val="18"/>
        </w:rPr>
      </w:pPr>
      <w:r w:rsidRPr="00476DF9">
        <w:rPr>
          <w:rFonts w:ascii="Arial" w:hAnsi="Arial" w:cs="Arial"/>
          <w:b/>
          <w:sz w:val="18"/>
          <w:szCs w:val="18"/>
        </w:rPr>
        <w:t xml:space="preserve">To the employer: </w:t>
      </w:r>
    </w:p>
    <w:p w14:paraId="20FE0413" w14:textId="77777777" w:rsidR="004B23E9" w:rsidRPr="00D74563" w:rsidRDefault="004B23E9" w:rsidP="002225F8">
      <w:pPr>
        <w:pStyle w:val="Default"/>
        <w:ind w:left="-720" w:right="-900"/>
        <w:rPr>
          <w:rFonts w:ascii="Arial" w:hAnsi="Arial" w:cs="Arial"/>
          <w:sz w:val="18"/>
          <w:szCs w:val="18"/>
        </w:rPr>
      </w:pPr>
      <w:r w:rsidRPr="00D74563">
        <w:rPr>
          <w:rFonts w:ascii="Arial" w:hAnsi="Arial" w:cs="Arial"/>
          <w:sz w:val="18"/>
          <w:szCs w:val="18"/>
        </w:rPr>
        <w:t>Answers to questions in Section 1, and to question 9 in Section 2 of Part A, do not require a medical examination.</w:t>
      </w:r>
    </w:p>
    <w:p w14:paraId="4BEF16A2" w14:textId="77777777" w:rsidR="004B23E9" w:rsidRDefault="004B23E9" w:rsidP="002225F8">
      <w:pPr>
        <w:pStyle w:val="Default"/>
        <w:ind w:left="-720" w:right="-900"/>
        <w:rPr>
          <w:rFonts w:ascii="Arial" w:hAnsi="Arial" w:cs="Arial"/>
          <w:sz w:val="18"/>
          <w:szCs w:val="18"/>
        </w:rPr>
      </w:pPr>
    </w:p>
    <w:p w14:paraId="2E441480" w14:textId="77777777" w:rsidR="004B23E9" w:rsidRPr="00476DF9" w:rsidRDefault="004B23E9" w:rsidP="002225F8">
      <w:pPr>
        <w:pStyle w:val="Default"/>
        <w:ind w:left="-720" w:right="-900"/>
        <w:rPr>
          <w:rFonts w:ascii="Arial" w:hAnsi="Arial" w:cs="Arial"/>
          <w:b/>
          <w:sz w:val="18"/>
          <w:szCs w:val="18"/>
        </w:rPr>
      </w:pPr>
      <w:r w:rsidRPr="00476DF9">
        <w:rPr>
          <w:rFonts w:ascii="Arial" w:hAnsi="Arial" w:cs="Arial"/>
          <w:b/>
          <w:sz w:val="18"/>
          <w:szCs w:val="18"/>
        </w:rPr>
        <w:t xml:space="preserve">To the employee: </w:t>
      </w:r>
    </w:p>
    <w:p w14:paraId="04D34F91" w14:textId="77777777" w:rsidR="004B23E9" w:rsidRPr="00C57B34" w:rsidRDefault="004B23E9" w:rsidP="002225F8">
      <w:pPr>
        <w:pStyle w:val="Default"/>
        <w:ind w:left="-720" w:right="-900"/>
        <w:rPr>
          <w:rFonts w:ascii="Arial" w:hAnsi="Arial" w:cs="Arial"/>
          <w:sz w:val="18"/>
          <w:szCs w:val="18"/>
        </w:rPr>
      </w:pPr>
      <w:r w:rsidRPr="00C57B34">
        <w:rPr>
          <w:rFonts w:ascii="Arial" w:hAnsi="Arial" w:cs="Arial"/>
          <w:sz w:val="18"/>
          <w:szCs w:val="18"/>
        </w:rPr>
        <w:t>Your employer must allow you to answer this questionnaire during normal working hours, or at a time and place that is convenient to you. To maintain your confidentiality, your employer or supervisor must not look at or review your answers, and your employer must tell you how to deliver or send this questionnaire to the health care professional who will review it</w:t>
      </w:r>
      <w:r>
        <w:rPr>
          <w:rFonts w:ascii="Arial" w:hAnsi="Arial" w:cs="Arial"/>
          <w:sz w:val="18"/>
          <w:szCs w:val="18"/>
        </w:rPr>
        <w:t>.</w:t>
      </w:r>
    </w:p>
    <w:p w14:paraId="39A011B8" w14:textId="77777777" w:rsidR="00476DF9" w:rsidRDefault="00476DF9" w:rsidP="002225F8">
      <w:pPr>
        <w:ind w:left="-720" w:right="-900"/>
        <w:rPr>
          <w:rFonts w:ascii="Arial" w:hAnsi="Arial" w:cs="Arial"/>
          <w:sz w:val="18"/>
          <w:szCs w:val="18"/>
        </w:rPr>
      </w:pPr>
    </w:p>
    <w:p w14:paraId="4CD4817B" w14:textId="77777777" w:rsidR="004B23E9" w:rsidRPr="001A4A97" w:rsidRDefault="004B23E9" w:rsidP="002225F8">
      <w:pPr>
        <w:ind w:left="-720" w:right="-900"/>
        <w:rPr>
          <w:rFonts w:ascii="Arial" w:hAnsi="Arial" w:cs="Arial"/>
          <w:sz w:val="18"/>
          <w:szCs w:val="18"/>
        </w:rPr>
      </w:pPr>
      <w:r w:rsidRPr="001A4A97">
        <w:rPr>
          <w:rFonts w:ascii="Arial" w:hAnsi="Arial" w:cs="Arial"/>
          <w:sz w:val="18"/>
          <w:szCs w:val="18"/>
        </w:rPr>
        <w:t xml:space="preserve">Are you able to read and understand the questions contained in this evaluation? </w:t>
      </w:r>
      <w:r>
        <w:rPr>
          <w:rFonts w:ascii="Arial" w:hAnsi="Arial" w:cs="Arial"/>
          <w:sz w:val="18"/>
          <w:szCs w:val="18"/>
        </w:rPr>
        <w:t xml:space="preserve">                  </w:t>
      </w:r>
      <w:r w:rsidRPr="001A4A97">
        <w:rPr>
          <w:rFonts w:ascii="Arial" w:hAnsi="Arial" w:cs="Arial"/>
          <w:sz w:val="18"/>
          <w:szCs w:val="18"/>
        </w:rPr>
        <w:t xml:space="preserve">  </w:t>
      </w:r>
      <w:r w:rsidRPr="001A4A97">
        <w:rPr>
          <w:rFonts w:ascii="Arial" w:hAnsi="Arial" w:cs="Arial"/>
          <w:sz w:val="18"/>
          <w:szCs w:val="18"/>
        </w:rPr>
        <w:fldChar w:fldCharType="begin">
          <w:ffData>
            <w:name w:val="Check1"/>
            <w:enabled/>
            <w:calcOnExit w:val="0"/>
            <w:checkBox>
              <w:sizeAuto/>
              <w:default w:val="0"/>
            </w:checkBox>
          </w:ffData>
        </w:fldChar>
      </w:r>
      <w:bookmarkStart w:id="165" w:name="Check1"/>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65"/>
      <w:r w:rsidRPr="001A4A97">
        <w:rPr>
          <w:rFonts w:ascii="Arial" w:hAnsi="Arial" w:cs="Arial"/>
          <w:sz w:val="18"/>
          <w:szCs w:val="18"/>
        </w:rPr>
        <w:t xml:space="preserve"> Yes   </w:t>
      </w:r>
      <w:r w:rsidRPr="001A4A97">
        <w:rPr>
          <w:rFonts w:ascii="Arial" w:hAnsi="Arial" w:cs="Arial"/>
          <w:sz w:val="18"/>
          <w:szCs w:val="18"/>
        </w:rPr>
        <w:fldChar w:fldCharType="begin">
          <w:ffData>
            <w:name w:val="Check2"/>
            <w:enabled/>
            <w:calcOnExit w:val="0"/>
            <w:checkBox>
              <w:sizeAuto/>
              <w:default w:val="0"/>
            </w:checkBox>
          </w:ffData>
        </w:fldChar>
      </w:r>
      <w:bookmarkStart w:id="166" w:name="Check2"/>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66"/>
      <w:r w:rsidRPr="001A4A97">
        <w:rPr>
          <w:rFonts w:ascii="Arial" w:hAnsi="Arial" w:cs="Arial"/>
          <w:sz w:val="18"/>
          <w:szCs w:val="18"/>
        </w:rPr>
        <w:t xml:space="preserve"> No</w:t>
      </w:r>
    </w:p>
    <w:p w14:paraId="0F782A06" w14:textId="77777777" w:rsidR="004B23E9" w:rsidRPr="001A4A97" w:rsidRDefault="004B23E9" w:rsidP="002225F8">
      <w:pPr>
        <w:ind w:left="-720" w:right="-900"/>
        <w:rPr>
          <w:rFonts w:ascii="Arial" w:hAnsi="Arial" w:cs="Arial"/>
          <w:sz w:val="18"/>
          <w:szCs w:val="18"/>
        </w:rPr>
      </w:pPr>
    </w:p>
    <w:p w14:paraId="0FF0CF98" w14:textId="77777777" w:rsidR="004B23E9" w:rsidRPr="008E2B4E" w:rsidRDefault="004B23E9" w:rsidP="002225F8">
      <w:pPr>
        <w:pStyle w:val="Default"/>
        <w:spacing w:after="120"/>
        <w:ind w:left="-720" w:right="-900"/>
        <w:rPr>
          <w:rFonts w:ascii="Arial" w:hAnsi="Arial" w:cs="Arial"/>
          <w:b/>
          <w:sz w:val="18"/>
          <w:szCs w:val="18"/>
        </w:rPr>
      </w:pPr>
      <w:r w:rsidRPr="008E2B4E">
        <w:rPr>
          <w:rFonts w:ascii="Arial" w:hAnsi="Arial" w:cs="Arial"/>
          <w:b/>
          <w:i/>
          <w:iCs/>
          <w:sz w:val="18"/>
          <w:szCs w:val="18"/>
        </w:rPr>
        <w:t xml:space="preserve">The following information must be provided by every employee who has been selected to use any type of respirator (please print). </w:t>
      </w:r>
    </w:p>
    <w:p w14:paraId="2458C287" w14:textId="77777777" w:rsidR="004B23E9" w:rsidRPr="001A4A97" w:rsidRDefault="004B23E9" w:rsidP="002225F8">
      <w:pPr>
        <w:pStyle w:val="List"/>
        <w:ind w:left="-720" w:right="-900"/>
        <w:rPr>
          <w:rFonts w:ascii="Arial" w:hAnsi="Arial" w:cs="Arial"/>
          <w:color w:val="000000"/>
          <w:sz w:val="18"/>
          <w:szCs w:val="18"/>
        </w:rPr>
      </w:pPr>
      <w:r w:rsidRPr="001A4A97">
        <w:rPr>
          <w:rFonts w:ascii="Arial" w:hAnsi="Arial" w:cs="Arial"/>
          <w:color w:val="000000"/>
          <w:sz w:val="18"/>
          <w:szCs w:val="18"/>
        </w:rPr>
        <w:t>Name: __________________________________________</w:t>
      </w:r>
      <w:r>
        <w:rPr>
          <w:rFonts w:ascii="Arial" w:hAnsi="Arial" w:cs="Arial"/>
          <w:color w:val="000000"/>
          <w:sz w:val="18"/>
          <w:szCs w:val="18"/>
        </w:rPr>
        <w:t>_____</w:t>
      </w:r>
      <w:r w:rsidRPr="001A4A97">
        <w:rPr>
          <w:rFonts w:ascii="Arial" w:hAnsi="Arial" w:cs="Arial"/>
          <w:color w:val="000000"/>
          <w:sz w:val="18"/>
          <w:szCs w:val="18"/>
        </w:rPr>
        <w:t xml:space="preserve">Today’s Date: _____ /_____ /______ </w:t>
      </w:r>
    </w:p>
    <w:p w14:paraId="7C2B7361" w14:textId="77777777" w:rsidR="004B23E9" w:rsidRPr="001A4A97" w:rsidRDefault="004B23E9" w:rsidP="002225F8">
      <w:pPr>
        <w:pStyle w:val="List"/>
        <w:spacing w:before="120"/>
        <w:ind w:left="-720" w:right="-900"/>
        <w:rPr>
          <w:rFonts w:ascii="Arial" w:hAnsi="Arial" w:cs="Arial"/>
          <w:color w:val="000000"/>
          <w:sz w:val="18"/>
          <w:szCs w:val="18"/>
        </w:rPr>
      </w:pPr>
      <w:r w:rsidRPr="001A4A97">
        <w:rPr>
          <w:rFonts w:ascii="Arial" w:hAnsi="Arial" w:cs="Arial"/>
          <w:color w:val="000000"/>
          <w:sz w:val="18"/>
          <w:szCs w:val="18"/>
        </w:rPr>
        <w:t xml:space="preserve">Date of Birth: ___/____/____ Height: ______ </w:t>
      </w:r>
      <w:smartTag w:uri="urn:schemas-microsoft-com:office:smarttags" w:element="place">
        <w:smartTag w:uri="urn:schemas-microsoft-com:office:smarttags" w:element="PlaceType">
          <w:r w:rsidRPr="001A4A97">
            <w:rPr>
              <w:rFonts w:ascii="Arial" w:hAnsi="Arial" w:cs="Arial"/>
              <w:color w:val="000000"/>
              <w:sz w:val="18"/>
              <w:szCs w:val="18"/>
            </w:rPr>
            <w:t>ft.</w:t>
          </w:r>
        </w:smartTag>
        <w:r w:rsidRPr="001A4A97">
          <w:rPr>
            <w:rFonts w:ascii="Arial" w:hAnsi="Arial" w:cs="Arial"/>
            <w:color w:val="000000"/>
            <w:sz w:val="18"/>
            <w:szCs w:val="18"/>
          </w:rPr>
          <w:t xml:space="preserve"> </w:t>
        </w:r>
        <w:smartTag w:uri="urn:schemas-microsoft-com:office:smarttags" w:element="PlaceName">
          <w:r w:rsidRPr="001A4A97">
            <w:rPr>
              <w:rFonts w:ascii="Arial" w:hAnsi="Arial" w:cs="Arial"/>
              <w:color w:val="000000"/>
              <w:sz w:val="18"/>
              <w:szCs w:val="18"/>
            </w:rPr>
            <w:t>______</w:t>
          </w:r>
        </w:smartTag>
      </w:smartTag>
      <w:r>
        <w:rPr>
          <w:rFonts w:ascii="Arial" w:hAnsi="Arial" w:cs="Arial"/>
          <w:color w:val="000000"/>
          <w:sz w:val="18"/>
          <w:szCs w:val="18"/>
        </w:rPr>
        <w:t xml:space="preserve"> in. Weight: __________</w:t>
      </w:r>
      <w:r w:rsidRPr="001A4A97">
        <w:rPr>
          <w:rFonts w:ascii="Arial" w:hAnsi="Arial" w:cs="Arial"/>
          <w:color w:val="000000"/>
          <w:sz w:val="18"/>
          <w:szCs w:val="18"/>
        </w:rPr>
        <w:t xml:space="preserve"> lbs. Sex: </w:t>
      </w:r>
      <w:r w:rsidRPr="001A4A97">
        <w:rPr>
          <w:rFonts w:ascii="Arial" w:hAnsi="Arial" w:cs="Arial"/>
          <w:color w:val="000000"/>
          <w:sz w:val="18"/>
          <w:szCs w:val="18"/>
        </w:rPr>
        <w:fldChar w:fldCharType="begin">
          <w:ffData>
            <w:name w:val="Check5"/>
            <w:enabled/>
            <w:calcOnExit w:val="0"/>
            <w:checkBox>
              <w:sizeAuto/>
              <w:default w:val="0"/>
            </w:checkBox>
          </w:ffData>
        </w:fldChar>
      </w:r>
      <w:bookmarkStart w:id="167" w:name="Check5"/>
      <w:r w:rsidRPr="001A4A97">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sidRPr="001A4A97">
        <w:rPr>
          <w:rFonts w:ascii="Arial" w:hAnsi="Arial" w:cs="Arial"/>
          <w:color w:val="000000"/>
          <w:sz w:val="18"/>
          <w:szCs w:val="18"/>
        </w:rPr>
        <w:fldChar w:fldCharType="end"/>
      </w:r>
      <w:bookmarkEnd w:id="167"/>
      <w:r w:rsidRPr="001A4A97">
        <w:rPr>
          <w:rFonts w:ascii="Arial" w:hAnsi="Arial" w:cs="Arial"/>
          <w:color w:val="000000"/>
          <w:sz w:val="18"/>
          <w:szCs w:val="18"/>
        </w:rPr>
        <w:t xml:space="preserve">Male </w:t>
      </w:r>
      <w:r w:rsidRPr="001A4A97">
        <w:rPr>
          <w:rFonts w:ascii="Arial" w:hAnsi="Arial" w:cs="Arial"/>
          <w:color w:val="000000"/>
          <w:sz w:val="18"/>
          <w:szCs w:val="18"/>
        </w:rPr>
        <w:fldChar w:fldCharType="begin">
          <w:ffData>
            <w:name w:val="Check6"/>
            <w:enabled/>
            <w:calcOnExit w:val="0"/>
            <w:checkBox>
              <w:sizeAuto/>
              <w:default w:val="0"/>
            </w:checkBox>
          </w:ffData>
        </w:fldChar>
      </w:r>
      <w:bookmarkStart w:id="168" w:name="Check6"/>
      <w:r w:rsidRPr="001A4A97">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sidRPr="001A4A97">
        <w:rPr>
          <w:rFonts w:ascii="Arial" w:hAnsi="Arial" w:cs="Arial"/>
          <w:color w:val="000000"/>
          <w:sz w:val="18"/>
          <w:szCs w:val="18"/>
        </w:rPr>
        <w:fldChar w:fldCharType="end"/>
      </w:r>
      <w:bookmarkEnd w:id="168"/>
      <w:r w:rsidRPr="001A4A97">
        <w:rPr>
          <w:rFonts w:ascii="Arial" w:hAnsi="Arial" w:cs="Arial"/>
          <w:color w:val="000000"/>
          <w:sz w:val="18"/>
          <w:szCs w:val="18"/>
        </w:rPr>
        <w:t xml:space="preserve">Female </w:t>
      </w:r>
    </w:p>
    <w:p w14:paraId="29F6553D" w14:textId="77777777" w:rsidR="004B23E9" w:rsidRPr="001A4A97" w:rsidRDefault="004B23E9" w:rsidP="002225F8">
      <w:pPr>
        <w:pStyle w:val="Default"/>
        <w:spacing w:before="120"/>
        <w:ind w:left="-720" w:right="-900"/>
        <w:rPr>
          <w:rFonts w:ascii="Arial" w:hAnsi="Arial" w:cs="Arial"/>
          <w:sz w:val="18"/>
          <w:szCs w:val="18"/>
        </w:rPr>
      </w:pPr>
      <w:r w:rsidRPr="001A4A97">
        <w:rPr>
          <w:rFonts w:ascii="Arial" w:hAnsi="Arial" w:cs="Arial"/>
          <w:sz w:val="18"/>
          <w:szCs w:val="18"/>
        </w:rPr>
        <w:t xml:space="preserve">Phone: (______) ______ </w:t>
      </w:r>
      <w:r>
        <w:rPr>
          <w:rFonts w:ascii="Arial" w:hAnsi="Arial" w:cs="Arial"/>
          <w:sz w:val="18"/>
          <w:szCs w:val="18"/>
        </w:rPr>
        <w:t>-</w:t>
      </w:r>
      <w:r w:rsidRPr="001A4A97">
        <w:rPr>
          <w:rFonts w:ascii="Arial" w:hAnsi="Arial" w:cs="Arial"/>
          <w:sz w:val="18"/>
          <w:szCs w:val="18"/>
        </w:rPr>
        <w:t>________ The best time to reach you at</w:t>
      </w:r>
      <w:r>
        <w:rPr>
          <w:rFonts w:ascii="Arial" w:hAnsi="Arial" w:cs="Arial"/>
          <w:sz w:val="18"/>
          <w:szCs w:val="18"/>
        </w:rPr>
        <w:t xml:space="preserve"> this number:</w:t>
      </w:r>
      <w:r w:rsidRPr="001A4A97">
        <w:rPr>
          <w:rFonts w:ascii="Arial" w:hAnsi="Arial" w:cs="Arial"/>
          <w:sz w:val="18"/>
          <w:szCs w:val="18"/>
        </w:rPr>
        <w:t xml:space="preserve">_______________________ </w:t>
      </w:r>
    </w:p>
    <w:p w14:paraId="6A30C885" w14:textId="77777777" w:rsidR="004B23E9" w:rsidRPr="001A4A97" w:rsidRDefault="004B23E9" w:rsidP="002225F8">
      <w:pPr>
        <w:pStyle w:val="BodyTextIndent"/>
        <w:spacing w:before="120"/>
        <w:ind w:left="-720" w:right="-900"/>
        <w:rPr>
          <w:rFonts w:ascii="Arial" w:hAnsi="Arial" w:cs="Arial"/>
          <w:color w:val="000000"/>
          <w:sz w:val="18"/>
          <w:szCs w:val="18"/>
        </w:rPr>
      </w:pPr>
      <w:r w:rsidRPr="001A4A97">
        <w:rPr>
          <w:rFonts w:ascii="Arial" w:hAnsi="Arial" w:cs="Arial"/>
          <w:color w:val="000000"/>
          <w:sz w:val="18"/>
          <w:szCs w:val="18"/>
        </w:rPr>
        <w:t xml:space="preserve">Job title: _________________________________ </w:t>
      </w:r>
    </w:p>
    <w:p w14:paraId="6C897B78" w14:textId="77777777" w:rsidR="004B23E9" w:rsidRPr="00B002D8" w:rsidRDefault="004B23E9" w:rsidP="002225F8">
      <w:pPr>
        <w:pStyle w:val="Default"/>
        <w:spacing w:before="120"/>
        <w:ind w:left="-720" w:right="-900"/>
        <w:rPr>
          <w:rFonts w:ascii="Arial" w:hAnsi="Arial" w:cs="Arial"/>
          <w:sz w:val="18"/>
          <w:szCs w:val="18"/>
        </w:rPr>
      </w:pPr>
      <w:r w:rsidRPr="00B002D8">
        <w:rPr>
          <w:rFonts w:ascii="Arial" w:hAnsi="Arial" w:cs="Arial"/>
          <w:sz w:val="18"/>
          <w:szCs w:val="18"/>
        </w:rPr>
        <w:t xml:space="preserve">Has your employer told you how to contact the health care professional who will review this questionnaire?  </w:t>
      </w:r>
      <w:r w:rsidRPr="00B002D8">
        <w:rPr>
          <w:rFonts w:ascii="Arial" w:hAnsi="Arial" w:cs="Arial"/>
          <w:sz w:val="18"/>
          <w:szCs w:val="18"/>
        </w:rPr>
        <w:fldChar w:fldCharType="begin">
          <w:ffData>
            <w:name w:val="Check7"/>
            <w:enabled/>
            <w:calcOnExit w:val="0"/>
            <w:checkBox>
              <w:sizeAuto/>
              <w:default w:val="0"/>
            </w:checkBox>
          </w:ffData>
        </w:fldChar>
      </w:r>
      <w:bookmarkStart w:id="169" w:name="Check7"/>
      <w:r w:rsidRPr="00B002D8">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B002D8">
        <w:rPr>
          <w:rFonts w:ascii="Arial" w:hAnsi="Arial" w:cs="Arial"/>
          <w:sz w:val="18"/>
          <w:szCs w:val="18"/>
        </w:rPr>
        <w:fldChar w:fldCharType="end"/>
      </w:r>
      <w:bookmarkEnd w:id="169"/>
      <w:r w:rsidRPr="00B002D8">
        <w:rPr>
          <w:rFonts w:ascii="Arial" w:hAnsi="Arial" w:cs="Arial"/>
          <w:sz w:val="18"/>
          <w:szCs w:val="18"/>
        </w:rPr>
        <w:t xml:space="preserve">Yes  </w:t>
      </w:r>
      <w:r w:rsidRPr="00B002D8">
        <w:rPr>
          <w:rFonts w:ascii="Arial" w:hAnsi="Arial" w:cs="Arial"/>
          <w:sz w:val="18"/>
          <w:szCs w:val="18"/>
        </w:rPr>
        <w:fldChar w:fldCharType="begin">
          <w:ffData>
            <w:name w:val="Check8"/>
            <w:enabled/>
            <w:calcOnExit w:val="0"/>
            <w:checkBox>
              <w:sizeAuto/>
              <w:default w:val="0"/>
            </w:checkBox>
          </w:ffData>
        </w:fldChar>
      </w:r>
      <w:bookmarkStart w:id="170" w:name="Check8"/>
      <w:r w:rsidRPr="00B002D8">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B002D8">
        <w:rPr>
          <w:rFonts w:ascii="Arial" w:hAnsi="Arial" w:cs="Arial"/>
          <w:sz w:val="18"/>
          <w:szCs w:val="18"/>
        </w:rPr>
        <w:fldChar w:fldCharType="end"/>
      </w:r>
      <w:bookmarkEnd w:id="170"/>
      <w:r w:rsidRPr="00B002D8">
        <w:rPr>
          <w:rFonts w:ascii="Arial" w:hAnsi="Arial" w:cs="Arial"/>
          <w:sz w:val="18"/>
          <w:szCs w:val="18"/>
        </w:rPr>
        <w:t xml:space="preserve">No </w:t>
      </w:r>
    </w:p>
    <w:p w14:paraId="71528CAC" w14:textId="77777777" w:rsidR="004B23E9" w:rsidRDefault="004B23E9" w:rsidP="002225F8">
      <w:pPr>
        <w:pStyle w:val="Default"/>
        <w:spacing w:before="120"/>
        <w:ind w:left="-720" w:right="-900"/>
        <w:rPr>
          <w:rFonts w:ascii="Arial" w:hAnsi="Arial" w:cs="Arial"/>
          <w:sz w:val="18"/>
          <w:szCs w:val="18"/>
        </w:rPr>
      </w:pPr>
    </w:p>
    <w:p w14:paraId="06EB99D9" w14:textId="77777777" w:rsidR="004B23E9" w:rsidRPr="001A4A97" w:rsidRDefault="004B23E9" w:rsidP="002225F8">
      <w:pPr>
        <w:pStyle w:val="Default"/>
        <w:spacing w:before="120"/>
        <w:ind w:left="-720" w:right="-900"/>
        <w:rPr>
          <w:rFonts w:ascii="Arial" w:hAnsi="Arial" w:cs="Arial"/>
          <w:sz w:val="18"/>
          <w:szCs w:val="18"/>
        </w:rPr>
      </w:pPr>
      <w:r w:rsidRPr="001A4A97">
        <w:rPr>
          <w:rFonts w:ascii="Arial" w:hAnsi="Arial" w:cs="Arial"/>
          <w:sz w:val="18"/>
          <w:szCs w:val="18"/>
        </w:rPr>
        <w:t xml:space="preserve">Check the type of respirator you will use (you may check more than one): </w:t>
      </w:r>
    </w:p>
    <w:p w14:paraId="1779DAF3" w14:textId="77777777" w:rsidR="004B23E9" w:rsidRPr="001A4A97" w:rsidRDefault="004B23E9" w:rsidP="002225F8">
      <w:pPr>
        <w:pStyle w:val="Default"/>
        <w:spacing w:before="60"/>
        <w:ind w:left="-720" w:right="-900"/>
        <w:rPr>
          <w:rFonts w:ascii="Arial" w:hAnsi="Arial" w:cs="Arial"/>
          <w:sz w:val="18"/>
          <w:szCs w:val="18"/>
        </w:rPr>
      </w:pPr>
      <w:r w:rsidRPr="001A4A97">
        <w:rPr>
          <w:rFonts w:ascii="Arial" w:hAnsi="Arial" w:cs="Arial"/>
          <w:sz w:val="18"/>
          <w:szCs w:val="18"/>
        </w:rPr>
        <w:fldChar w:fldCharType="begin">
          <w:ffData>
            <w:name w:val="Check9"/>
            <w:enabled/>
            <w:calcOnExit w:val="0"/>
            <w:checkBox>
              <w:sizeAuto/>
              <w:default w:val="0"/>
            </w:checkBox>
          </w:ffData>
        </w:fldChar>
      </w:r>
      <w:bookmarkStart w:id="171" w:name="Check9"/>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1"/>
      <w:r w:rsidRPr="001A4A97">
        <w:rPr>
          <w:rFonts w:ascii="Arial" w:hAnsi="Arial" w:cs="Arial"/>
          <w:sz w:val="18"/>
          <w:szCs w:val="18"/>
        </w:rPr>
        <w:t>Filtering Facepiece (N95, e.g., for hospitals/clinics)</w:t>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fldChar w:fldCharType="begin">
          <w:ffData>
            <w:name w:val="Check12"/>
            <w:enabled/>
            <w:calcOnExit w:val="0"/>
            <w:checkBox>
              <w:sizeAuto/>
              <w:default w:val="0"/>
            </w:checkBox>
          </w:ffData>
        </w:fldChar>
      </w:r>
      <w:bookmarkStart w:id="172" w:name="Check12"/>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2"/>
      <w:r w:rsidRPr="001A4A97">
        <w:rPr>
          <w:rFonts w:ascii="Arial" w:hAnsi="Arial" w:cs="Arial"/>
          <w:sz w:val="18"/>
          <w:szCs w:val="18"/>
        </w:rPr>
        <w:t xml:space="preserve">Powered air purifying respirator (PAPR) </w:t>
      </w:r>
    </w:p>
    <w:p w14:paraId="38D149D6" w14:textId="77777777" w:rsidR="004B23E9" w:rsidRPr="001A4A97" w:rsidRDefault="004B23E9" w:rsidP="002225F8">
      <w:pPr>
        <w:pStyle w:val="Default"/>
        <w:spacing w:before="60"/>
        <w:ind w:left="-720" w:right="-900"/>
        <w:rPr>
          <w:rFonts w:ascii="Arial" w:hAnsi="Arial" w:cs="Arial"/>
          <w:sz w:val="18"/>
          <w:szCs w:val="18"/>
        </w:rPr>
      </w:pPr>
      <w:r w:rsidRPr="001A4A97">
        <w:rPr>
          <w:rFonts w:ascii="Arial" w:hAnsi="Arial" w:cs="Arial"/>
          <w:sz w:val="18"/>
          <w:szCs w:val="18"/>
        </w:rPr>
        <w:fldChar w:fldCharType="begin">
          <w:ffData>
            <w:name w:val="Check10"/>
            <w:enabled/>
            <w:calcOnExit w:val="0"/>
            <w:checkBox>
              <w:sizeAuto/>
              <w:default w:val="0"/>
            </w:checkBox>
          </w:ffData>
        </w:fldChar>
      </w:r>
      <w:bookmarkStart w:id="173" w:name="Check10"/>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3"/>
      <w:r w:rsidRPr="001A4A97">
        <w:rPr>
          <w:rFonts w:ascii="Arial" w:hAnsi="Arial" w:cs="Arial"/>
          <w:sz w:val="18"/>
          <w:szCs w:val="18"/>
        </w:rPr>
        <w:t>Half</w:t>
      </w:r>
      <w:r>
        <w:rPr>
          <w:rFonts w:ascii="Arial" w:hAnsi="Arial" w:cs="Arial"/>
          <w:sz w:val="18"/>
          <w:szCs w:val="18"/>
        </w:rPr>
        <w:t xml:space="preserve"> </w:t>
      </w:r>
      <w:r w:rsidRPr="001A4A97">
        <w:rPr>
          <w:rFonts w:ascii="Arial" w:hAnsi="Arial" w:cs="Arial"/>
          <w:sz w:val="18"/>
          <w:szCs w:val="18"/>
        </w:rPr>
        <w:t>face air</w:t>
      </w:r>
      <w:r>
        <w:rPr>
          <w:rFonts w:ascii="Arial" w:hAnsi="Arial" w:cs="Arial"/>
          <w:sz w:val="18"/>
          <w:szCs w:val="18"/>
        </w:rPr>
        <w:t xml:space="preserve"> </w:t>
      </w:r>
      <w:r w:rsidRPr="001A4A97">
        <w:rPr>
          <w:rFonts w:ascii="Arial" w:hAnsi="Arial" w:cs="Arial"/>
          <w:sz w:val="18"/>
          <w:szCs w:val="18"/>
        </w:rPr>
        <w:t>purifying respirator (APR)</w:t>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fldChar w:fldCharType="begin">
          <w:ffData>
            <w:name w:val="Check14"/>
            <w:enabled/>
            <w:calcOnExit w:val="0"/>
            <w:checkBox>
              <w:sizeAuto/>
              <w:default w:val="0"/>
            </w:checkBox>
          </w:ffData>
        </w:fldChar>
      </w:r>
      <w:bookmarkStart w:id="174" w:name="Check14"/>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4"/>
      <w:proofErr w:type="spellStart"/>
      <w:r w:rsidRPr="001A4A97">
        <w:rPr>
          <w:rFonts w:ascii="Arial" w:hAnsi="Arial" w:cs="Arial"/>
          <w:sz w:val="18"/>
          <w:szCs w:val="18"/>
        </w:rPr>
        <w:t>Self</w:t>
      </w:r>
      <w:r>
        <w:rPr>
          <w:rFonts w:ascii="Arial" w:hAnsi="Arial" w:cs="Arial"/>
          <w:sz w:val="18"/>
          <w:szCs w:val="18"/>
        </w:rPr>
        <w:t xml:space="preserve"> </w:t>
      </w:r>
      <w:r w:rsidRPr="001A4A97">
        <w:rPr>
          <w:rFonts w:ascii="Arial" w:hAnsi="Arial" w:cs="Arial"/>
          <w:sz w:val="18"/>
          <w:szCs w:val="18"/>
        </w:rPr>
        <w:t>contained</w:t>
      </w:r>
      <w:proofErr w:type="spellEnd"/>
      <w:r w:rsidRPr="001A4A97">
        <w:rPr>
          <w:rFonts w:ascii="Arial" w:hAnsi="Arial" w:cs="Arial"/>
          <w:sz w:val="18"/>
          <w:szCs w:val="18"/>
        </w:rPr>
        <w:t xml:space="preserve"> breathing apparatus </w:t>
      </w:r>
      <w:r w:rsidRPr="001A4A97">
        <w:rPr>
          <w:rFonts w:ascii="Arial" w:hAnsi="Arial" w:cs="Arial"/>
          <w:sz w:val="16"/>
          <w:szCs w:val="16"/>
        </w:rPr>
        <w:t xml:space="preserve">(SCBA) </w:t>
      </w:r>
    </w:p>
    <w:p w14:paraId="500A5B00" w14:textId="77777777" w:rsidR="004B23E9" w:rsidRPr="001A4A97" w:rsidRDefault="004B23E9" w:rsidP="002225F8">
      <w:pPr>
        <w:pStyle w:val="Default"/>
        <w:spacing w:before="60"/>
        <w:ind w:left="-720" w:right="-900"/>
        <w:rPr>
          <w:rFonts w:ascii="Arial" w:hAnsi="Arial" w:cs="Arial"/>
          <w:sz w:val="18"/>
          <w:szCs w:val="18"/>
        </w:rPr>
      </w:pPr>
      <w:r w:rsidRPr="001A4A97">
        <w:rPr>
          <w:rFonts w:ascii="Arial" w:hAnsi="Arial" w:cs="Arial"/>
          <w:sz w:val="18"/>
          <w:szCs w:val="18"/>
        </w:rPr>
        <w:fldChar w:fldCharType="begin">
          <w:ffData>
            <w:name w:val="Check11"/>
            <w:enabled/>
            <w:calcOnExit w:val="0"/>
            <w:checkBox>
              <w:sizeAuto/>
              <w:default w:val="0"/>
            </w:checkBox>
          </w:ffData>
        </w:fldChar>
      </w:r>
      <w:bookmarkStart w:id="175" w:name="Check11"/>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5"/>
      <w:r w:rsidRPr="001A4A97">
        <w:rPr>
          <w:rFonts w:ascii="Arial" w:hAnsi="Arial" w:cs="Arial"/>
          <w:sz w:val="18"/>
          <w:szCs w:val="18"/>
        </w:rPr>
        <w:t>Full</w:t>
      </w:r>
      <w:r>
        <w:rPr>
          <w:rFonts w:ascii="Arial" w:hAnsi="Arial" w:cs="Arial"/>
          <w:sz w:val="18"/>
          <w:szCs w:val="18"/>
        </w:rPr>
        <w:t xml:space="preserve"> </w:t>
      </w:r>
      <w:r w:rsidRPr="001A4A97">
        <w:rPr>
          <w:rFonts w:ascii="Arial" w:hAnsi="Arial" w:cs="Arial"/>
          <w:sz w:val="18"/>
          <w:szCs w:val="18"/>
        </w:rPr>
        <w:t>face APR</w:t>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tab/>
      </w:r>
      <w:r w:rsidRPr="001A4A97">
        <w:rPr>
          <w:rFonts w:ascii="Arial" w:hAnsi="Arial" w:cs="Arial"/>
          <w:sz w:val="18"/>
          <w:szCs w:val="18"/>
        </w:rPr>
        <w:fldChar w:fldCharType="begin">
          <w:ffData>
            <w:name w:val="Check13"/>
            <w:enabled/>
            <w:calcOnExit w:val="0"/>
            <w:checkBox>
              <w:sizeAuto/>
              <w:default w:val="0"/>
            </w:checkBox>
          </w:ffData>
        </w:fldChar>
      </w:r>
      <w:bookmarkStart w:id="176" w:name="Check13"/>
      <w:r w:rsidRPr="001A4A97">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sidRPr="001A4A97">
        <w:rPr>
          <w:rFonts w:ascii="Arial" w:hAnsi="Arial" w:cs="Arial"/>
          <w:sz w:val="18"/>
          <w:szCs w:val="18"/>
        </w:rPr>
        <w:fldChar w:fldCharType="end"/>
      </w:r>
      <w:bookmarkEnd w:id="176"/>
      <w:r w:rsidRPr="001A4A97">
        <w:rPr>
          <w:rFonts w:ascii="Arial" w:hAnsi="Arial" w:cs="Arial"/>
          <w:sz w:val="18"/>
          <w:szCs w:val="18"/>
        </w:rPr>
        <w:t xml:space="preserve">Air line </w:t>
      </w:r>
    </w:p>
    <w:p w14:paraId="3851FB0C" w14:textId="77777777" w:rsidR="004B23E9" w:rsidRDefault="004B23E9" w:rsidP="002225F8">
      <w:pPr>
        <w:ind w:left="-720" w:right="-900"/>
        <w:rPr>
          <w:rFonts w:ascii="Arial" w:hAnsi="Arial" w:cs="Arial"/>
          <w:color w:val="000000"/>
          <w:sz w:val="18"/>
          <w:szCs w:val="18"/>
        </w:rPr>
      </w:pPr>
    </w:p>
    <w:p w14:paraId="3C18D25A" w14:textId="77777777" w:rsidR="004B23E9" w:rsidRDefault="004B23E9" w:rsidP="002225F8">
      <w:pPr>
        <w:ind w:left="-720" w:right="-900"/>
        <w:rPr>
          <w:rFonts w:ascii="Arial" w:hAnsi="Arial" w:cs="Arial"/>
          <w:color w:val="000000"/>
          <w:sz w:val="18"/>
          <w:szCs w:val="18"/>
        </w:rPr>
      </w:pPr>
      <w:r w:rsidRPr="001A4A97">
        <w:rPr>
          <w:rFonts w:ascii="Arial" w:hAnsi="Arial" w:cs="Arial"/>
          <w:color w:val="000000"/>
          <w:sz w:val="18"/>
          <w:szCs w:val="18"/>
        </w:rPr>
        <w:t>Have you ever worn a respirator?</w:t>
      </w:r>
      <w:bookmarkStart w:id="177" w:name="Check15"/>
      <w:r>
        <w:rPr>
          <w:rFonts w:ascii="Arial" w:hAnsi="Arial" w:cs="Arial"/>
          <w:color w:val="000000"/>
          <w:sz w:val="18"/>
          <w:szCs w:val="18"/>
        </w:rPr>
        <w:t xml:space="preserve"> </w:t>
      </w:r>
      <w:r w:rsidRPr="001A4A97">
        <w:rPr>
          <w:rFonts w:ascii="Arial" w:hAnsi="Arial" w:cs="Arial"/>
          <w:color w:val="000000"/>
          <w:sz w:val="18"/>
          <w:szCs w:val="18"/>
        </w:rPr>
        <w:fldChar w:fldCharType="begin">
          <w:ffData>
            <w:name w:val="Check15"/>
            <w:enabled/>
            <w:calcOnExit w:val="0"/>
            <w:checkBox>
              <w:sizeAuto/>
              <w:default w:val="0"/>
            </w:checkBox>
          </w:ffData>
        </w:fldChar>
      </w:r>
      <w:r w:rsidRPr="001A4A97">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sidRPr="001A4A97">
        <w:rPr>
          <w:rFonts w:ascii="Arial" w:hAnsi="Arial" w:cs="Arial"/>
          <w:color w:val="000000"/>
          <w:sz w:val="18"/>
          <w:szCs w:val="18"/>
        </w:rPr>
        <w:fldChar w:fldCharType="end"/>
      </w:r>
      <w:bookmarkEnd w:id="177"/>
      <w:r w:rsidRPr="001A4A97">
        <w:rPr>
          <w:rFonts w:ascii="Arial" w:hAnsi="Arial" w:cs="Arial"/>
          <w:color w:val="000000"/>
          <w:sz w:val="18"/>
          <w:szCs w:val="18"/>
        </w:rPr>
        <w:t>Yes</w:t>
      </w:r>
      <w:bookmarkStart w:id="178" w:name="Check16"/>
      <w:r>
        <w:rPr>
          <w:rFonts w:ascii="Arial" w:hAnsi="Arial" w:cs="Arial"/>
          <w:color w:val="000000"/>
          <w:sz w:val="18"/>
          <w:szCs w:val="18"/>
        </w:rPr>
        <w:t xml:space="preserve"> </w:t>
      </w:r>
      <w:r w:rsidRPr="001A4A97">
        <w:rPr>
          <w:rFonts w:ascii="Arial" w:hAnsi="Arial" w:cs="Arial"/>
          <w:color w:val="000000"/>
          <w:sz w:val="18"/>
          <w:szCs w:val="18"/>
        </w:rPr>
        <w:fldChar w:fldCharType="begin">
          <w:ffData>
            <w:name w:val="Check16"/>
            <w:enabled/>
            <w:calcOnExit w:val="0"/>
            <w:checkBox>
              <w:sizeAuto/>
              <w:default w:val="0"/>
            </w:checkBox>
          </w:ffData>
        </w:fldChar>
      </w:r>
      <w:r w:rsidRPr="001A4A97">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sidRPr="001A4A97">
        <w:rPr>
          <w:rFonts w:ascii="Arial" w:hAnsi="Arial" w:cs="Arial"/>
          <w:color w:val="000000"/>
          <w:sz w:val="18"/>
          <w:szCs w:val="18"/>
        </w:rPr>
        <w:fldChar w:fldCharType="end"/>
      </w:r>
      <w:bookmarkEnd w:id="178"/>
      <w:r w:rsidRPr="001A4A97">
        <w:rPr>
          <w:rFonts w:ascii="Arial" w:hAnsi="Arial" w:cs="Arial"/>
          <w:color w:val="000000"/>
          <w:sz w:val="18"/>
          <w:szCs w:val="18"/>
        </w:rPr>
        <w:t xml:space="preserve">No </w:t>
      </w:r>
      <w:r>
        <w:rPr>
          <w:rFonts w:ascii="Arial" w:hAnsi="Arial" w:cs="Arial"/>
          <w:color w:val="000000"/>
          <w:sz w:val="18"/>
          <w:szCs w:val="18"/>
        </w:rPr>
        <w:t xml:space="preserve">      </w:t>
      </w:r>
      <w:r w:rsidRPr="001A4A97">
        <w:rPr>
          <w:rFonts w:ascii="Arial" w:hAnsi="Arial" w:cs="Arial"/>
          <w:color w:val="000000"/>
          <w:sz w:val="18"/>
          <w:szCs w:val="18"/>
        </w:rPr>
        <w:t xml:space="preserve">If </w:t>
      </w:r>
      <w:r>
        <w:rPr>
          <w:rFonts w:ascii="Arial" w:hAnsi="Arial" w:cs="Arial"/>
          <w:color w:val="000000"/>
          <w:sz w:val="18"/>
          <w:szCs w:val="18"/>
        </w:rPr>
        <w:t>“</w:t>
      </w:r>
      <w:r w:rsidRPr="001A4A97">
        <w:rPr>
          <w:rFonts w:ascii="Arial" w:hAnsi="Arial" w:cs="Arial"/>
          <w:color w:val="000000"/>
          <w:sz w:val="18"/>
          <w:szCs w:val="18"/>
        </w:rPr>
        <w:t>yes,</w:t>
      </w:r>
      <w:r>
        <w:rPr>
          <w:rFonts w:ascii="Arial" w:hAnsi="Arial" w:cs="Arial"/>
          <w:color w:val="000000"/>
          <w:sz w:val="18"/>
          <w:szCs w:val="18"/>
        </w:rPr>
        <w:t>”</w:t>
      </w:r>
      <w:r w:rsidRPr="001A4A97">
        <w:rPr>
          <w:rFonts w:ascii="Arial" w:hAnsi="Arial" w:cs="Arial"/>
          <w:color w:val="000000"/>
          <w:sz w:val="18"/>
          <w:szCs w:val="18"/>
        </w:rPr>
        <w:t xml:space="preserve"> what type(s)</w:t>
      </w:r>
      <w:r>
        <w:rPr>
          <w:rFonts w:ascii="Arial" w:hAnsi="Arial" w:cs="Arial"/>
          <w:color w:val="000000"/>
          <w:sz w:val="18"/>
          <w:szCs w:val="18"/>
        </w:rPr>
        <w:t>?_______________</w:t>
      </w:r>
      <w:r w:rsidRPr="001A4A97">
        <w:rPr>
          <w:rFonts w:ascii="Arial" w:hAnsi="Arial" w:cs="Arial"/>
          <w:color w:val="000000"/>
          <w:sz w:val="18"/>
          <w:szCs w:val="18"/>
        </w:rPr>
        <w:t>______________</w:t>
      </w:r>
    </w:p>
    <w:p w14:paraId="1F4A9C1E" w14:textId="77777777" w:rsidR="004B23E9" w:rsidRDefault="004B23E9" w:rsidP="002225F8">
      <w:pPr>
        <w:ind w:left="-720" w:right="-900"/>
        <w:rPr>
          <w:rFonts w:ascii="Arial" w:hAnsi="Arial" w:cs="Arial"/>
          <w:b/>
          <w:color w:val="000000"/>
          <w:sz w:val="18"/>
          <w:szCs w:val="18"/>
        </w:rPr>
      </w:pPr>
    </w:p>
    <w:p w14:paraId="0C53E113" w14:textId="77777777" w:rsidR="004B23E9" w:rsidRPr="00C844D4" w:rsidRDefault="004B23E9" w:rsidP="002225F8">
      <w:pPr>
        <w:ind w:left="-720" w:right="-900"/>
        <w:rPr>
          <w:rFonts w:ascii="Arial" w:hAnsi="Arial" w:cs="Arial"/>
          <w:b/>
          <w:color w:val="000000"/>
          <w:sz w:val="18"/>
          <w:szCs w:val="18"/>
        </w:rPr>
      </w:pPr>
    </w:p>
    <w:p w14:paraId="08EE55E5" w14:textId="77777777" w:rsidR="004B23E9" w:rsidRPr="00C844D4" w:rsidRDefault="004B23E9" w:rsidP="002225F8">
      <w:pPr>
        <w:ind w:left="-720" w:right="-900"/>
        <w:rPr>
          <w:rFonts w:ascii="Arial" w:hAnsi="Arial" w:cs="Arial"/>
          <w:b/>
          <w:color w:val="000000"/>
          <w:sz w:val="18"/>
          <w:szCs w:val="18"/>
        </w:rPr>
      </w:pPr>
      <w:r w:rsidRPr="00C844D4">
        <w:rPr>
          <w:rFonts w:ascii="Arial" w:hAnsi="Arial" w:cs="Arial"/>
          <w:b/>
          <w:sz w:val="18"/>
          <w:szCs w:val="18"/>
        </w:rPr>
        <w:t>Part A.</w:t>
      </w:r>
    </w:p>
    <w:p w14:paraId="3A61EA50" w14:textId="77777777" w:rsidR="004B23E9" w:rsidRDefault="004B23E9" w:rsidP="002225F8">
      <w:pPr>
        <w:pStyle w:val="Default"/>
        <w:ind w:left="-720" w:right="-900"/>
        <w:rPr>
          <w:rFonts w:ascii="Arial" w:hAnsi="Arial" w:cs="Arial"/>
          <w:b/>
          <w:i/>
          <w:iCs/>
          <w:sz w:val="18"/>
          <w:szCs w:val="18"/>
        </w:rPr>
      </w:pPr>
      <w:r w:rsidRPr="008E2B4E">
        <w:rPr>
          <w:rFonts w:ascii="Arial" w:hAnsi="Arial" w:cs="Arial"/>
          <w:b/>
          <w:i/>
          <w:iCs/>
          <w:sz w:val="18"/>
          <w:szCs w:val="18"/>
        </w:rPr>
        <w:t xml:space="preserve">Questions 1 through 9 must be answered by every employee who has been selected to use any type of respirator. </w:t>
      </w:r>
    </w:p>
    <w:p w14:paraId="5966DAC6" w14:textId="77777777" w:rsidR="004B23E9" w:rsidRPr="00927811" w:rsidRDefault="004B23E9" w:rsidP="002225F8">
      <w:pPr>
        <w:pStyle w:val="Default"/>
        <w:ind w:left="-720" w:right="-900"/>
        <w:rPr>
          <w:rFonts w:ascii="Arial" w:hAnsi="Arial" w:cs="Arial"/>
          <w:b/>
          <w:sz w:val="18"/>
          <w:szCs w:val="18"/>
        </w:rPr>
      </w:pP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Pr>
          <w:rFonts w:ascii="Arial" w:hAnsi="Arial" w:cs="Arial"/>
          <w:b/>
          <w:i/>
          <w:iCs/>
          <w:sz w:val="18"/>
          <w:szCs w:val="18"/>
        </w:rPr>
        <w:tab/>
      </w:r>
      <w:r w:rsidRPr="00B002D8">
        <w:rPr>
          <w:rFonts w:ascii="Arial" w:hAnsi="Arial" w:cs="Arial"/>
          <w:b/>
          <w:iCs/>
          <w:sz w:val="18"/>
          <w:szCs w:val="18"/>
        </w:rPr>
        <w:t xml:space="preserve">Yes   </w:t>
      </w:r>
      <w:r>
        <w:rPr>
          <w:rFonts w:ascii="Arial" w:hAnsi="Arial" w:cs="Arial"/>
          <w:b/>
          <w:iCs/>
          <w:sz w:val="18"/>
          <w:szCs w:val="18"/>
        </w:rPr>
        <w:t xml:space="preserve"> N</w:t>
      </w:r>
      <w:r w:rsidRPr="00B002D8">
        <w:rPr>
          <w:rFonts w:ascii="Arial" w:hAnsi="Arial" w:cs="Arial"/>
          <w:b/>
          <w:iCs/>
          <w:sz w:val="18"/>
          <w:szCs w:val="18"/>
        </w:rPr>
        <w:t>o</w:t>
      </w:r>
    </w:p>
    <w:p w14:paraId="59E3C45B" w14:textId="77777777" w:rsidR="004B23E9" w:rsidRDefault="004B23E9" w:rsidP="002225F8">
      <w:pPr>
        <w:pStyle w:val="Default"/>
        <w:ind w:left="-720" w:right="-900"/>
        <w:rPr>
          <w:rFonts w:ascii="Arial" w:hAnsi="Arial" w:cs="Arial"/>
          <w:sz w:val="18"/>
          <w:szCs w:val="18"/>
        </w:rPr>
      </w:pPr>
      <w:r w:rsidRPr="008E2B4E">
        <w:rPr>
          <w:rFonts w:ascii="Arial" w:hAnsi="Arial" w:cs="Arial"/>
          <w:sz w:val="18"/>
          <w:szCs w:val="18"/>
        </w:rPr>
        <w:t xml:space="preserve">1. Do you </w:t>
      </w:r>
      <w:r w:rsidRPr="00D74563">
        <w:rPr>
          <w:rFonts w:ascii="Arial" w:hAnsi="Arial" w:cs="Arial"/>
          <w:i/>
          <w:sz w:val="18"/>
          <w:szCs w:val="18"/>
        </w:rPr>
        <w:t>currently</w:t>
      </w:r>
      <w:r w:rsidRPr="008E2B4E">
        <w:rPr>
          <w:rFonts w:ascii="Arial" w:hAnsi="Arial" w:cs="Arial"/>
          <w:sz w:val="18"/>
          <w:szCs w:val="18"/>
        </w:rPr>
        <w:t xml:space="preserve"> smoke tobacco, or have you smoked</w:t>
      </w:r>
      <w:r>
        <w:rPr>
          <w:rFonts w:ascii="Arial" w:hAnsi="Arial" w:cs="Arial"/>
          <w:sz w:val="18"/>
          <w:szCs w:val="18"/>
        </w:rPr>
        <w:t xml:space="preserve"> tobacco in the last month?</w:t>
      </w:r>
      <w:r>
        <w:rPr>
          <w:rFonts w:ascii="Arial" w:hAnsi="Arial" w:cs="Arial"/>
          <w:sz w:val="18"/>
          <w:szCs w:val="18"/>
        </w:rPr>
        <w:tab/>
      </w:r>
      <w:r>
        <w:rPr>
          <w:rFonts w:ascii="Arial" w:hAnsi="Arial" w:cs="Arial"/>
          <w:sz w:val="18"/>
          <w:szCs w:val="18"/>
        </w:rPr>
        <w:tab/>
        <w:t xml:space="preserve"> </w:t>
      </w:r>
      <w:r>
        <w:rPr>
          <w:rFonts w:ascii="Arial" w:hAnsi="Arial" w:cs="Arial"/>
          <w:sz w:val="18"/>
          <w:szCs w:val="18"/>
        </w:rPr>
        <w:tab/>
      </w:r>
      <w:r>
        <w:rPr>
          <w:rFonts w:ascii="Arial" w:hAnsi="Arial" w:cs="Arial"/>
          <w:sz w:val="18"/>
          <w:szCs w:val="18"/>
        </w:rPr>
        <w:fldChar w:fldCharType="begin">
          <w:ffData>
            <w:name w:val="Check22"/>
            <w:enabled/>
            <w:calcOnExit w:val="0"/>
            <w:checkBox>
              <w:sizeAuto/>
              <w:default w:val="0"/>
            </w:checkBox>
          </w:ffData>
        </w:fldChar>
      </w:r>
      <w:bookmarkStart w:id="179" w:name="Check22"/>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bookmarkEnd w:id="179"/>
      <w:r>
        <w:rPr>
          <w:rFonts w:ascii="Arial" w:hAnsi="Arial" w:cs="Arial"/>
          <w:sz w:val="18"/>
          <w:szCs w:val="18"/>
        </w:rPr>
        <w:t xml:space="preserve">      </w:t>
      </w:r>
      <w:r>
        <w:rPr>
          <w:rFonts w:ascii="Arial" w:hAnsi="Arial" w:cs="Arial"/>
          <w:sz w:val="18"/>
          <w:szCs w:val="18"/>
        </w:rPr>
        <w:fldChar w:fldCharType="begin">
          <w:ffData>
            <w:name w:val="Check25"/>
            <w:enabled/>
            <w:calcOnExit w:val="0"/>
            <w:checkBox>
              <w:sizeAuto/>
              <w:default w:val="0"/>
            </w:checkBox>
          </w:ffData>
        </w:fldChar>
      </w:r>
      <w:bookmarkStart w:id="180" w:name="Check25"/>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bookmarkEnd w:id="180"/>
      <w:r>
        <w:rPr>
          <w:rFonts w:ascii="Arial" w:hAnsi="Arial" w:cs="Arial"/>
          <w:sz w:val="18"/>
          <w:szCs w:val="18"/>
        </w:rPr>
        <w:t xml:space="preserve">  </w:t>
      </w:r>
      <w:r w:rsidRPr="008E2B4E">
        <w:rPr>
          <w:rFonts w:ascii="Arial" w:hAnsi="Arial" w:cs="Arial"/>
          <w:sz w:val="18"/>
          <w:szCs w:val="18"/>
        </w:rPr>
        <w:t xml:space="preserve"> </w:t>
      </w:r>
    </w:p>
    <w:p w14:paraId="11F0BC84" w14:textId="77777777" w:rsidR="002225F8" w:rsidRDefault="002225F8" w:rsidP="002225F8">
      <w:pPr>
        <w:pStyle w:val="Default"/>
        <w:ind w:left="-720" w:right="-900"/>
        <w:rPr>
          <w:rFonts w:ascii="Arial" w:hAnsi="Arial" w:cs="Arial"/>
          <w:sz w:val="18"/>
          <w:szCs w:val="18"/>
        </w:rPr>
      </w:pPr>
    </w:p>
    <w:p w14:paraId="5B7CC52E" w14:textId="77777777" w:rsidR="004B23E9" w:rsidRPr="008E2B4E" w:rsidRDefault="004B23E9" w:rsidP="002225F8">
      <w:pPr>
        <w:pStyle w:val="Default"/>
        <w:ind w:left="-720" w:right="-900"/>
        <w:rPr>
          <w:rFonts w:ascii="Arial" w:hAnsi="Arial" w:cs="Arial"/>
          <w:sz w:val="18"/>
          <w:szCs w:val="18"/>
        </w:rPr>
      </w:pPr>
      <w:r w:rsidRPr="008E2B4E">
        <w:rPr>
          <w:rFonts w:ascii="Arial" w:hAnsi="Arial" w:cs="Arial"/>
          <w:sz w:val="18"/>
          <w:szCs w:val="18"/>
        </w:rPr>
        <w:t xml:space="preserve">2. Have you </w:t>
      </w:r>
      <w:r w:rsidRPr="00D74563">
        <w:rPr>
          <w:rFonts w:ascii="Arial" w:hAnsi="Arial" w:cs="Arial"/>
          <w:i/>
          <w:sz w:val="18"/>
          <w:szCs w:val="18"/>
        </w:rPr>
        <w:t>ever had</w:t>
      </w:r>
      <w:r w:rsidRPr="008E2B4E">
        <w:rPr>
          <w:rFonts w:ascii="Arial" w:hAnsi="Arial" w:cs="Arial"/>
          <w:sz w:val="18"/>
          <w:szCs w:val="18"/>
        </w:rPr>
        <w:t xml:space="preserve"> any of the following conditions?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p>
    <w:p w14:paraId="5CA55C83" w14:textId="77777777" w:rsidR="004B23E9" w:rsidRPr="008E2B4E" w:rsidRDefault="004B23E9" w:rsidP="002225F8">
      <w:pPr>
        <w:pStyle w:val="List2"/>
        <w:ind w:left="-720" w:right="-900" w:firstLine="720"/>
        <w:rPr>
          <w:rFonts w:ascii="Arial" w:hAnsi="Arial" w:cs="Arial"/>
          <w:color w:val="000000"/>
          <w:sz w:val="18"/>
          <w:szCs w:val="18"/>
        </w:rPr>
      </w:pPr>
      <w:r>
        <w:rPr>
          <w:rFonts w:ascii="Arial" w:hAnsi="Arial" w:cs="Arial"/>
          <w:color w:val="000000"/>
          <w:sz w:val="18"/>
          <w:szCs w:val="18"/>
        </w:rPr>
        <w:t xml:space="preserve">a. Seizures           </w:t>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color w:val="000000"/>
          <w:sz w:val="18"/>
          <w:szCs w:val="18"/>
        </w:rPr>
        <w:fldChar w:fldCharType="begin">
          <w:ffData>
            <w:name w:val="Check23"/>
            <w:enabled/>
            <w:calcOnExit w:val="0"/>
            <w:checkBox>
              <w:sizeAuto/>
              <w:default w:val="0"/>
            </w:checkBox>
          </w:ffData>
        </w:fldChar>
      </w:r>
      <w:bookmarkStart w:id="181" w:name="Check23"/>
      <w:r>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Pr>
          <w:rFonts w:ascii="Arial" w:hAnsi="Arial" w:cs="Arial"/>
          <w:color w:val="000000"/>
          <w:sz w:val="18"/>
          <w:szCs w:val="18"/>
        </w:rPr>
        <w:fldChar w:fldCharType="end"/>
      </w:r>
      <w:bookmarkEnd w:id="181"/>
      <w:r>
        <w:rPr>
          <w:rFonts w:ascii="Arial" w:hAnsi="Arial" w:cs="Arial"/>
          <w:color w:val="000000"/>
          <w:sz w:val="18"/>
          <w:szCs w:val="18"/>
        </w:rPr>
        <w:t xml:space="preserve">       </w:t>
      </w:r>
      <w:r>
        <w:rPr>
          <w:rFonts w:ascii="Arial" w:hAnsi="Arial" w:cs="Arial"/>
          <w:color w:val="000000"/>
          <w:sz w:val="18"/>
          <w:szCs w:val="18"/>
        </w:rPr>
        <w:fldChar w:fldCharType="begin">
          <w:ffData>
            <w:name w:val="Check24"/>
            <w:enabled/>
            <w:calcOnExit w:val="0"/>
            <w:checkBox>
              <w:sizeAuto/>
              <w:default w:val="0"/>
            </w:checkBox>
          </w:ffData>
        </w:fldChar>
      </w:r>
      <w:bookmarkStart w:id="182" w:name="Check24"/>
      <w:r>
        <w:rPr>
          <w:rFonts w:ascii="Arial" w:hAnsi="Arial" w:cs="Arial"/>
          <w:color w:val="000000"/>
          <w:sz w:val="18"/>
          <w:szCs w:val="18"/>
        </w:rPr>
        <w:instrText xml:space="preserve"> FORMCHECKBOX </w:instrText>
      </w:r>
      <w:r w:rsidR="00A95158">
        <w:rPr>
          <w:rFonts w:ascii="Arial" w:hAnsi="Arial" w:cs="Arial"/>
          <w:color w:val="000000"/>
          <w:sz w:val="18"/>
          <w:szCs w:val="18"/>
        </w:rPr>
      </w:r>
      <w:r w:rsidR="00A95158">
        <w:rPr>
          <w:rFonts w:ascii="Arial" w:hAnsi="Arial" w:cs="Arial"/>
          <w:color w:val="000000"/>
          <w:sz w:val="18"/>
          <w:szCs w:val="18"/>
        </w:rPr>
        <w:fldChar w:fldCharType="separate"/>
      </w:r>
      <w:r>
        <w:rPr>
          <w:rFonts w:ascii="Arial" w:hAnsi="Arial" w:cs="Arial"/>
          <w:color w:val="000000"/>
          <w:sz w:val="18"/>
          <w:szCs w:val="18"/>
        </w:rPr>
        <w:fldChar w:fldCharType="end"/>
      </w:r>
      <w:bookmarkEnd w:id="182"/>
    </w:p>
    <w:p w14:paraId="4EDAEF85"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b. </w:t>
      </w:r>
      <w:r w:rsidRPr="008E2B4E">
        <w:rPr>
          <w:rFonts w:ascii="Arial" w:hAnsi="Arial" w:cs="Arial"/>
          <w:sz w:val="18"/>
          <w:szCs w:val="18"/>
        </w:rPr>
        <w:t xml:space="preserve">Diabetes (sugar disease)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t xml:space="preserve">            </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023AAAA"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c. </w:t>
      </w:r>
      <w:r w:rsidRPr="008E2B4E">
        <w:rPr>
          <w:rFonts w:ascii="Arial" w:hAnsi="Arial" w:cs="Arial"/>
          <w:sz w:val="18"/>
          <w:szCs w:val="18"/>
        </w:rPr>
        <w:t xml:space="preserve">Allergic reactions that interfere with your breathing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357246F"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d. </w:t>
      </w:r>
      <w:r w:rsidRPr="008E2B4E">
        <w:rPr>
          <w:rFonts w:ascii="Arial" w:hAnsi="Arial" w:cs="Arial"/>
          <w:sz w:val="18"/>
          <w:szCs w:val="18"/>
        </w:rPr>
        <w:t>Claustrophobia (fear of closed</w:t>
      </w:r>
      <w:r>
        <w:rPr>
          <w:rFonts w:ascii="Arial" w:hAnsi="Arial" w:cs="Arial"/>
          <w:sz w:val="18"/>
          <w:szCs w:val="18"/>
        </w:rPr>
        <w:t xml:space="preserve"> </w:t>
      </w:r>
      <w:r w:rsidRPr="008E2B4E">
        <w:rPr>
          <w:rFonts w:ascii="Arial" w:hAnsi="Arial" w:cs="Arial"/>
          <w:sz w:val="18"/>
          <w:szCs w:val="18"/>
        </w:rPr>
        <w:t>in places</w:t>
      </w:r>
      <w:r>
        <w:rPr>
          <w:rFonts w:ascii="Arial" w:hAnsi="Arial" w:cs="Arial"/>
          <w:sz w:val="18"/>
          <w:szCs w:val="18"/>
        </w:rPr>
        <w:t>)</w:t>
      </w:r>
      <w:r w:rsidRPr="008E2B4E">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11D86A6"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e. Trouble smelling odors</w:t>
      </w:r>
      <w:r w:rsidRPr="008E2B4E">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4C35D5A" w14:textId="77777777" w:rsidR="004B23E9" w:rsidRDefault="004B23E9" w:rsidP="002225F8">
      <w:pPr>
        <w:pStyle w:val="Default"/>
        <w:ind w:left="-720" w:right="-900" w:hanging="360"/>
        <w:rPr>
          <w:rFonts w:ascii="Arial" w:hAnsi="Arial" w:cs="Arial"/>
          <w:sz w:val="18"/>
          <w:szCs w:val="18"/>
        </w:rPr>
      </w:pPr>
    </w:p>
    <w:p w14:paraId="65E137BC" w14:textId="77777777" w:rsidR="004B23E9" w:rsidRPr="008E2B4E" w:rsidRDefault="004B23E9" w:rsidP="002225F8">
      <w:pPr>
        <w:pStyle w:val="Default"/>
        <w:ind w:left="-720" w:right="-900"/>
        <w:rPr>
          <w:rFonts w:ascii="Arial" w:hAnsi="Arial" w:cs="Arial"/>
          <w:sz w:val="18"/>
          <w:szCs w:val="18"/>
        </w:rPr>
      </w:pPr>
      <w:r w:rsidRPr="008E2B4E">
        <w:rPr>
          <w:rFonts w:ascii="Arial" w:hAnsi="Arial" w:cs="Arial"/>
          <w:sz w:val="18"/>
          <w:szCs w:val="18"/>
        </w:rPr>
        <w:t xml:space="preserve">3. Have you </w:t>
      </w:r>
      <w:r w:rsidRPr="00D74563">
        <w:rPr>
          <w:rFonts w:ascii="Arial" w:hAnsi="Arial" w:cs="Arial"/>
          <w:i/>
          <w:sz w:val="18"/>
          <w:szCs w:val="18"/>
        </w:rPr>
        <w:t>ever had</w:t>
      </w:r>
      <w:r w:rsidRPr="008E2B4E">
        <w:rPr>
          <w:rFonts w:ascii="Arial" w:hAnsi="Arial" w:cs="Arial"/>
          <w:sz w:val="18"/>
          <w:szCs w:val="18"/>
        </w:rPr>
        <w:t xml:space="preserve"> any of the following pulmonary or lung problems? </w:t>
      </w:r>
    </w:p>
    <w:p w14:paraId="0C2412AC"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a. </w:t>
      </w:r>
      <w:r w:rsidRPr="008E2B4E">
        <w:rPr>
          <w:rFonts w:ascii="Arial" w:hAnsi="Arial" w:cs="Arial"/>
          <w:sz w:val="18"/>
          <w:szCs w:val="18"/>
        </w:rPr>
        <w:t>Asbestosis</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EED0F1F" w14:textId="77777777" w:rsidR="004B23E9" w:rsidRDefault="004B23E9" w:rsidP="002225F8">
      <w:pPr>
        <w:pStyle w:val="Default"/>
        <w:ind w:left="-720" w:right="-900" w:firstLine="720"/>
        <w:rPr>
          <w:rFonts w:ascii="Arial" w:hAnsi="Arial" w:cs="Arial"/>
          <w:sz w:val="18"/>
          <w:szCs w:val="18"/>
        </w:rPr>
      </w:pPr>
      <w:r>
        <w:rPr>
          <w:rFonts w:ascii="Arial" w:hAnsi="Arial" w:cs="Arial"/>
          <w:sz w:val="18"/>
          <w:szCs w:val="18"/>
        </w:rPr>
        <w:t xml:space="preserve">b. </w:t>
      </w:r>
      <w:r w:rsidRPr="008E2B4E">
        <w:rPr>
          <w:rFonts w:ascii="Arial" w:hAnsi="Arial" w:cs="Arial"/>
          <w:sz w:val="18"/>
          <w:szCs w:val="18"/>
        </w:rPr>
        <w:t>Asthma</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sidR="002225F8">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76A12C5"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c. </w:t>
      </w:r>
      <w:r w:rsidRPr="008E2B4E">
        <w:rPr>
          <w:rFonts w:ascii="Arial" w:hAnsi="Arial" w:cs="Arial"/>
          <w:sz w:val="18"/>
          <w:szCs w:val="18"/>
        </w:rPr>
        <w:t xml:space="preserve">Chronic bronchitis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B5EE8BB"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d. </w:t>
      </w:r>
      <w:r w:rsidRPr="008E2B4E">
        <w:rPr>
          <w:rFonts w:ascii="Arial" w:hAnsi="Arial" w:cs="Arial"/>
          <w:sz w:val="18"/>
          <w:szCs w:val="18"/>
        </w:rPr>
        <w:t xml:space="preserve">Emphysema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3132D9F" w14:textId="77777777" w:rsidR="004B23E9" w:rsidRPr="008E2B4E" w:rsidRDefault="004B23E9" w:rsidP="002225F8">
      <w:pPr>
        <w:pStyle w:val="Default"/>
        <w:ind w:right="-900"/>
        <w:rPr>
          <w:rFonts w:ascii="Arial" w:hAnsi="Arial" w:cs="Arial"/>
          <w:sz w:val="18"/>
          <w:szCs w:val="18"/>
        </w:rPr>
      </w:pPr>
      <w:r>
        <w:rPr>
          <w:rFonts w:ascii="Arial" w:hAnsi="Arial" w:cs="Arial"/>
          <w:sz w:val="18"/>
          <w:szCs w:val="18"/>
        </w:rPr>
        <w:t xml:space="preserve">e. </w:t>
      </w:r>
      <w:r w:rsidRPr="008E2B4E">
        <w:rPr>
          <w:rFonts w:ascii="Arial" w:hAnsi="Arial" w:cs="Arial"/>
          <w:sz w:val="18"/>
          <w:szCs w:val="18"/>
        </w:rPr>
        <w:t xml:space="preserve">Pneumonia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61C9DE83"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f. </w:t>
      </w:r>
      <w:r w:rsidRPr="008E2B4E">
        <w:rPr>
          <w:rFonts w:ascii="Arial" w:hAnsi="Arial" w:cs="Arial"/>
          <w:sz w:val="18"/>
          <w:szCs w:val="18"/>
        </w:rPr>
        <w:t xml:space="preserve">Tuberculosis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86A38CF"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g. </w:t>
      </w:r>
      <w:r w:rsidRPr="008E2B4E">
        <w:rPr>
          <w:rFonts w:ascii="Arial" w:hAnsi="Arial" w:cs="Arial"/>
          <w:sz w:val="18"/>
          <w:szCs w:val="18"/>
        </w:rPr>
        <w:t xml:space="preserve">Silicosis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E122249"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h. </w:t>
      </w:r>
      <w:r w:rsidRPr="008E2B4E">
        <w:rPr>
          <w:rFonts w:ascii="Arial" w:hAnsi="Arial" w:cs="Arial"/>
          <w:sz w:val="18"/>
          <w:szCs w:val="18"/>
        </w:rPr>
        <w:t xml:space="preserve">Pneumothorax (collapsed lung)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8BA1020"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i. </w:t>
      </w:r>
      <w:r w:rsidRPr="008E2B4E">
        <w:rPr>
          <w:rFonts w:ascii="Arial" w:hAnsi="Arial" w:cs="Arial"/>
          <w:sz w:val="18"/>
          <w:szCs w:val="18"/>
        </w:rPr>
        <w:t xml:space="preserve">Lung cancer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5099202"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j. </w:t>
      </w:r>
      <w:r w:rsidRPr="008E2B4E">
        <w:rPr>
          <w:rFonts w:ascii="Arial" w:hAnsi="Arial" w:cs="Arial"/>
          <w:sz w:val="18"/>
          <w:szCs w:val="18"/>
        </w:rPr>
        <w:t xml:space="preserve">Broken ribs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B3356A2" w14:textId="77777777" w:rsidR="004B23E9" w:rsidRPr="008E2B4E" w:rsidRDefault="004B23E9" w:rsidP="002225F8">
      <w:pPr>
        <w:pStyle w:val="Default"/>
        <w:ind w:left="-720" w:right="-900" w:firstLine="720"/>
        <w:rPr>
          <w:rFonts w:ascii="Arial" w:hAnsi="Arial" w:cs="Arial"/>
          <w:sz w:val="18"/>
          <w:szCs w:val="18"/>
        </w:rPr>
      </w:pPr>
      <w:r>
        <w:rPr>
          <w:rFonts w:ascii="Arial" w:hAnsi="Arial" w:cs="Arial"/>
          <w:sz w:val="18"/>
          <w:szCs w:val="18"/>
        </w:rPr>
        <w:t xml:space="preserve">k. </w:t>
      </w:r>
      <w:r w:rsidRPr="008E2B4E">
        <w:rPr>
          <w:rFonts w:ascii="Arial" w:hAnsi="Arial" w:cs="Arial"/>
          <w:sz w:val="18"/>
          <w:szCs w:val="18"/>
        </w:rPr>
        <w:t xml:space="preserve">Any chest injuries or surgeries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B8F3ABA" w14:textId="77777777" w:rsidR="004B23E9" w:rsidRDefault="004B23E9" w:rsidP="002225F8">
      <w:pPr>
        <w:pStyle w:val="Default"/>
        <w:ind w:left="-720" w:right="-900" w:firstLine="720"/>
        <w:rPr>
          <w:rFonts w:ascii="Arial" w:hAnsi="Arial" w:cs="Arial"/>
          <w:sz w:val="18"/>
          <w:szCs w:val="18"/>
        </w:rPr>
      </w:pPr>
      <w:r>
        <w:rPr>
          <w:rFonts w:ascii="Arial" w:hAnsi="Arial" w:cs="Arial"/>
          <w:sz w:val="18"/>
          <w:szCs w:val="18"/>
        </w:rPr>
        <w:t xml:space="preserve">l. </w:t>
      </w:r>
      <w:r w:rsidRPr="008E2B4E">
        <w:rPr>
          <w:rFonts w:ascii="Arial" w:hAnsi="Arial" w:cs="Arial"/>
          <w:sz w:val="18"/>
          <w:szCs w:val="18"/>
        </w:rPr>
        <w:t>Any other lung problem that you have been told about</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sidR="002225F8">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0CCBC0C" w14:textId="77777777" w:rsidR="004B23E9" w:rsidRDefault="004B23E9" w:rsidP="002225F8">
      <w:pPr>
        <w:pStyle w:val="Default"/>
        <w:ind w:left="-720" w:right="-900"/>
        <w:rPr>
          <w:rFonts w:ascii="Arial" w:hAnsi="Arial" w:cs="Arial"/>
          <w:b/>
          <w:sz w:val="18"/>
          <w:szCs w:val="18"/>
        </w:rPr>
      </w:pPr>
    </w:p>
    <w:p w14:paraId="59570754" w14:textId="77777777" w:rsidR="004B23E9" w:rsidRPr="00B002D8" w:rsidRDefault="004B23E9" w:rsidP="002225F8">
      <w:pPr>
        <w:pStyle w:val="Default"/>
        <w:spacing w:before="40"/>
        <w:ind w:left="7200" w:right="-900" w:firstLine="720"/>
        <w:rPr>
          <w:rFonts w:ascii="Arial" w:hAnsi="Arial" w:cs="Arial"/>
          <w:b/>
          <w:sz w:val="18"/>
          <w:szCs w:val="18"/>
        </w:rPr>
      </w:pPr>
      <w:r w:rsidRPr="00B002D8">
        <w:rPr>
          <w:rFonts w:ascii="Arial" w:hAnsi="Arial" w:cs="Arial"/>
          <w:b/>
          <w:sz w:val="18"/>
          <w:szCs w:val="18"/>
        </w:rPr>
        <w:lastRenderedPageBreak/>
        <w:t>Yes    No</w:t>
      </w:r>
    </w:p>
    <w:p w14:paraId="7AC0FBBA" w14:textId="77777777" w:rsidR="004B23E9" w:rsidRPr="008E2B4E" w:rsidRDefault="004B23E9" w:rsidP="002225F8">
      <w:pPr>
        <w:pStyle w:val="Default"/>
        <w:ind w:left="-720" w:right="-900"/>
        <w:rPr>
          <w:rFonts w:ascii="Arial" w:hAnsi="Arial" w:cs="Arial"/>
          <w:color w:val="auto"/>
          <w:sz w:val="18"/>
          <w:szCs w:val="18"/>
        </w:rPr>
      </w:pPr>
      <w:r w:rsidRPr="008E2B4E">
        <w:rPr>
          <w:rFonts w:ascii="Arial" w:hAnsi="Arial" w:cs="Arial"/>
          <w:color w:val="auto"/>
          <w:sz w:val="18"/>
          <w:szCs w:val="18"/>
        </w:rPr>
        <w:t xml:space="preserve">4. Do you </w:t>
      </w:r>
      <w:r w:rsidRPr="00B62DD9">
        <w:rPr>
          <w:rFonts w:ascii="Arial" w:hAnsi="Arial" w:cs="Arial"/>
          <w:i/>
          <w:color w:val="auto"/>
          <w:sz w:val="18"/>
          <w:szCs w:val="18"/>
        </w:rPr>
        <w:t>currently</w:t>
      </w:r>
      <w:r w:rsidRPr="008E2B4E">
        <w:rPr>
          <w:rFonts w:ascii="Arial" w:hAnsi="Arial" w:cs="Arial"/>
          <w:color w:val="auto"/>
          <w:sz w:val="18"/>
          <w:szCs w:val="18"/>
        </w:rPr>
        <w:t xml:space="preserve"> have any of the following symptoms of pulmonary or lung illness? </w:t>
      </w:r>
    </w:p>
    <w:p w14:paraId="58860315" w14:textId="77777777" w:rsidR="004B23E9" w:rsidRPr="008E2B4E" w:rsidRDefault="004B23E9" w:rsidP="002225F8">
      <w:pPr>
        <w:pStyle w:val="List2"/>
        <w:ind w:left="-720" w:right="-900" w:firstLine="720"/>
        <w:rPr>
          <w:rFonts w:ascii="Arial" w:hAnsi="Arial" w:cs="Arial"/>
          <w:sz w:val="18"/>
          <w:szCs w:val="18"/>
        </w:rPr>
      </w:pPr>
      <w:r>
        <w:rPr>
          <w:rFonts w:ascii="Arial" w:hAnsi="Arial" w:cs="Arial"/>
          <w:sz w:val="18"/>
          <w:szCs w:val="18"/>
        </w:rPr>
        <w:t xml:space="preserve">a. </w:t>
      </w:r>
      <w:r w:rsidRPr="008E2B4E">
        <w:rPr>
          <w:rFonts w:ascii="Arial" w:hAnsi="Arial" w:cs="Arial"/>
          <w:sz w:val="18"/>
          <w:szCs w:val="18"/>
        </w:rPr>
        <w:t xml:space="preserve">Shortness of breath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bookmarkStart w:id="183" w:name="Check19"/>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bookmarkEnd w:id="183"/>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bookmarkStart w:id="184" w:name="Check20"/>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bookmarkEnd w:id="184"/>
    </w:p>
    <w:p w14:paraId="283127DA"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b. </w:t>
      </w:r>
      <w:r w:rsidRPr="008E2B4E">
        <w:rPr>
          <w:rFonts w:ascii="Arial" w:hAnsi="Arial" w:cs="Arial"/>
          <w:color w:val="auto"/>
          <w:sz w:val="18"/>
          <w:szCs w:val="18"/>
        </w:rPr>
        <w:t xml:space="preserve">Shortness of breath when walking fast on level ground or walking up a slight hill or incline </w:t>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0D2AD44"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c. </w:t>
      </w:r>
      <w:r w:rsidRPr="008E2B4E">
        <w:rPr>
          <w:rFonts w:ascii="Arial" w:hAnsi="Arial" w:cs="Arial"/>
          <w:color w:val="auto"/>
          <w:sz w:val="18"/>
          <w:szCs w:val="18"/>
        </w:rPr>
        <w:t>Shortness of breath when walking with other people at a</w:t>
      </w:r>
      <w:r>
        <w:rPr>
          <w:rFonts w:ascii="Arial" w:hAnsi="Arial" w:cs="Arial"/>
          <w:color w:val="auto"/>
          <w:sz w:val="18"/>
          <w:szCs w:val="18"/>
        </w:rPr>
        <w:t>n ordinary pace on level ground</w:t>
      </w:r>
      <w:r w:rsidRPr="008E2B4E">
        <w:rPr>
          <w:rFonts w:ascii="Arial" w:hAnsi="Arial" w:cs="Arial"/>
          <w:color w:val="auto"/>
          <w:sz w:val="18"/>
          <w:szCs w:val="18"/>
        </w:rPr>
        <w:t xml:space="preserve"> </w:t>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D4DBFBA"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d. </w:t>
      </w:r>
      <w:r w:rsidRPr="008E2B4E">
        <w:rPr>
          <w:rFonts w:ascii="Arial" w:hAnsi="Arial" w:cs="Arial"/>
          <w:color w:val="auto"/>
          <w:sz w:val="18"/>
          <w:szCs w:val="18"/>
        </w:rPr>
        <w:t xml:space="preserve">Have to stop for breath when walking at your own pace on level ground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AC11AFD"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e. </w:t>
      </w:r>
      <w:r w:rsidRPr="008E2B4E">
        <w:rPr>
          <w:rFonts w:ascii="Arial" w:hAnsi="Arial" w:cs="Arial"/>
          <w:color w:val="auto"/>
          <w:sz w:val="18"/>
          <w:szCs w:val="18"/>
        </w:rPr>
        <w:t xml:space="preserve">Shortness of breath when washing or dressing yourself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D3527C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f. </w:t>
      </w:r>
      <w:r w:rsidRPr="008E2B4E">
        <w:rPr>
          <w:rFonts w:ascii="Arial" w:hAnsi="Arial" w:cs="Arial"/>
          <w:color w:val="auto"/>
          <w:sz w:val="18"/>
          <w:szCs w:val="18"/>
        </w:rPr>
        <w:t xml:space="preserve">Shortness of breath that interferes with your job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B43C08A"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g. </w:t>
      </w:r>
      <w:r w:rsidRPr="008E2B4E">
        <w:rPr>
          <w:rFonts w:ascii="Arial" w:hAnsi="Arial" w:cs="Arial"/>
          <w:color w:val="auto"/>
          <w:sz w:val="18"/>
          <w:szCs w:val="18"/>
        </w:rPr>
        <w:t xml:space="preserve">Coughing that produces phlegm (thick sputum)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13E5C0D"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h. </w:t>
      </w:r>
      <w:r w:rsidRPr="008E2B4E">
        <w:rPr>
          <w:rFonts w:ascii="Arial" w:hAnsi="Arial" w:cs="Arial"/>
          <w:color w:val="auto"/>
          <w:sz w:val="18"/>
          <w:szCs w:val="18"/>
        </w:rPr>
        <w:t xml:space="preserve">Coughing that wakes you early in the morning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05E4A8C"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i. </w:t>
      </w:r>
      <w:r w:rsidRPr="008E2B4E">
        <w:rPr>
          <w:rFonts w:ascii="Arial" w:hAnsi="Arial" w:cs="Arial"/>
          <w:color w:val="auto"/>
          <w:sz w:val="18"/>
          <w:szCs w:val="18"/>
        </w:rPr>
        <w:t xml:space="preserve">Coughing that occurs mostly when you are lying down </w:t>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C5E9F0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j. </w:t>
      </w:r>
      <w:r w:rsidRPr="008E2B4E">
        <w:rPr>
          <w:rFonts w:ascii="Arial" w:hAnsi="Arial" w:cs="Arial"/>
          <w:color w:val="auto"/>
          <w:sz w:val="18"/>
          <w:szCs w:val="18"/>
        </w:rPr>
        <w:t xml:space="preserve">Coughing up blood in the last month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5076B92"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k. </w:t>
      </w:r>
      <w:r w:rsidRPr="008E2B4E">
        <w:rPr>
          <w:rFonts w:ascii="Arial" w:hAnsi="Arial" w:cs="Arial"/>
          <w:color w:val="auto"/>
          <w:sz w:val="18"/>
          <w:szCs w:val="18"/>
        </w:rPr>
        <w:t xml:space="preserve">Wheezing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8B67F5A"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l. </w:t>
      </w:r>
      <w:r w:rsidRPr="008E2B4E">
        <w:rPr>
          <w:rFonts w:ascii="Arial" w:hAnsi="Arial" w:cs="Arial"/>
          <w:color w:val="auto"/>
          <w:sz w:val="18"/>
          <w:szCs w:val="18"/>
        </w:rPr>
        <w:t>Wheezing that interferes with your job</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6C408C30"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m. </w:t>
      </w:r>
      <w:r w:rsidRPr="008E2B4E">
        <w:rPr>
          <w:rFonts w:ascii="Arial" w:hAnsi="Arial" w:cs="Arial"/>
          <w:color w:val="auto"/>
          <w:sz w:val="18"/>
          <w:szCs w:val="18"/>
        </w:rPr>
        <w:t xml:space="preserve">Chest pain when you breathe deeply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34F0E3E"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n. </w:t>
      </w:r>
      <w:r w:rsidRPr="008E2B4E">
        <w:rPr>
          <w:rFonts w:ascii="Arial" w:hAnsi="Arial" w:cs="Arial"/>
          <w:color w:val="auto"/>
          <w:sz w:val="18"/>
          <w:szCs w:val="18"/>
        </w:rPr>
        <w:t>Any other symptoms that you think may be related to lung problems</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0AE21D4B" w14:textId="77777777" w:rsidR="004B23E9" w:rsidRPr="008E2B4E" w:rsidRDefault="004B23E9" w:rsidP="002225F8">
      <w:pPr>
        <w:pStyle w:val="Default"/>
        <w:spacing w:before="120"/>
        <w:ind w:left="-720" w:right="-900"/>
        <w:rPr>
          <w:rFonts w:ascii="Arial" w:hAnsi="Arial" w:cs="Arial"/>
          <w:color w:val="auto"/>
          <w:sz w:val="18"/>
          <w:szCs w:val="18"/>
        </w:rPr>
      </w:pPr>
      <w:r w:rsidRPr="008E2B4E">
        <w:rPr>
          <w:rFonts w:ascii="Arial" w:hAnsi="Arial" w:cs="Arial"/>
          <w:color w:val="auto"/>
          <w:sz w:val="18"/>
          <w:szCs w:val="18"/>
        </w:rPr>
        <w:t xml:space="preserve">5. Have you </w:t>
      </w:r>
      <w:r w:rsidRPr="00B62DD9">
        <w:rPr>
          <w:rFonts w:ascii="Arial" w:hAnsi="Arial" w:cs="Arial"/>
          <w:i/>
          <w:color w:val="auto"/>
          <w:sz w:val="18"/>
          <w:szCs w:val="18"/>
        </w:rPr>
        <w:t>ever had</w:t>
      </w:r>
      <w:r w:rsidRPr="008E2B4E">
        <w:rPr>
          <w:rFonts w:ascii="Arial" w:hAnsi="Arial" w:cs="Arial"/>
          <w:color w:val="auto"/>
          <w:sz w:val="18"/>
          <w:szCs w:val="18"/>
        </w:rPr>
        <w:t xml:space="preserve"> any of the following cardiovascular or heart problems? </w:t>
      </w:r>
    </w:p>
    <w:p w14:paraId="1F8A85A4"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a. </w:t>
      </w:r>
      <w:r w:rsidRPr="008E2B4E">
        <w:rPr>
          <w:rFonts w:ascii="Arial" w:hAnsi="Arial" w:cs="Arial"/>
          <w:color w:val="auto"/>
          <w:sz w:val="18"/>
          <w:szCs w:val="18"/>
        </w:rPr>
        <w:t xml:space="preserve">Heart attack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035A250"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b. </w:t>
      </w:r>
      <w:r w:rsidRPr="008E2B4E">
        <w:rPr>
          <w:rFonts w:ascii="Arial" w:hAnsi="Arial" w:cs="Arial"/>
          <w:color w:val="auto"/>
          <w:sz w:val="18"/>
          <w:szCs w:val="18"/>
        </w:rPr>
        <w:t xml:space="preserve">Stroke </w:t>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4A09511"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c. </w:t>
      </w:r>
      <w:r w:rsidRPr="008E2B4E">
        <w:rPr>
          <w:rFonts w:ascii="Arial" w:hAnsi="Arial" w:cs="Arial"/>
          <w:color w:val="auto"/>
          <w:sz w:val="18"/>
          <w:szCs w:val="18"/>
        </w:rPr>
        <w:t xml:space="preserve">Angina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F837FA2"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d. </w:t>
      </w:r>
      <w:r w:rsidRPr="008E2B4E">
        <w:rPr>
          <w:rFonts w:ascii="Arial" w:hAnsi="Arial" w:cs="Arial"/>
          <w:color w:val="auto"/>
          <w:sz w:val="18"/>
          <w:szCs w:val="18"/>
        </w:rPr>
        <w:t xml:space="preserve">Heart failure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2C452E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e. </w:t>
      </w:r>
      <w:r w:rsidRPr="008E2B4E">
        <w:rPr>
          <w:rFonts w:ascii="Arial" w:hAnsi="Arial" w:cs="Arial"/>
          <w:color w:val="auto"/>
          <w:sz w:val="18"/>
          <w:szCs w:val="18"/>
        </w:rPr>
        <w:t>Swelling in your legs or feet (not caused by walking)</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50AD34B8"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f. </w:t>
      </w:r>
      <w:r w:rsidRPr="008E2B4E">
        <w:rPr>
          <w:rFonts w:ascii="Arial" w:hAnsi="Arial" w:cs="Arial"/>
          <w:color w:val="auto"/>
          <w:sz w:val="18"/>
          <w:szCs w:val="18"/>
        </w:rPr>
        <w:t xml:space="preserve">Heart arrhythmia (heart beating irregularly)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FCC57A7"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g. </w:t>
      </w:r>
      <w:r w:rsidRPr="008E2B4E">
        <w:rPr>
          <w:rFonts w:ascii="Arial" w:hAnsi="Arial" w:cs="Arial"/>
          <w:color w:val="auto"/>
          <w:sz w:val="18"/>
          <w:szCs w:val="18"/>
        </w:rPr>
        <w:t xml:space="preserve">High blood pressure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D4B6F37"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h. </w:t>
      </w:r>
      <w:r w:rsidRPr="008E2B4E">
        <w:rPr>
          <w:rFonts w:ascii="Arial" w:hAnsi="Arial" w:cs="Arial"/>
          <w:color w:val="auto"/>
          <w:sz w:val="18"/>
          <w:szCs w:val="18"/>
        </w:rPr>
        <w:t xml:space="preserve">Any other heart problem that you have been told about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1F6911B" w14:textId="77777777" w:rsidR="004B23E9" w:rsidRPr="008E2B4E" w:rsidRDefault="004B23E9" w:rsidP="002225F8">
      <w:pPr>
        <w:pStyle w:val="Default"/>
        <w:spacing w:before="120"/>
        <w:ind w:left="-720" w:right="-900"/>
        <w:rPr>
          <w:rFonts w:ascii="Arial" w:hAnsi="Arial" w:cs="Arial"/>
          <w:color w:val="auto"/>
          <w:sz w:val="18"/>
          <w:szCs w:val="18"/>
        </w:rPr>
      </w:pPr>
      <w:r w:rsidRPr="008E2B4E">
        <w:rPr>
          <w:rFonts w:ascii="Arial" w:hAnsi="Arial" w:cs="Arial"/>
          <w:color w:val="auto"/>
          <w:sz w:val="18"/>
          <w:szCs w:val="18"/>
        </w:rPr>
        <w:t xml:space="preserve">6. Have you </w:t>
      </w:r>
      <w:r w:rsidRPr="00B62DD9">
        <w:rPr>
          <w:rFonts w:ascii="Arial" w:hAnsi="Arial" w:cs="Arial"/>
          <w:i/>
          <w:color w:val="auto"/>
          <w:sz w:val="18"/>
          <w:szCs w:val="18"/>
        </w:rPr>
        <w:t>ever had</w:t>
      </w:r>
      <w:r w:rsidRPr="008E2B4E">
        <w:rPr>
          <w:rFonts w:ascii="Arial" w:hAnsi="Arial" w:cs="Arial"/>
          <w:color w:val="auto"/>
          <w:sz w:val="18"/>
          <w:szCs w:val="18"/>
        </w:rPr>
        <w:t xml:space="preserve"> any of the following cardiovascular or heart symptoms? </w:t>
      </w:r>
    </w:p>
    <w:p w14:paraId="7B29AA0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a. </w:t>
      </w:r>
      <w:r w:rsidRPr="008E2B4E">
        <w:rPr>
          <w:rFonts w:ascii="Arial" w:hAnsi="Arial" w:cs="Arial"/>
          <w:color w:val="auto"/>
          <w:sz w:val="18"/>
          <w:szCs w:val="18"/>
        </w:rPr>
        <w:t xml:space="preserve">Frequent pain or tightness in your chest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86C93A1"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b. </w:t>
      </w:r>
      <w:r w:rsidRPr="008E2B4E">
        <w:rPr>
          <w:rFonts w:ascii="Arial" w:hAnsi="Arial" w:cs="Arial"/>
          <w:color w:val="auto"/>
          <w:sz w:val="18"/>
          <w:szCs w:val="18"/>
        </w:rPr>
        <w:t xml:space="preserve">Pain or tightness in your chest during physical activity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8684D3F"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c. </w:t>
      </w:r>
      <w:r w:rsidRPr="008E2B4E">
        <w:rPr>
          <w:rFonts w:ascii="Arial" w:hAnsi="Arial" w:cs="Arial"/>
          <w:color w:val="auto"/>
          <w:sz w:val="18"/>
          <w:szCs w:val="18"/>
        </w:rPr>
        <w:t>Pain or tightness in your chest that interferes with your job</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646847D8"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d. </w:t>
      </w:r>
      <w:r w:rsidRPr="008E2B4E">
        <w:rPr>
          <w:rFonts w:ascii="Arial" w:hAnsi="Arial" w:cs="Arial"/>
          <w:color w:val="auto"/>
          <w:sz w:val="18"/>
          <w:szCs w:val="18"/>
        </w:rPr>
        <w:t>In the past two years, have you noticed your heart skipping or missing a beat</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0F992122"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e. </w:t>
      </w:r>
      <w:r w:rsidRPr="008E2B4E">
        <w:rPr>
          <w:rFonts w:ascii="Arial" w:hAnsi="Arial" w:cs="Arial"/>
          <w:color w:val="auto"/>
          <w:sz w:val="18"/>
          <w:szCs w:val="18"/>
        </w:rPr>
        <w:t xml:space="preserve">Heartburn or indigestion that is not related to eating </w:t>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098CBE7"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f. </w:t>
      </w:r>
      <w:r w:rsidRPr="008E2B4E">
        <w:rPr>
          <w:rFonts w:ascii="Arial" w:hAnsi="Arial" w:cs="Arial"/>
          <w:color w:val="auto"/>
          <w:sz w:val="18"/>
          <w:szCs w:val="18"/>
        </w:rPr>
        <w:t>Any other symptoms that you think may be related to heart or circulation problems</w:t>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8E2B4E">
        <w:rPr>
          <w:rFonts w:ascii="Arial" w:hAnsi="Arial" w:cs="Arial"/>
          <w:color w:val="auto"/>
          <w:sz w:val="18"/>
          <w:szCs w:val="18"/>
        </w:rPr>
        <w:t xml:space="preserve"> </w:t>
      </w:r>
    </w:p>
    <w:p w14:paraId="00D31964" w14:textId="77777777" w:rsidR="004B23E9" w:rsidRPr="008E2B4E" w:rsidRDefault="004B23E9" w:rsidP="002225F8">
      <w:pPr>
        <w:pStyle w:val="Default"/>
        <w:spacing w:before="120"/>
        <w:ind w:left="-720" w:right="-900"/>
        <w:rPr>
          <w:rFonts w:ascii="Arial" w:hAnsi="Arial" w:cs="Arial"/>
          <w:color w:val="auto"/>
          <w:sz w:val="18"/>
          <w:szCs w:val="18"/>
        </w:rPr>
      </w:pPr>
      <w:r w:rsidRPr="008E2B4E">
        <w:rPr>
          <w:rFonts w:ascii="Arial" w:hAnsi="Arial" w:cs="Arial"/>
          <w:color w:val="auto"/>
          <w:sz w:val="18"/>
          <w:szCs w:val="18"/>
        </w:rPr>
        <w:t xml:space="preserve">7. Do you </w:t>
      </w:r>
      <w:r w:rsidRPr="00B62DD9">
        <w:rPr>
          <w:rFonts w:ascii="Arial" w:hAnsi="Arial" w:cs="Arial"/>
          <w:i/>
          <w:color w:val="auto"/>
          <w:sz w:val="18"/>
          <w:szCs w:val="18"/>
        </w:rPr>
        <w:t>currently</w:t>
      </w:r>
      <w:r w:rsidRPr="008E2B4E">
        <w:rPr>
          <w:rFonts w:ascii="Arial" w:hAnsi="Arial" w:cs="Arial"/>
          <w:color w:val="auto"/>
          <w:sz w:val="18"/>
          <w:szCs w:val="18"/>
        </w:rPr>
        <w:t xml:space="preserve"> take medication for any of the following problems? </w:t>
      </w:r>
    </w:p>
    <w:p w14:paraId="3D81B4D9"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a. </w:t>
      </w:r>
      <w:r w:rsidRPr="008E2B4E">
        <w:rPr>
          <w:rFonts w:ascii="Arial" w:hAnsi="Arial" w:cs="Arial"/>
          <w:color w:val="auto"/>
          <w:sz w:val="18"/>
          <w:szCs w:val="18"/>
        </w:rPr>
        <w:t xml:space="preserve">Breathing or lung problems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403AB8E"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b. </w:t>
      </w:r>
      <w:r w:rsidRPr="008E2B4E">
        <w:rPr>
          <w:rFonts w:ascii="Arial" w:hAnsi="Arial" w:cs="Arial"/>
          <w:color w:val="auto"/>
          <w:sz w:val="18"/>
          <w:szCs w:val="18"/>
        </w:rPr>
        <w:t xml:space="preserve">Heart trouble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BD93317"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c. </w:t>
      </w:r>
      <w:r w:rsidRPr="008E2B4E">
        <w:rPr>
          <w:rFonts w:ascii="Arial" w:hAnsi="Arial" w:cs="Arial"/>
          <w:color w:val="auto"/>
          <w:sz w:val="18"/>
          <w:szCs w:val="18"/>
        </w:rPr>
        <w:t xml:space="preserve">Blood pressure </w:t>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689BE4B"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d. Seizures    </w:t>
      </w:r>
      <w:r w:rsidRPr="008E2B4E">
        <w:rPr>
          <w:rFonts w:ascii="Arial" w:hAnsi="Arial" w:cs="Arial"/>
          <w:color w:val="auto"/>
          <w:sz w:val="18"/>
          <w:szCs w:val="18"/>
        </w:rPr>
        <w:t xml:space="preserve">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D55FAEC" w14:textId="77777777" w:rsidR="004B23E9" w:rsidRPr="008E2B4E" w:rsidRDefault="004B23E9" w:rsidP="002225F8">
      <w:pPr>
        <w:pStyle w:val="Default"/>
        <w:spacing w:before="120"/>
        <w:ind w:left="-720" w:right="-900"/>
        <w:rPr>
          <w:rFonts w:ascii="Arial" w:hAnsi="Arial" w:cs="Arial"/>
          <w:color w:val="auto"/>
          <w:sz w:val="18"/>
          <w:szCs w:val="18"/>
        </w:rPr>
      </w:pPr>
      <w:r w:rsidRPr="008E2B4E">
        <w:rPr>
          <w:rFonts w:ascii="Arial" w:hAnsi="Arial" w:cs="Arial"/>
          <w:color w:val="auto"/>
          <w:sz w:val="18"/>
          <w:szCs w:val="18"/>
        </w:rPr>
        <w:t xml:space="preserve">8. If you have used a respirator, have you </w:t>
      </w:r>
      <w:r w:rsidRPr="00404D00">
        <w:rPr>
          <w:rFonts w:ascii="Arial" w:hAnsi="Arial" w:cs="Arial"/>
          <w:i/>
          <w:color w:val="auto"/>
          <w:sz w:val="18"/>
          <w:szCs w:val="18"/>
        </w:rPr>
        <w:t>ever had</w:t>
      </w:r>
      <w:r w:rsidRPr="008E2B4E">
        <w:rPr>
          <w:rFonts w:ascii="Arial" w:hAnsi="Arial" w:cs="Arial"/>
          <w:color w:val="auto"/>
          <w:sz w:val="18"/>
          <w:szCs w:val="18"/>
        </w:rPr>
        <w:t xml:space="preserve"> any of the following problems? </w:t>
      </w:r>
    </w:p>
    <w:p w14:paraId="3687E1A3" w14:textId="77777777" w:rsidR="004B23E9" w:rsidRPr="008E2B4E" w:rsidRDefault="004B23E9" w:rsidP="002225F8">
      <w:pPr>
        <w:pStyle w:val="Default"/>
        <w:ind w:left="-720" w:right="-900"/>
        <w:rPr>
          <w:rFonts w:ascii="Arial" w:hAnsi="Arial" w:cs="Arial"/>
          <w:color w:val="auto"/>
          <w:sz w:val="18"/>
          <w:szCs w:val="18"/>
        </w:rPr>
      </w:pPr>
      <w:r>
        <w:rPr>
          <w:rFonts w:ascii="Arial" w:hAnsi="Arial" w:cs="Arial"/>
          <w:color w:val="auto"/>
          <w:sz w:val="18"/>
          <w:szCs w:val="18"/>
        </w:rPr>
        <w:fldChar w:fldCharType="begin">
          <w:ffData>
            <w:name w:val="Check21"/>
            <w:enabled/>
            <w:calcOnExit w:val="0"/>
            <w:checkBox>
              <w:sizeAuto/>
              <w:default w:val="0"/>
            </w:checkBox>
          </w:ffData>
        </w:fldChar>
      </w:r>
      <w:bookmarkStart w:id="185" w:name="Check21"/>
      <w:r>
        <w:rPr>
          <w:rFonts w:ascii="Arial" w:hAnsi="Arial" w:cs="Arial"/>
          <w:color w:val="auto"/>
          <w:sz w:val="18"/>
          <w:szCs w:val="18"/>
        </w:rPr>
        <w:instrText xml:space="preserve"> FORMCHECKBOX </w:instrText>
      </w:r>
      <w:r w:rsidR="00A95158">
        <w:rPr>
          <w:rFonts w:ascii="Arial" w:hAnsi="Arial" w:cs="Arial"/>
          <w:color w:val="auto"/>
          <w:sz w:val="18"/>
          <w:szCs w:val="18"/>
        </w:rPr>
      </w:r>
      <w:r w:rsidR="00A95158">
        <w:rPr>
          <w:rFonts w:ascii="Arial" w:hAnsi="Arial" w:cs="Arial"/>
          <w:color w:val="auto"/>
          <w:sz w:val="18"/>
          <w:szCs w:val="18"/>
        </w:rPr>
        <w:fldChar w:fldCharType="separate"/>
      </w:r>
      <w:r>
        <w:rPr>
          <w:rFonts w:ascii="Arial" w:hAnsi="Arial" w:cs="Arial"/>
          <w:color w:val="auto"/>
          <w:sz w:val="18"/>
          <w:szCs w:val="18"/>
        </w:rPr>
        <w:fldChar w:fldCharType="end"/>
      </w:r>
      <w:bookmarkEnd w:id="185"/>
      <w:r w:rsidRPr="008E2B4E">
        <w:rPr>
          <w:rFonts w:ascii="Arial" w:hAnsi="Arial" w:cs="Arial"/>
          <w:color w:val="auto"/>
          <w:sz w:val="18"/>
          <w:szCs w:val="18"/>
        </w:rPr>
        <w:t xml:space="preserve">Check here if you’ve never used a respirator and move on to question 9. </w:t>
      </w:r>
    </w:p>
    <w:p w14:paraId="15E80302"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a. </w:t>
      </w:r>
      <w:r w:rsidRPr="008E2B4E">
        <w:rPr>
          <w:rFonts w:ascii="Arial" w:hAnsi="Arial" w:cs="Arial"/>
          <w:color w:val="auto"/>
          <w:sz w:val="18"/>
          <w:szCs w:val="18"/>
        </w:rPr>
        <w:t xml:space="preserve">Eye irritation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0C82093"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b. </w:t>
      </w:r>
      <w:r w:rsidRPr="008E2B4E">
        <w:rPr>
          <w:rFonts w:ascii="Arial" w:hAnsi="Arial" w:cs="Arial"/>
          <w:color w:val="auto"/>
          <w:sz w:val="18"/>
          <w:szCs w:val="18"/>
        </w:rPr>
        <w:t xml:space="preserve">Skin allergies or rashes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896476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c. </w:t>
      </w:r>
      <w:r w:rsidRPr="008E2B4E">
        <w:rPr>
          <w:rFonts w:ascii="Arial" w:hAnsi="Arial" w:cs="Arial"/>
          <w:color w:val="auto"/>
          <w:sz w:val="18"/>
          <w:szCs w:val="18"/>
        </w:rPr>
        <w:t xml:space="preserve">Anxiety </w:t>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sidR="002225F8">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83DDD09"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d. </w:t>
      </w:r>
      <w:r w:rsidRPr="008E2B4E">
        <w:rPr>
          <w:rFonts w:ascii="Arial" w:hAnsi="Arial" w:cs="Arial"/>
          <w:color w:val="auto"/>
          <w:sz w:val="18"/>
          <w:szCs w:val="18"/>
        </w:rPr>
        <w:t xml:space="preserve">General weakness or fatigue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8558476" w14:textId="77777777" w:rsidR="004B23E9" w:rsidRPr="008E2B4E" w:rsidRDefault="004B23E9" w:rsidP="002225F8">
      <w:pPr>
        <w:pStyle w:val="Default"/>
        <w:ind w:left="-720" w:right="-900" w:firstLine="720"/>
        <w:rPr>
          <w:rFonts w:ascii="Arial" w:hAnsi="Arial" w:cs="Arial"/>
          <w:color w:val="auto"/>
          <w:sz w:val="18"/>
          <w:szCs w:val="18"/>
        </w:rPr>
      </w:pPr>
      <w:r>
        <w:rPr>
          <w:rFonts w:ascii="Arial" w:hAnsi="Arial" w:cs="Arial"/>
          <w:color w:val="auto"/>
          <w:sz w:val="18"/>
          <w:szCs w:val="18"/>
        </w:rPr>
        <w:t xml:space="preserve">e. </w:t>
      </w:r>
      <w:r w:rsidRPr="008E2B4E">
        <w:rPr>
          <w:rFonts w:ascii="Arial" w:hAnsi="Arial" w:cs="Arial"/>
          <w:color w:val="auto"/>
          <w:sz w:val="18"/>
          <w:szCs w:val="18"/>
        </w:rPr>
        <w:t xml:space="preserve">Any other problem that interferes with your use of a respirator </w:t>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color w:val="auto"/>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63C79176" w14:textId="77777777" w:rsidR="004B23E9" w:rsidRPr="008E2B4E" w:rsidRDefault="004B23E9" w:rsidP="002225F8">
      <w:pPr>
        <w:pStyle w:val="Default"/>
        <w:spacing w:before="120"/>
        <w:ind w:left="-720" w:right="-900"/>
        <w:rPr>
          <w:rFonts w:ascii="Arial" w:hAnsi="Arial" w:cs="Arial"/>
          <w:color w:val="auto"/>
          <w:sz w:val="18"/>
          <w:szCs w:val="18"/>
        </w:rPr>
      </w:pPr>
      <w:r w:rsidRPr="008E2B4E">
        <w:rPr>
          <w:rFonts w:ascii="Arial" w:hAnsi="Arial" w:cs="Arial"/>
          <w:color w:val="auto"/>
          <w:sz w:val="18"/>
          <w:szCs w:val="18"/>
        </w:rPr>
        <w:t xml:space="preserve">9. Would you like to talk to the health care professional who will review this questionnaire about your </w:t>
      </w:r>
    </w:p>
    <w:p w14:paraId="7A243999" w14:textId="77777777" w:rsidR="004B23E9" w:rsidRDefault="004B23E9" w:rsidP="002225F8">
      <w:pPr>
        <w:ind w:left="-720" w:right="-900"/>
        <w:rPr>
          <w:rFonts w:ascii="Arial" w:hAnsi="Arial" w:cs="Arial"/>
          <w:sz w:val="18"/>
          <w:szCs w:val="18"/>
        </w:rPr>
      </w:pPr>
      <w:r w:rsidRPr="008E2B4E">
        <w:rPr>
          <w:rFonts w:ascii="Arial" w:hAnsi="Arial" w:cs="Arial"/>
          <w:sz w:val="18"/>
          <w:szCs w:val="18"/>
        </w:rPr>
        <w:t>answers to this questionnaire?</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AC2ABB3" w14:textId="77777777" w:rsidR="004B23E9" w:rsidRDefault="004B23E9" w:rsidP="002225F8">
      <w:pPr>
        <w:ind w:left="-720" w:right="-900"/>
        <w:rPr>
          <w:rFonts w:ascii="Arial" w:hAnsi="Arial" w:cs="Arial"/>
          <w:sz w:val="18"/>
          <w:szCs w:val="18"/>
        </w:rPr>
      </w:pPr>
    </w:p>
    <w:p w14:paraId="7941DB73" w14:textId="77777777" w:rsidR="004B23E9" w:rsidRPr="00B92066" w:rsidRDefault="004B23E9" w:rsidP="002225F8">
      <w:pPr>
        <w:autoSpaceDE w:val="0"/>
        <w:autoSpaceDN w:val="0"/>
        <w:adjustRightInd w:val="0"/>
        <w:ind w:left="-720" w:right="-900"/>
        <w:rPr>
          <w:rFonts w:ascii="Arial" w:hAnsi="Arial" w:cs="Arial"/>
          <w:b/>
          <w:color w:val="000000"/>
          <w:sz w:val="18"/>
          <w:szCs w:val="18"/>
        </w:rPr>
      </w:pPr>
      <w:r w:rsidRPr="00B92066">
        <w:rPr>
          <w:rFonts w:ascii="Arial" w:hAnsi="Arial" w:cs="Arial"/>
          <w:b/>
          <w:i/>
          <w:iCs/>
          <w:color w:val="000000"/>
          <w:sz w:val="18"/>
          <w:szCs w:val="18"/>
        </w:rPr>
        <w:t xml:space="preserve">Questions 10 through 15 below must be answered by every employee who has been selected to use either a </w:t>
      </w:r>
      <w:r>
        <w:rPr>
          <w:rFonts w:ascii="Arial" w:hAnsi="Arial" w:cs="Arial"/>
          <w:b/>
          <w:bCs/>
          <w:i/>
          <w:iCs/>
          <w:color w:val="000000"/>
          <w:sz w:val="18"/>
          <w:szCs w:val="18"/>
        </w:rPr>
        <w:t>full-facepiece respirator or a self-</w:t>
      </w:r>
      <w:r w:rsidRPr="00B92066">
        <w:rPr>
          <w:rFonts w:ascii="Arial" w:hAnsi="Arial" w:cs="Arial"/>
          <w:b/>
          <w:bCs/>
          <w:i/>
          <w:iCs/>
          <w:color w:val="000000"/>
          <w:sz w:val="18"/>
          <w:szCs w:val="18"/>
        </w:rPr>
        <w:t>contained breathing apparatus (SCBA)</w:t>
      </w:r>
      <w:r w:rsidRPr="00B92066">
        <w:rPr>
          <w:rFonts w:ascii="Arial" w:hAnsi="Arial" w:cs="Arial"/>
          <w:b/>
          <w:i/>
          <w:iCs/>
          <w:color w:val="000000"/>
          <w:sz w:val="18"/>
          <w:szCs w:val="18"/>
        </w:rPr>
        <w:t xml:space="preserve">. For employees who have been selected to use other types of respirators, answering these questions is voluntary. </w:t>
      </w:r>
    </w:p>
    <w:p w14:paraId="6E8CBA6B" w14:textId="77777777" w:rsidR="004B23E9" w:rsidRPr="00B92066" w:rsidRDefault="004B23E9" w:rsidP="002225F8">
      <w:pPr>
        <w:autoSpaceDE w:val="0"/>
        <w:autoSpaceDN w:val="0"/>
        <w:adjustRightInd w:val="0"/>
        <w:ind w:left="7200" w:right="-900" w:firstLine="720"/>
        <w:rPr>
          <w:rFonts w:ascii="Arial" w:hAnsi="Arial" w:cs="Arial"/>
          <w:b/>
          <w:color w:val="000000"/>
          <w:sz w:val="18"/>
          <w:szCs w:val="18"/>
        </w:rPr>
      </w:pPr>
      <w:r w:rsidRPr="00B92066">
        <w:rPr>
          <w:rFonts w:ascii="Arial" w:hAnsi="Arial" w:cs="Arial"/>
          <w:b/>
          <w:color w:val="000000"/>
          <w:sz w:val="18"/>
          <w:szCs w:val="18"/>
        </w:rPr>
        <w:t xml:space="preserve">Yes </w:t>
      </w:r>
      <w:r>
        <w:rPr>
          <w:rFonts w:ascii="Arial" w:hAnsi="Arial" w:cs="Arial"/>
          <w:b/>
          <w:color w:val="000000"/>
          <w:sz w:val="18"/>
          <w:szCs w:val="18"/>
        </w:rPr>
        <w:t xml:space="preserve">   </w:t>
      </w:r>
      <w:r w:rsidRPr="00B92066">
        <w:rPr>
          <w:rFonts w:ascii="Arial" w:hAnsi="Arial" w:cs="Arial"/>
          <w:b/>
          <w:color w:val="000000"/>
          <w:sz w:val="18"/>
          <w:szCs w:val="18"/>
        </w:rPr>
        <w:t xml:space="preserve"> No </w:t>
      </w:r>
    </w:p>
    <w:p w14:paraId="27D88D97"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 xml:space="preserve">10. Have you </w:t>
      </w:r>
      <w:r w:rsidRPr="00404D00">
        <w:rPr>
          <w:rFonts w:ascii="Arial" w:hAnsi="Arial" w:cs="Arial"/>
          <w:i/>
          <w:color w:val="000000"/>
          <w:sz w:val="18"/>
          <w:szCs w:val="18"/>
        </w:rPr>
        <w:t>ever lost</w:t>
      </w:r>
      <w:r w:rsidRPr="00D02447">
        <w:rPr>
          <w:rFonts w:ascii="Arial" w:hAnsi="Arial" w:cs="Arial"/>
          <w:color w:val="000000"/>
          <w:sz w:val="18"/>
          <w:szCs w:val="18"/>
        </w:rPr>
        <w:t xml:space="preserve"> vision in either eye (temporarily or permanently)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9BC90EE" w14:textId="77777777" w:rsidR="004B23E9" w:rsidRDefault="004B23E9" w:rsidP="002225F8">
      <w:pPr>
        <w:autoSpaceDE w:val="0"/>
        <w:autoSpaceDN w:val="0"/>
        <w:adjustRightInd w:val="0"/>
        <w:ind w:left="-720" w:right="-900" w:hanging="360"/>
        <w:rPr>
          <w:rFonts w:ascii="Arial" w:hAnsi="Arial" w:cs="Arial"/>
          <w:color w:val="000000"/>
          <w:sz w:val="18"/>
          <w:szCs w:val="18"/>
        </w:rPr>
      </w:pPr>
    </w:p>
    <w:p w14:paraId="1210C159" w14:textId="77777777" w:rsidR="00476DF9" w:rsidRDefault="00476DF9" w:rsidP="002225F8">
      <w:pPr>
        <w:autoSpaceDE w:val="0"/>
        <w:autoSpaceDN w:val="0"/>
        <w:adjustRightInd w:val="0"/>
        <w:ind w:left="-720" w:right="-900" w:hanging="360"/>
        <w:rPr>
          <w:rFonts w:ascii="Arial" w:hAnsi="Arial" w:cs="Arial"/>
          <w:color w:val="000000"/>
          <w:sz w:val="18"/>
          <w:szCs w:val="18"/>
        </w:rPr>
      </w:pPr>
    </w:p>
    <w:p w14:paraId="27D6205E"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 xml:space="preserve">11. Do you </w:t>
      </w:r>
      <w:r w:rsidRPr="00404D00">
        <w:rPr>
          <w:rFonts w:ascii="Arial" w:hAnsi="Arial" w:cs="Arial"/>
          <w:i/>
          <w:color w:val="000000"/>
          <w:sz w:val="18"/>
          <w:szCs w:val="18"/>
        </w:rPr>
        <w:t>currently</w:t>
      </w:r>
      <w:r w:rsidRPr="00D02447">
        <w:rPr>
          <w:rFonts w:ascii="Arial" w:hAnsi="Arial" w:cs="Arial"/>
          <w:color w:val="000000"/>
          <w:sz w:val="18"/>
          <w:szCs w:val="18"/>
        </w:rPr>
        <w:t xml:space="preserve"> have any of the following vision problems?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p>
    <w:p w14:paraId="5CA46FFE"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a. </w:t>
      </w:r>
      <w:r w:rsidRPr="00D02447">
        <w:rPr>
          <w:rFonts w:ascii="Arial" w:hAnsi="Arial" w:cs="Arial"/>
          <w:color w:val="000000"/>
          <w:sz w:val="18"/>
          <w:szCs w:val="18"/>
        </w:rPr>
        <w:t xml:space="preserve">Wear contact lenses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B6945CE"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b. </w:t>
      </w:r>
      <w:r w:rsidRPr="00D02447">
        <w:rPr>
          <w:rFonts w:ascii="Arial" w:hAnsi="Arial" w:cs="Arial"/>
          <w:color w:val="000000"/>
          <w:sz w:val="18"/>
          <w:szCs w:val="18"/>
        </w:rPr>
        <w:t xml:space="preserve">Wear glasses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0A7C436"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c. </w:t>
      </w:r>
      <w:r w:rsidRPr="00D02447">
        <w:rPr>
          <w:rFonts w:ascii="Arial" w:hAnsi="Arial" w:cs="Arial"/>
          <w:color w:val="000000"/>
          <w:sz w:val="18"/>
          <w:szCs w:val="18"/>
        </w:rPr>
        <w:t xml:space="preserve">Color blind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F1EECF6"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d. </w:t>
      </w:r>
      <w:r w:rsidRPr="00D02447">
        <w:rPr>
          <w:rFonts w:ascii="Arial" w:hAnsi="Arial" w:cs="Arial"/>
          <w:color w:val="000000"/>
          <w:sz w:val="18"/>
          <w:szCs w:val="18"/>
        </w:rPr>
        <w:t>Any other eye or vision problem</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D02447">
        <w:rPr>
          <w:rFonts w:ascii="Arial" w:hAnsi="Arial" w:cs="Arial"/>
          <w:color w:val="000000"/>
          <w:sz w:val="18"/>
          <w:szCs w:val="18"/>
        </w:rPr>
        <w:t xml:space="preserve"> </w:t>
      </w:r>
    </w:p>
    <w:p w14:paraId="20756CB1" w14:textId="77777777" w:rsidR="004B23E9" w:rsidRPr="00B92066" w:rsidRDefault="004B23E9" w:rsidP="002225F8">
      <w:pPr>
        <w:autoSpaceDE w:val="0"/>
        <w:autoSpaceDN w:val="0"/>
        <w:adjustRightInd w:val="0"/>
        <w:ind w:left="7200" w:right="-900" w:firstLine="720"/>
        <w:rPr>
          <w:rFonts w:ascii="Arial" w:hAnsi="Arial" w:cs="Arial"/>
          <w:b/>
          <w:color w:val="000000"/>
          <w:sz w:val="18"/>
          <w:szCs w:val="18"/>
        </w:rPr>
      </w:pPr>
      <w:r w:rsidRPr="00B92066">
        <w:rPr>
          <w:rFonts w:ascii="Arial" w:hAnsi="Arial" w:cs="Arial"/>
          <w:b/>
          <w:color w:val="000000"/>
          <w:sz w:val="18"/>
          <w:szCs w:val="18"/>
        </w:rPr>
        <w:lastRenderedPageBreak/>
        <w:t xml:space="preserve">Yes </w:t>
      </w:r>
      <w:r>
        <w:rPr>
          <w:rFonts w:ascii="Arial" w:hAnsi="Arial" w:cs="Arial"/>
          <w:b/>
          <w:color w:val="000000"/>
          <w:sz w:val="18"/>
          <w:szCs w:val="18"/>
        </w:rPr>
        <w:t xml:space="preserve">   </w:t>
      </w:r>
      <w:r w:rsidRPr="00B92066">
        <w:rPr>
          <w:rFonts w:ascii="Arial" w:hAnsi="Arial" w:cs="Arial"/>
          <w:b/>
          <w:color w:val="000000"/>
          <w:sz w:val="18"/>
          <w:szCs w:val="18"/>
        </w:rPr>
        <w:t xml:space="preserve"> No </w:t>
      </w:r>
    </w:p>
    <w:p w14:paraId="53D780A4"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12. Have you</w:t>
      </w:r>
      <w:r w:rsidRPr="00404D00">
        <w:rPr>
          <w:rFonts w:ascii="Arial" w:hAnsi="Arial" w:cs="Arial"/>
          <w:i/>
          <w:color w:val="000000"/>
          <w:sz w:val="18"/>
          <w:szCs w:val="18"/>
        </w:rPr>
        <w:t xml:space="preserve"> ever had</w:t>
      </w:r>
      <w:r w:rsidRPr="00D02447">
        <w:rPr>
          <w:rFonts w:ascii="Arial" w:hAnsi="Arial" w:cs="Arial"/>
          <w:color w:val="000000"/>
          <w:sz w:val="18"/>
          <w:szCs w:val="18"/>
        </w:rPr>
        <w:t xml:space="preserve"> an injury to your ears, incl</w:t>
      </w:r>
      <w:r>
        <w:rPr>
          <w:rFonts w:ascii="Arial" w:hAnsi="Arial" w:cs="Arial"/>
          <w:color w:val="000000"/>
          <w:sz w:val="18"/>
          <w:szCs w:val="18"/>
        </w:rPr>
        <w:t>uding a broken ear drum?</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D02447">
        <w:rPr>
          <w:rFonts w:ascii="Arial" w:hAnsi="Arial" w:cs="Arial"/>
          <w:color w:val="000000"/>
          <w:sz w:val="18"/>
          <w:szCs w:val="18"/>
        </w:rPr>
        <w:t xml:space="preserve"> </w:t>
      </w:r>
    </w:p>
    <w:p w14:paraId="0D6EF237" w14:textId="77777777" w:rsidR="004B23E9" w:rsidRDefault="002225F8" w:rsidP="002225F8">
      <w:pPr>
        <w:autoSpaceDE w:val="0"/>
        <w:autoSpaceDN w:val="0"/>
        <w:adjustRightInd w:val="0"/>
        <w:ind w:left="-720" w:right="-900" w:hanging="360"/>
        <w:rPr>
          <w:rFonts w:ascii="Arial" w:hAnsi="Arial" w:cs="Arial"/>
          <w:color w:val="000000"/>
          <w:sz w:val="18"/>
          <w:szCs w:val="18"/>
        </w:rPr>
      </w:pPr>
      <w:r>
        <w:rPr>
          <w:rFonts w:ascii="Arial" w:hAnsi="Arial" w:cs="Arial"/>
          <w:color w:val="000000"/>
          <w:sz w:val="18"/>
          <w:szCs w:val="18"/>
        </w:rPr>
        <w:tab/>
      </w:r>
    </w:p>
    <w:p w14:paraId="744EEB43"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 xml:space="preserve">13. Do you </w:t>
      </w:r>
      <w:r w:rsidRPr="00404D00">
        <w:rPr>
          <w:rFonts w:ascii="Arial" w:hAnsi="Arial" w:cs="Arial"/>
          <w:i/>
          <w:color w:val="000000"/>
          <w:sz w:val="18"/>
          <w:szCs w:val="18"/>
        </w:rPr>
        <w:t>currently</w:t>
      </w:r>
      <w:r w:rsidRPr="00D02447">
        <w:rPr>
          <w:rFonts w:ascii="Arial" w:hAnsi="Arial" w:cs="Arial"/>
          <w:color w:val="000000"/>
          <w:sz w:val="18"/>
          <w:szCs w:val="18"/>
        </w:rPr>
        <w:t xml:space="preserve"> have any of the following hearing problems? </w:t>
      </w:r>
    </w:p>
    <w:p w14:paraId="12A46DE4" w14:textId="77777777" w:rsidR="004B23E9"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a. </w:t>
      </w:r>
      <w:r w:rsidRPr="00D02447">
        <w:rPr>
          <w:rFonts w:ascii="Arial" w:hAnsi="Arial" w:cs="Arial"/>
          <w:color w:val="000000"/>
          <w:sz w:val="18"/>
          <w:szCs w:val="18"/>
        </w:rPr>
        <w:t>Difficulty hearing</w:t>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91883BE"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b. </w:t>
      </w:r>
      <w:r w:rsidRPr="00D02447">
        <w:rPr>
          <w:rFonts w:ascii="Arial" w:hAnsi="Arial" w:cs="Arial"/>
          <w:color w:val="000000"/>
          <w:sz w:val="18"/>
          <w:szCs w:val="18"/>
        </w:rPr>
        <w:t xml:space="preserve">Wear a hearing aid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C82E78A"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c. </w:t>
      </w:r>
      <w:r w:rsidRPr="00D02447">
        <w:rPr>
          <w:rFonts w:ascii="Arial" w:hAnsi="Arial" w:cs="Arial"/>
          <w:color w:val="000000"/>
          <w:sz w:val="18"/>
          <w:szCs w:val="18"/>
        </w:rPr>
        <w:t xml:space="preserve">Any other hearing or ear problem </w:t>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4F978F7" w14:textId="77777777" w:rsidR="004B23E9" w:rsidRDefault="004B23E9" w:rsidP="002225F8">
      <w:pPr>
        <w:autoSpaceDE w:val="0"/>
        <w:autoSpaceDN w:val="0"/>
        <w:adjustRightInd w:val="0"/>
        <w:ind w:left="-720" w:right="-900" w:hanging="360"/>
        <w:rPr>
          <w:rFonts w:ascii="Arial" w:hAnsi="Arial" w:cs="Arial"/>
          <w:color w:val="000000"/>
          <w:sz w:val="18"/>
          <w:szCs w:val="18"/>
        </w:rPr>
      </w:pPr>
    </w:p>
    <w:p w14:paraId="01A281C9"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 xml:space="preserve">14. Have you </w:t>
      </w:r>
      <w:r w:rsidRPr="00573982">
        <w:rPr>
          <w:rFonts w:ascii="Arial" w:hAnsi="Arial" w:cs="Arial"/>
          <w:i/>
          <w:color w:val="000000"/>
          <w:sz w:val="18"/>
          <w:szCs w:val="18"/>
        </w:rPr>
        <w:t>ever had</w:t>
      </w:r>
      <w:r w:rsidRPr="00D02447">
        <w:rPr>
          <w:rFonts w:ascii="Arial" w:hAnsi="Arial" w:cs="Arial"/>
          <w:color w:val="000000"/>
          <w:sz w:val="18"/>
          <w:szCs w:val="18"/>
        </w:rPr>
        <w:t xml:space="preserve"> a back injury</w:t>
      </w:r>
      <w:r>
        <w:rPr>
          <w:rFonts w:ascii="Arial" w:hAnsi="Arial" w:cs="Arial"/>
          <w:color w:val="000000"/>
          <w:sz w:val="18"/>
          <w:szCs w:val="18"/>
        </w:rPr>
        <w:t>?</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color w:val="000000"/>
          <w:sz w:val="18"/>
          <w:szCs w:val="18"/>
        </w:rPr>
        <w:tab/>
      </w:r>
    </w:p>
    <w:p w14:paraId="5259BEA1" w14:textId="77777777" w:rsidR="004B23E9" w:rsidRDefault="004B23E9" w:rsidP="002225F8">
      <w:pPr>
        <w:autoSpaceDE w:val="0"/>
        <w:autoSpaceDN w:val="0"/>
        <w:adjustRightInd w:val="0"/>
        <w:ind w:left="-720" w:right="-900" w:hanging="360"/>
        <w:rPr>
          <w:rFonts w:ascii="Arial" w:hAnsi="Arial" w:cs="Arial"/>
          <w:color w:val="000000"/>
          <w:sz w:val="18"/>
          <w:szCs w:val="18"/>
        </w:rPr>
      </w:pPr>
    </w:p>
    <w:p w14:paraId="57F312AF" w14:textId="77777777" w:rsidR="004B23E9" w:rsidRPr="00D02447" w:rsidRDefault="004B23E9" w:rsidP="002225F8">
      <w:pPr>
        <w:autoSpaceDE w:val="0"/>
        <w:autoSpaceDN w:val="0"/>
        <w:adjustRightInd w:val="0"/>
        <w:ind w:left="-720" w:right="-900"/>
        <w:rPr>
          <w:rFonts w:ascii="Arial" w:hAnsi="Arial" w:cs="Arial"/>
          <w:color w:val="000000"/>
          <w:sz w:val="18"/>
          <w:szCs w:val="18"/>
        </w:rPr>
      </w:pPr>
      <w:r w:rsidRPr="00D02447">
        <w:rPr>
          <w:rFonts w:ascii="Arial" w:hAnsi="Arial" w:cs="Arial"/>
          <w:color w:val="000000"/>
          <w:sz w:val="18"/>
          <w:szCs w:val="18"/>
        </w:rPr>
        <w:t xml:space="preserve">15. Do you </w:t>
      </w:r>
      <w:r w:rsidRPr="00573982">
        <w:rPr>
          <w:rFonts w:ascii="Arial" w:hAnsi="Arial" w:cs="Arial"/>
          <w:i/>
          <w:color w:val="000000"/>
          <w:sz w:val="18"/>
          <w:szCs w:val="18"/>
        </w:rPr>
        <w:t>currently</w:t>
      </w:r>
      <w:r w:rsidRPr="00D02447">
        <w:rPr>
          <w:rFonts w:ascii="Arial" w:hAnsi="Arial" w:cs="Arial"/>
          <w:color w:val="000000"/>
          <w:sz w:val="18"/>
          <w:szCs w:val="18"/>
        </w:rPr>
        <w:t xml:space="preserve"> have any of the following musculoskeletal problems? </w:t>
      </w:r>
    </w:p>
    <w:p w14:paraId="2320B3F8"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a. </w:t>
      </w:r>
      <w:r w:rsidRPr="00D02447">
        <w:rPr>
          <w:rFonts w:ascii="Arial" w:hAnsi="Arial" w:cs="Arial"/>
          <w:color w:val="000000"/>
          <w:sz w:val="18"/>
          <w:szCs w:val="18"/>
        </w:rPr>
        <w:t xml:space="preserve">Weakness in any of your arms, hands, legs, or feet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8A4F641"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b. </w:t>
      </w:r>
      <w:r w:rsidRPr="00D02447">
        <w:rPr>
          <w:rFonts w:ascii="Arial" w:hAnsi="Arial" w:cs="Arial"/>
          <w:color w:val="000000"/>
          <w:sz w:val="18"/>
          <w:szCs w:val="18"/>
        </w:rPr>
        <w:t xml:space="preserve">Back pain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B87E831"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c. </w:t>
      </w:r>
      <w:r w:rsidRPr="00D02447">
        <w:rPr>
          <w:rFonts w:ascii="Arial" w:hAnsi="Arial" w:cs="Arial"/>
          <w:color w:val="000000"/>
          <w:sz w:val="18"/>
          <w:szCs w:val="18"/>
        </w:rPr>
        <w:t>Difficulty fully moving your arms and legs</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D02447">
        <w:rPr>
          <w:rFonts w:ascii="Arial" w:hAnsi="Arial" w:cs="Arial"/>
          <w:color w:val="000000"/>
          <w:sz w:val="18"/>
          <w:szCs w:val="18"/>
        </w:rPr>
        <w:t xml:space="preserve"> </w:t>
      </w:r>
    </w:p>
    <w:p w14:paraId="17E36BB5"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d. </w:t>
      </w:r>
      <w:r w:rsidRPr="00D02447">
        <w:rPr>
          <w:rFonts w:ascii="Arial" w:hAnsi="Arial" w:cs="Arial"/>
          <w:color w:val="000000"/>
          <w:sz w:val="18"/>
          <w:szCs w:val="18"/>
        </w:rPr>
        <w:t>Pain or stiffness when you lean f</w:t>
      </w:r>
      <w:r>
        <w:rPr>
          <w:rFonts w:ascii="Arial" w:hAnsi="Arial" w:cs="Arial"/>
          <w:color w:val="000000"/>
          <w:sz w:val="18"/>
          <w:szCs w:val="18"/>
        </w:rPr>
        <w:t>orward or backward at the waist</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AA7B24F"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e. </w:t>
      </w:r>
      <w:r w:rsidRPr="00D02447">
        <w:rPr>
          <w:rFonts w:ascii="Arial" w:hAnsi="Arial" w:cs="Arial"/>
          <w:color w:val="000000"/>
          <w:sz w:val="18"/>
          <w:szCs w:val="18"/>
        </w:rPr>
        <w:t xml:space="preserve">Difficulty fully moving your head up or down </w:t>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E7032F9"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f. </w:t>
      </w:r>
      <w:r w:rsidRPr="00D02447">
        <w:rPr>
          <w:rFonts w:ascii="Arial" w:hAnsi="Arial" w:cs="Arial"/>
          <w:color w:val="000000"/>
          <w:sz w:val="18"/>
          <w:szCs w:val="18"/>
        </w:rPr>
        <w:t xml:space="preserve">Difficulty fully moving your head side to side </w:t>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1607618"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g. </w:t>
      </w:r>
      <w:r w:rsidRPr="00D02447">
        <w:rPr>
          <w:rFonts w:ascii="Arial" w:hAnsi="Arial" w:cs="Arial"/>
          <w:color w:val="000000"/>
          <w:sz w:val="18"/>
          <w:szCs w:val="18"/>
        </w:rPr>
        <w:t xml:space="preserve">Difficulty bending at your knees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C9F1EF5" w14:textId="77777777" w:rsidR="004B23E9" w:rsidRPr="00D02447" w:rsidRDefault="004B23E9" w:rsidP="002225F8">
      <w:pPr>
        <w:autoSpaceDE w:val="0"/>
        <w:autoSpaceDN w:val="0"/>
        <w:adjustRightInd w:val="0"/>
        <w:ind w:left="-720" w:right="-900" w:firstLine="720"/>
        <w:rPr>
          <w:rFonts w:ascii="Arial" w:hAnsi="Arial" w:cs="Arial"/>
          <w:color w:val="000000"/>
          <w:sz w:val="18"/>
          <w:szCs w:val="18"/>
        </w:rPr>
      </w:pPr>
      <w:r>
        <w:rPr>
          <w:rFonts w:ascii="Arial" w:hAnsi="Arial" w:cs="Arial"/>
          <w:color w:val="000000"/>
          <w:sz w:val="18"/>
          <w:szCs w:val="18"/>
        </w:rPr>
        <w:t xml:space="preserve">h. </w:t>
      </w:r>
      <w:r w:rsidRPr="00D02447">
        <w:rPr>
          <w:rFonts w:ascii="Arial" w:hAnsi="Arial" w:cs="Arial"/>
          <w:color w:val="000000"/>
          <w:sz w:val="18"/>
          <w:szCs w:val="18"/>
        </w:rPr>
        <w:t xml:space="preserve">Difficulty squatting to the ground </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F73653C" w14:textId="77777777" w:rsidR="004B23E9" w:rsidRPr="00D02447" w:rsidRDefault="004B23E9" w:rsidP="00476DF9">
      <w:pPr>
        <w:autoSpaceDE w:val="0"/>
        <w:autoSpaceDN w:val="0"/>
        <w:adjustRightInd w:val="0"/>
        <w:ind w:left="-720" w:right="-907" w:firstLine="720"/>
        <w:rPr>
          <w:rFonts w:ascii="Arial" w:hAnsi="Arial" w:cs="Arial"/>
          <w:color w:val="000000"/>
          <w:sz w:val="18"/>
          <w:szCs w:val="18"/>
        </w:rPr>
      </w:pPr>
      <w:r>
        <w:rPr>
          <w:rFonts w:ascii="Arial" w:hAnsi="Arial" w:cs="Arial"/>
          <w:color w:val="000000"/>
          <w:sz w:val="18"/>
          <w:szCs w:val="18"/>
        </w:rPr>
        <w:t xml:space="preserve">i. </w:t>
      </w:r>
      <w:r w:rsidRPr="00D02447">
        <w:rPr>
          <w:rFonts w:ascii="Arial" w:hAnsi="Arial" w:cs="Arial"/>
          <w:color w:val="000000"/>
          <w:sz w:val="18"/>
          <w:szCs w:val="18"/>
        </w:rPr>
        <w:t xml:space="preserve">Climbing a flight of stairs or a ladder carrying more than 25 </w:t>
      </w:r>
      <w:proofErr w:type="spellStart"/>
      <w:r w:rsidRPr="00D02447">
        <w:rPr>
          <w:rFonts w:ascii="Arial" w:hAnsi="Arial" w:cs="Arial"/>
          <w:color w:val="000000"/>
          <w:sz w:val="18"/>
          <w:szCs w:val="18"/>
        </w:rPr>
        <w:t>lbs</w:t>
      </w:r>
      <w:proofErr w:type="spellEnd"/>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sidR="002225F8">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D02447">
        <w:rPr>
          <w:rFonts w:ascii="Arial" w:hAnsi="Arial" w:cs="Arial"/>
          <w:color w:val="000000"/>
          <w:sz w:val="18"/>
          <w:szCs w:val="18"/>
        </w:rPr>
        <w:t xml:space="preserve"> </w:t>
      </w:r>
    </w:p>
    <w:p w14:paraId="48FF8C88" w14:textId="77777777" w:rsidR="004B23E9" w:rsidRDefault="004B23E9" w:rsidP="00476DF9">
      <w:pPr>
        <w:ind w:left="-720" w:right="-907" w:firstLine="720"/>
        <w:rPr>
          <w:rFonts w:ascii="Arial" w:hAnsi="Arial" w:cs="Arial"/>
          <w:sz w:val="18"/>
          <w:szCs w:val="18"/>
        </w:rPr>
      </w:pPr>
      <w:r>
        <w:rPr>
          <w:rFonts w:ascii="Arial" w:hAnsi="Arial" w:cs="Arial"/>
          <w:color w:val="000000"/>
          <w:sz w:val="18"/>
          <w:szCs w:val="18"/>
        </w:rPr>
        <w:t xml:space="preserve">j. </w:t>
      </w:r>
      <w:r w:rsidRPr="00D02447">
        <w:rPr>
          <w:rFonts w:ascii="Arial" w:hAnsi="Arial" w:cs="Arial"/>
          <w:color w:val="000000"/>
          <w:sz w:val="18"/>
          <w:szCs w:val="18"/>
        </w:rPr>
        <w:t>Any other muscle or skeletal problem that interferes with using a respirator</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EBF202A" w14:textId="77777777" w:rsidR="004B23E9" w:rsidRDefault="004B23E9" w:rsidP="002225F8">
      <w:pPr>
        <w:ind w:left="-720" w:right="-900" w:firstLine="540"/>
        <w:rPr>
          <w:rFonts w:ascii="Arial" w:hAnsi="Arial" w:cs="Arial"/>
          <w:sz w:val="18"/>
          <w:szCs w:val="18"/>
        </w:rPr>
      </w:pPr>
    </w:p>
    <w:p w14:paraId="5541AE2B" w14:textId="77777777" w:rsidR="004B23E9" w:rsidRPr="00C844D4" w:rsidRDefault="004B23E9" w:rsidP="002225F8">
      <w:pPr>
        <w:ind w:left="-720" w:right="-900" w:firstLine="540"/>
        <w:rPr>
          <w:rFonts w:ascii="Arial" w:hAnsi="Arial" w:cs="Arial"/>
          <w:sz w:val="18"/>
          <w:szCs w:val="18"/>
        </w:rPr>
      </w:pPr>
    </w:p>
    <w:p w14:paraId="53C38954" w14:textId="77777777" w:rsidR="004B23E9" w:rsidRPr="000A3DC2" w:rsidRDefault="004B23E9" w:rsidP="002225F8">
      <w:pPr>
        <w:pStyle w:val="Default"/>
        <w:ind w:left="-720" w:right="-900"/>
        <w:rPr>
          <w:rFonts w:ascii="Arial" w:hAnsi="Arial" w:cs="Arial"/>
          <w:b/>
          <w:sz w:val="18"/>
          <w:szCs w:val="18"/>
        </w:rPr>
      </w:pPr>
      <w:r w:rsidRPr="000A3DC2">
        <w:rPr>
          <w:rFonts w:ascii="Arial" w:hAnsi="Arial" w:cs="Arial"/>
          <w:b/>
          <w:sz w:val="18"/>
          <w:szCs w:val="18"/>
        </w:rPr>
        <w:t>Part B. Any of the following questions, and other questions not listed, may be added to the questionnaire at the discretion of the health care professional who will review the questionnaire.</w:t>
      </w:r>
    </w:p>
    <w:p w14:paraId="0F782FF7" w14:textId="77777777" w:rsidR="004B23E9" w:rsidRPr="00C844D4" w:rsidRDefault="004B23E9" w:rsidP="002225F8">
      <w:pPr>
        <w:pStyle w:val="Default"/>
        <w:ind w:left="6480" w:right="-900" w:firstLine="1440"/>
        <w:rPr>
          <w:rFonts w:ascii="Arial" w:hAnsi="Arial" w:cs="Arial"/>
          <w:b/>
          <w:sz w:val="18"/>
          <w:szCs w:val="18"/>
        </w:rPr>
      </w:pPr>
      <w:r w:rsidRPr="00C844D4">
        <w:rPr>
          <w:rFonts w:ascii="Arial" w:hAnsi="Arial" w:cs="Arial"/>
          <w:b/>
          <w:sz w:val="18"/>
          <w:szCs w:val="18"/>
        </w:rPr>
        <w:t xml:space="preserve">Yes    No </w:t>
      </w:r>
    </w:p>
    <w:p w14:paraId="10D4BF0C"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 xml:space="preserve">1. In your present job, are you working at high altitudes (over 5,000 feet) or in a place that has lower than </w:t>
      </w:r>
    </w:p>
    <w:p w14:paraId="4CB1D832" w14:textId="77777777" w:rsidR="004B23E9" w:rsidRPr="00C844D4" w:rsidRDefault="004B23E9" w:rsidP="00476DF9">
      <w:pPr>
        <w:pStyle w:val="Default"/>
        <w:ind w:left="-720" w:right="-907" w:firstLine="216"/>
        <w:rPr>
          <w:rFonts w:ascii="Arial" w:hAnsi="Arial" w:cs="Arial"/>
          <w:sz w:val="18"/>
          <w:szCs w:val="18"/>
        </w:rPr>
      </w:pPr>
      <w:r w:rsidRPr="00C844D4">
        <w:rPr>
          <w:rFonts w:ascii="Arial" w:hAnsi="Arial" w:cs="Arial"/>
          <w:sz w:val="18"/>
          <w:szCs w:val="18"/>
        </w:rPr>
        <w:t xml:space="preserve">normal amounts of oxygen?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5DBFCFC7" w14:textId="77777777" w:rsidR="00476DF9" w:rsidRDefault="00476DF9" w:rsidP="002225F8">
      <w:pPr>
        <w:ind w:left="-720" w:right="-900" w:firstLine="360"/>
        <w:rPr>
          <w:rFonts w:ascii="Arial" w:hAnsi="Arial" w:cs="Arial"/>
          <w:sz w:val="18"/>
          <w:szCs w:val="18"/>
        </w:rPr>
      </w:pPr>
    </w:p>
    <w:p w14:paraId="2292E86D" w14:textId="77777777" w:rsidR="004B23E9" w:rsidRDefault="004B23E9" w:rsidP="002225F8">
      <w:pPr>
        <w:ind w:left="-720" w:right="-900" w:firstLine="360"/>
        <w:rPr>
          <w:rFonts w:ascii="Arial" w:hAnsi="Arial" w:cs="Arial"/>
          <w:sz w:val="18"/>
          <w:szCs w:val="18"/>
        </w:rPr>
      </w:pPr>
      <w:r w:rsidRPr="00C844D4">
        <w:rPr>
          <w:rFonts w:ascii="Arial" w:hAnsi="Arial" w:cs="Arial"/>
          <w:sz w:val="18"/>
          <w:szCs w:val="18"/>
        </w:rPr>
        <w:t xml:space="preserve">If </w:t>
      </w:r>
      <w:r>
        <w:rPr>
          <w:rFonts w:ascii="Arial" w:hAnsi="Arial" w:cs="Arial"/>
          <w:sz w:val="18"/>
          <w:szCs w:val="18"/>
        </w:rPr>
        <w:t>“</w:t>
      </w:r>
      <w:r w:rsidRPr="00C844D4">
        <w:rPr>
          <w:rFonts w:ascii="Arial" w:hAnsi="Arial" w:cs="Arial"/>
          <w:sz w:val="18"/>
          <w:szCs w:val="18"/>
        </w:rPr>
        <w:t>yes,</w:t>
      </w:r>
      <w:r>
        <w:rPr>
          <w:rFonts w:ascii="Arial" w:hAnsi="Arial" w:cs="Arial"/>
          <w:sz w:val="18"/>
          <w:szCs w:val="18"/>
        </w:rPr>
        <w:t>”</w:t>
      </w:r>
      <w:r w:rsidRPr="00C844D4">
        <w:rPr>
          <w:rFonts w:ascii="Arial" w:hAnsi="Arial" w:cs="Arial"/>
          <w:sz w:val="18"/>
          <w:szCs w:val="18"/>
        </w:rPr>
        <w:t xml:space="preserve"> do you have feelings of dizziness, shortness of breath, pounding in your chest, or other </w:t>
      </w:r>
    </w:p>
    <w:p w14:paraId="78EB5CFC" w14:textId="77777777" w:rsidR="004B23E9" w:rsidRPr="00C844D4" w:rsidRDefault="004B23E9" w:rsidP="002225F8">
      <w:pPr>
        <w:ind w:left="-720" w:right="-900" w:firstLine="360"/>
        <w:rPr>
          <w:rFonts w:ascii="Arial" w:hAnsi="Arial" w:cs="Arial"/>
          <w:sz w:val="18"/>
          <w:szCs w:val="18"/>
        </w:rPr>
      </w:pPr>
      <w:r w:rsidRPr="00C844D4">
        <w:rPr>
          <w:rFonts w:ascii="Arial" w:hAnsi="Arial" w:cs="Arial"/>
          <w:sz w:val="18"/>
          <w:szCs w:val="18"/>
        </w:rPr>
        <w:t xml:space="preserve">symptoms when you are working under these conditions?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785B2302" w14:textId="77777777" w:rsidR="004B23E9" w:rsidRDefault="004B23E9" w:rsidP="002225F8">
      <w:pPr>
        <w:pStyle w:val="Default"/>
        <w:ind w:left="-720" w:right="-900" w:hanging="360"/>
        <w:rPr>
          <w:rFonts w:ascii="Arial" w:hAnsi="Arial" w:cs="Arial"/>
          <w:sz w:val="18"/>
          <w:szCs w:val="18"/>
        </w:rPr>
      </w:pPr>
    </w:p>
    <w:p w14:paraId="5B5B007B"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 xml:space="preserve">2. At work or at home, have you ever been exposed to or come into skin contact with hazardous solvents, </w:t>
      </w:r>
    </w:p>
    <w:p w14:paraId="4D2E5928" w14:textId="77777777" w:rsidR="004B23E9" w:rsidRPr="00C844D4" w:rsidRDefault="004B23E9" w:rsidP="00476DF9">
      <w:pPr>
        <w:pStyle w:val="Default"/>
        <w:ind w:left="-720" w:right="-907" w:firstLine="216"/>
        <w:rPr>
          <w:rFonts w:ascii="Arial" w:hAnsi="Arial" w:cs="Arial"/>
          <w:sz w:val="18"/>
          <w:szCs w:val="18"/>
        </w:rPr>
      </w:pPr>
      <w:r w:rsidRPr="00C844D4">
        <w:rPr>
          <w:rFonts w:ascii="Arial" w:hAnsi="Arial" w:cs="Arial"/>
          <w:sz w:val="18"/>
          <w:szCs w:val="18"/>
        </w:rPr>
        <w:t xml:space="preserve">hazardous airborne chemicals (e.g., gases, fumes, or dust)?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61F31A5" w14:textId="77777777" w:rsidR="00476DF9" w:rsidRDefault="00476DF9" w:rsidP="002225F8">
      <w:pPr>
        <w:pStyle w:val="Default"/>
        <w:ind w:left="-720" w:right="-900" w:firstLine="360"/>
        <w:rPr>
          <w:rFonts w:ascii="Arial" w:hAnsi="Arial" w:cs="Arial"/>
          <w:sz w:val="18"/>
          <w:szCs w:val="18"/>
        </w:rPr>
      </w:pPr>
    </w:p>
    <w:p w14:paraId="75C03FCF" w14:textId="77777777" w:rsidR="004B23E9" w:rsidRPr="00C844D4" w:rsidRDefault="004B23E9" w:rsidP="00D603EF">
      <w:pPr>
        <w:pStyle w:val="Default"/>
        <w:ind w:left="-720" w:right="-907" w:firstLine="360"/>
        <w:rPr>
          <w:rFonts w:ascii="Arial" w:hAnsi="Arial" w:cs="Arial"/>
          <w:sz w:val="18"/>
          <w:szCs w:val="18"/>
        </w:rPr>
      </w:pPr>
      <w:r w:rsidRPr="00C844D4">
        <w:rPr>
          <w:rFonts w:ascii="Arial" w:hAnsi="Arial" w:cs="Arial"/>
          <w:sz w:val="18"/>
          <w:szCs w:val="18"/>
        </w:rPr>
        <w:t xml:space="preserve">If </w:t>
      </w:r>
      <w:r>
        <w:rPr>
          <w:rFonts w:ascii="Arial" w:hAnsi="Arial" w:cs="Arial"/>
          <w:sz w:val="18"/>
          <w:szCs w:val="18"/>
        </w:rPr>
        <w:t>“</w:t>
      </w:r>
      <w:r w:rsidRPr="00C844D4">
        <w:rPr>
          <w:rFonts w:ascii="Arial" w:hAnsi="Arial" w:cs="Arial"/>
          <w:sz w:val="18"/>
          <w:szCs w:val="18"/>
        </w:rPr>
        <w:t>yes,</w:t>
      </w:r>
      <w:r>
        <w:rPr>
          <w:rFonts w:ascii="Arial" w:hAnsi="Arial" w:cs="Arial"/>
          <w:sz w:val="18"/>
          <w:szCs w:val="18"/>
        </w:rPr>
        <w:t>”</w:t>
      </w:r>
      <w:r w:rsidRPr="00C844D4">
        <w:rPr>
          <w:rFonts w:ascii="Arial" w:hAnsi="Arial" w:cs="Arial"/>
          <w:sz w:val="18"/>
          <w:szCs w:val="18"/>
        </w:rPr>
        <w:t xml:space="preserve"> name the chemicals if you know them: _______________________________________________</w:t>
      </w:r>
      <w:r>
        <w:rPr>
          <w:rFonts w:ascii="Arial" w:hAnsi="Arial" w:cs="Arial"/>
          <w:sz w:val="18"/>
          <w:szCs w:val="18"/>
        </w:rPr>
        <w:tab/>
      </w:r>
    </w:p>
    <w:p w14:paraId="6B5CE33B" w14:textId="77777777" w:rsidR="004B23E9" w:rsidRDefault="004B23E9" w:rsidP="002225F8">
      <w:pPr>
        <w:pStyle w:val="Default"/>
        <w:ind w:left="-720" w:right="-900"/>
        <w:rPr>
          <w:rFonts w:ascii="Arial" w:hAnsi="Arial" w:cs="Arial"/>
          <w:sz w:val="18"/>
          <w:szCs w:val="18"/>
        </w:rPr>
      </w:pPr>
    </w:p>
    <w:p w14:paraId="65863229"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 xml:space="preserve">3. Have you ever worked with any of the materials or under any of the conditions listed below: </w:t>
      </w:r>
    </w:p>
    <w:p w14:paraId="683F461A" w14:textId="77777777" w:rsidR="004B23E9" w:rsidRPr="00C844D4" w:rsidRDefault="004B23E9" w:rsidP="002225F8">
      <w:pPr>
        <w:ind w:left="-720" w:right="-900" w:firstLine="720"/>
        <w:rPr>
          <w:rFonts w:ascii="Arial" w:hAnsi="Arial" w:cs="Arial"/>
          <w:color w:val="000000"/>
          <w:sz w:val="18"/>
          <w:szCs w:val="18"/>
        </w:rPr>
      </w:pPr>
      <w:r>
        <w:rPr>
          <w:rFonts w:ascii="Arial" w:hAnsi="Arial" w:cs="Arial"/>
          <w:color w:val="000000"/>
          <w:sz w:val="18"/>
          <w:szCs w:val="18"/>
        </w:rPr>
        <w:t>a. Asbestos</w:t>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color w:val="000000"/>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color w:val="000000"/>
          <w:sz w:val="18"/>
          <w:szCs w:val="18"/>
        </w:rPr>
        <w:t xml:space="preserve"> </w:t>
      </w:r>
    </w:p>
    <w:p w14:paraId="5E715345"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b. </w:t>
      </w:r>
      <w:r w:rsidRPr="00C844D4">
        <w:rPr>
          <w:rFonts w:ascii="Arial" w:hAnsi="Arial" w:cs="Arial"/>
          <w:sz w:val="18"/>
          <w:szCs w:val="18"/>
        </w:rPr>
        <w:t>Silica (e.g., in sandblasting)</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p>
    <w:p w14:paraId="3C9479A0"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c. </w:t>
      </w:r>
      <w:r w:rsidRPr="00C844D4">
        <w:rPr>
          <w:rFonts w:ascii="Arial" w:hAnsi="Arial" w:cs="Arial"/>
          <w:sz w:val="18"/>
          <w:szCs w:val="18"/>
        </w:rPr>
        <w:t>Tungsten/cobalt (e.g., grinding or welding this material)</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p>
    <w:p w14:paraId="270AB6C2" w14:textId="77777777" w:rsidR="004B23E9" w:rsidRDefault="004B23E9" w:rsidP="002225F8">
      <w:pPr>
        <w:pStyle w:val="Default"/>
        <w:ind w:left="-720" w:right="-900" w:firstLine="720"/>
        <w:rPr>
          <w:rFonts w:ascii="Arial" w:hAnsi="Arial" w:cs="Arial"/>
          <w:sz w:val="18"/>
          <w:szCs w:val="18"/>
        </w:rPr>
      </w:pPr>
      <w:r>
        <w:rPr>
          <w:rFonts w:ascii="Arial" w:hAnsi="Arial" w:cs="Arial"/>
          <w:sz w:val="18"/>
          <w:szCs w:val="18"/>
        </w:rPr>
        <w:t xml:space="preserve">d. </w:t>
      </w:r>
      <w:r w:rsidRPr="00C844D4">
        <w:rPr>
          <w:rFonts w:ascii="Arial" w:hAnsi="Arial" w:cs="Arial"/>
          <w:sz w:val="18"/>
          <w:szCs w:val="18"/>
        </w:rPr>
        <w:t>Beryllium</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6111FCD4"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e. </w:t>
      </w:r>
      <w:r w:rsidRPr="00C844D4">
        <w:rPr>
          <w:rFonts w:ascii="Arial" w:hAnsi="Arial" w:cs="Arial"/>
          <w:sz w:val="18"/>
          <w:szCs w:val="18"/>
        </w:rPr>
        <w:t xml:space="preserve">Aluminum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A1D2E61"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f. </w:t>
      </w:r>
      <w:r w:rsidRPr="00C844D4">
        <w:rPr>
          <w:rFonts w:ascii="Arial" w:hAnsi="Arial" w:cs="Arial"/>
          <w:sz w:val="18"/>
          <w:szCs w:val="18"/>
        </w:rPr>
        <w:t xml:space="preserve">Coal (e.g., mining)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1C88FF28"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g. </w:t>
      </w:r>
      <w:r w:rsidRPr="00C844D4">
        <w:rPr>
          <w:rFonts w:ascii="Arial" w:hAnsi="Arial" w:cs="Arial"/>
          <w:sz w:val="18"/>
          <w:szCs w:val="18"/>
        </w:rPr>
        <w:t xml:space="preserve">Iron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EB152AF"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h. </w:t>
      </w:r>
      <w:r w:rsidRPr="00C844D4">
        <w:rPr>
          <w:rFonts w:ascii="Arial" w:hAnsi="Arial" w:cs="Arial"/>
          <w:sz w:val="18"/>
          <w:szCs w:val="18"/>
        </w:rPr>
        <w:t xml:space="preserve">Tin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03BDE369"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i. </w:t>
      </w:r>
      <w:r w:rsidRPr="00C844D4">
        <w:rPr>
          <w:rFonts w:ascii="Arial" w:hAnsi="Arial" w:cs="Arial"/>
          <w:sz w:val="18"/>
          <w:szCs w:val="18"/>
        </w:rPr>
        <w:t xml:space="preserve">Dusty environments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6C9F2D6" w14:textId="77777777" w:rsidR="004B23E9" w:rsidRPr="00C844D4" w:rsidRDefault="004B23E9" w:rsidP="002225F8">
      <w:pPr>
        <w:pStyle w:val="Default"/>
        <w:ind w:left="-720" w:right="-900" w:firstLine="720"/>
        <w:rPr>
          <w:rFonts w:ascii="Arial" w:hAnsi="Arial" w:cs="Arial"/>
          <w:sz w:val="18"/>
          <w:szCs w:val="18"/>
        </w:rPr>
      </w:pPr>
      <w:r>
        <w:rPr>
          <w:rFonts w:ascii="Arial" w:hAnsi="Arial" w:cs="Arial"/>
          <w:sz w:val="18"/>
          <w:szCs w:val="18"/>
        </w:rPr>
        <w:t xml:space="preserve">j. </w:t>
      </w:r>
      <w:r w:rsidRPr="00C844D4">
        <w:rPr>
          <w:rFonts w:ascii="Arial" w:hAnsi="Arial" w:cs="Arial"/>
          <w:sz w:val="18"/>
          <w:szCs w:val="18"/>
        </w:rPr>
        <w:t xml:space="preserve">Any other hazardous exposures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C75BE5B" w14:textId="77777777" w:rsidR="00476DF9" w:rsidRDefault="00476DF9" w:rsidP="002225F8">
      <w:pPr>
        <w:ind w:right="-900"/>
        <w:rPr>
          <w:rFonts w:ascii="Arial" w:hAnsi="Arial" w:cs="Arial"/>
          <w:color w:val="000000"/>
          <w:sz w:val="18"/>
          <w:szCs w:val="18"/>
        </w:rPr>
      </w:pPr>
    </w:p>
    <w:p w14:paraId="3C146EE4" w14:textId="77777777" w:rsidR="004B23E9" w:rsidRPr="00C844D4" w:rsidRDefault="004B23E9" w:rsidP="00D603EF">
      <w:pPr>
        <w:ind w:left="-720" w:right="-907" w:firstLine="360"/>
        <w:rPr>
          <w:rFonts w:ascii="Arial" w:hAnsi="Arial" w:cs="Arial"/>
          <w:color w:val="000000"/>
          <w:sz w:val="18"/>
          <w:szCs w:val="18"/>
        </w:rPr>
      </w:pPr>
      <w:r w:rsidRPr="00C844D4">
        <w:rPr>
          <w:rFonts w:ascii="Arial" w:hAnsi="Arial" w:cs="Arial"/>
          <w:color w:val="000000"/>
          <w:sz w:val="18"/>
          <w:szCs w:val="18"/>
        </w:rPr>
        <w:t xml:space="preserve">If </w:t>
      </w:r>
      <w:r>
        <w:rPr>
          <w:rFonts w:ascii="Arial" w:hAnsi="Arial" w:cs="Arial"/>
          <w:color w:val="000000"/>
          <w:sz w:val="18"/>
          <w:szCs w:val="18"/>
        </w:rPr>
        <w:t>“</w:t>
      </w:r>
      <w:r w:rsidRPr="00C844D4">
        <w:rPr>
          <w:rFonts w:ascii="Arial" w:hAnsi="Arial" w:cs="Arial"/>
          <w:color w:val="000000"/>
          <w:sz w:val="18"/>
          <w:szCs w:val="18"/>
        </w:rPr>
        <w:t>yes,</w:t>
      </w:r>
      <w:r>
        <w:rPr>
          <w:rFonts w:ascii="Arial" w:hAnsi="Arial" w:cs="Arial"/>
          <w:color w:val="000000"/>
          <w:sz w:val="18"/>
          <w:szCs w:val="18"/>
        </w:rPr>
        <w:t>”</w:t>
      </w:r>
      <w:r w:rsidRPr="00C844D4">
        <w:rPr>
          <w:rFonts w:ascii="Arial" w:hAnsi="Arial" w:cs="Arial"/>
          <w:color w:val="000000"/>
          <w:sz w:val="18"/>
          <w:szCs w:val="18"/>
        </w:rPr>
        <w:t xml:space="preserve"> describe these exposures: __________________________________________________________ </w:t>
      </w:r>
    </w:p>
    <w:p w14:paraId="76EF05C1" w14:textId="77777777" w:rsidR="004B23E9" w:rsidRPr="00C844D4" w:rsidRDefault="004B23E9" w:rsidP="00D603EF">
      <w:pPr>
        <w:pStyle w:val="Default"/>
        <w:ind w:left="-720" w:right="-907" w:firstLine="432"/>
        <w:rPr>
          <w:rFonts w:ascii="Arial" w:hAnsi="Arial" w:cs="Arial"/>
          <w:sz w:val="18"/>
          <w:szCs w:val="18"/>
        </w:rPr>
      </w:pPr>
      <w:r w:rsidRPr="00C844D4">
        <w:rPr>
          <w:rFonts w:ascii="Arial" w:hAnsi="Arial" w:cs="Arial"/>
          <w:sz w:val="18"/>
          <w:szCs w:val="18"/>
        </w:rPr>
        <w:t xml:space="preserve">__________________________________________________________________________ </w:t>
      </w:r>
    </w:p>
    <w:p w14:paraId="4ABCB0A7" w14:textId="77777777" w:rsidR="004B23E9" w:rsidRDefault="004B23E9" w:rsidP="002225F8">
      <w:pPr>
        <w:pStyle w:val="Default"/>
        <w:ind w:left="-720" w:right="-900"/>
        <w:rPr>
          <w:rFonts w:ascii="Arial" w:hAnsi="Arial" w:cs="Arial"/>
          <w:sz w:val="18"/>
          <w:szCs w:val="18"/>
        </w:rPr>
      </w:pPr>
    </w:p>
    <w:p w14:paraId="43D1D41B"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4. List any second jobs or side businesses you have: _______________________________</w:t>
      </w:r>
      <w:r>
        <w:rPr>
          <w:rFonts w:ascii="Arial" w:hAnsi="Arial" w:cs="Arial"/>
          <w:sz w:val="18"/>
          <w:szCs w:val="18"/>
        </w:rPr>
        <w:t>_______</w:t>
      </w:r>
    </w:p>
    <w:p w14:paraId="63C2D6B0" w14:textId="77777777" w:rsidR="004B23E9" w:rsidRDefault="004B23E9" w:rsidP="002225F8">
      <w:pPr>
        <w:pStyle w:val="Default"/>
        <w:ind w:left="-720" w:right="-900"/>
        <w:rPr>
          <w:rFonts w:ascii="Arial" w:hAnsi="Arial" w:cs="Arial"/>
          <w:sz w:val="18"/>
          <w:szCs w:val="18"/>
        </w:rPr>
      </w:pPr>
    </w:p>
    <w:p w14:paraId="44B317B2"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5. List your previous occupations:___________________________</w:t>
      </w:r>
      <w:r>
        <w:rPr>
          <w:rFonts w:ascii="Arial" w:hAnsi="Arial" w:cs="Arial"/>
          <w:sz w:val="18"/>
          <w:szCs w:val="18"/>
        </w:rPr>
        <w:t>___________________________</w:t>
      </w:r>
    </w:p>
    <w:p w14:paraId="25A0E7E0" w14:textId="77777777" w:rsidR="004B23E9" w:rsidRDefault="004B23E9" w:rsidP="002225F8">
      <w:pPr>
        <w:pStyle w:val="Default"/>
        <w:ind w:left="-720" w:right="-900"/>
        <w:rPr>
          <w:rFonts w:ascii="Arial" w:hAnsi="Arial" w:cs="Arial"/>
          <w:sz w:val="18"/>
          <w:szCs w:val="18"/>
        </w:rPr>
      </w:pPr>
    </w:p>
    <w:p w14:paraId="28EC388B"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6.</w:t>
      </w:r>
      <w:r>
        <w:rPr>
          <w:rFonts w:ascii="Arial" w:hAnsi="Arial" w:cs="Arial"/>
          <w:sz w:val="18"/>
          <w:szCs w:val="18"/>
        </w:rPr>
        <w:t xml:space="preserve"> List your current and previous </w:t>
      </w:r>
      <w:r w:rsidRPr="00C844D4">
        <w:rPr>
          <w:rFonts w:ascii="Arial" w:hAnsi="Arial" w:cs="Arial"/>
          <w:sz w:val="18"/>
          <w:szCs w:val="18"/>
        </w:rPr>
        <w:t>hobbies:__________________________________________</w:t>
      </w:r>
      <w:r>
        <w:rPr>
          <w:rFonts w:ascii="Arial" w:hAnsi="Arial" w:cs="Arial"/>
          <w:sz w:val="18"/>
          <w:szCs w:val="18"/>
        </w:rPr>
        <w:t>______</w:t>
      </w:r>
    </w:p>
    <w:p w14:paraId="094200DE" w14:textId="77777777" w:rsidR="004B23E9" w:rsidRDefault="004B23E9" w:rsidP="002225F8">
      <w:pPr>
        <w:pStyle w:val="Default"/>
        <w:ind w:left="-720" w:right="-900" w:hanging="360"/>
        <w:rPr>
          <w:rFonts w:ascii="Arial" w:hAnsi="Arial" w:cs="Arial"/>
          <w:sz w:val="18"/>
          <w:szCs w:val="18"/>
        </w:rPr>
      </w:pPr>
    </w:p>
    <w:p w14:paraId="44280C5B"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7. Have you</w:t>
      </w:r>
      <w:r>
        <w:rPr>
          <w:rFonts w:ascii="Arial" w:hAnsi="Arial" w:cs="Arial"/>
          <w:sz w:val="18"/>
          <w:szCs w:val="18"/>
        </w:rPr>
        <w:t xml:space="preserve"> been in the military services?</w:t>
      </w:r>
      <w:r w:rsidRPr="00C844D4">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4F6ED261"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 xml:space="preserve">If </w:t>
      </w:r>
      <w:r>
        <w:rPr>
          <w:rFonts w:ascii="Arial" w:hAnsi="Arial" w:cs="Arial"/>
          <w:sz w:val="18"/>
          <w:szCs w:val="18"/>
        </w:rPr>
        <w:t>“</w:t>
      </w:r>
      <w:r w:rsidRPr="00C844D4">
        <w:rPr>
          <w:rFonts w:ascii="Arial" w:hAnsi="Arial" w:cs="Arial"/>
          <w:sz w:val="18"/>
          <w:szCs w:val="18"/>
        </w:rPr>
        <w:t>yes,</w:t>
      </w:r>
      <w:r>
        <w:rPr>
          <w:rFonts w:ascii="Arial" w:hAnsi="Arial" w:cs="Arial"/>
          <w:sz w:val="18"/>
          <w:szCs w:val="18"/>
        </w:rPr>
        <w:t>”</w:t>
      </w:r>
      <w:r w:rsidRPr="00C844D4">
        <w:rPr>
          <w:rFonts w:ascii="Arial" w:hAnsi="Arial" w:cs="Arial"/>
          <w:sz w:val="18"/>
          <w:szCs w:val="18"/>
        </w:rPr>
        <w:t xml:space="preserve"> were you exposed to biological or chemical agents (either in training or combat)</w:t>
      </w:r>
      <w:r>
        <w:rPr>
          <w:rFonts w:ascii="Arial" w:hAnsi="Arial" w:cs="Arial"/>
          <w:sz w:val="18"/>
          <w:szCs w:val="18"/>
        </w:rPr>
        <w:tab/>
      </w:r>
      <w:r w:rsidR="002225F8">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p>
    <w:p w14:paraId="6989AC7A" w14:textId="77777777" w:rsidR="004B23E9" w:rsidRDefault="002225F8" w:rsidP="002225F8">
      <w:pPr>
        <w:pStyle w:val="Default"/>
        <w:ind w:left="-720" w:right="-900" w:hanging="360"/>
        <w:rPr>
          <w:rFonts w:ascii="Arial" w:hAnsi="Arial" w:cs="Arial"/>
          <w:sz w:val="18"/>
          <w:szCs w:val="18"/>
        </w:rPr>
      </w:pPr>
      <w:r>
        <w:rPr>
          <w:rFonts w:ascii="Arial" w:hAnsi="Arial" w:cs="Arial"/>
          <w:sz w:val="18"/>
          <w:szCs w:val="18"/>
        </w:rPr>
        <w:tab/>
      </w:r>
    </w:p>
    <w:p w14:paraId="61AAAAF8" w14:textId="77777777" w:rsidR="004B23E9" w:rsidRPr="00C844D4" w:rsidRDefault="004B23E9" w:rsidP="002225F8">
      <w:pPr>
        <w:pStyle w:val="Default"/>
        <w:ind w:left="-720" w:right="-900"/>
        <w:rPr>
          <w:rFonts w:ascii="Arial" w:hAnsi="Arial" w:cs="Arial"/>
          <w:sz w:val="18"/>
          <w:szCs w:val="18"/>
        </w:rPr>
      </w:pPr>
      <w:r w:rsidRPr="00C844D4">
        <w:rPr>
          <w:rFonts w:ascii="Arial" w:hAnsi="Arial" w:cs="Arial"/>
          <w:sz w:val="18"/>
          <w:szCs w:val="18"/>
        </w:rPr>
        <w:t xml:space="preserve">8. Have you ever worked on a HAZMAT team?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6B6DE673" w14:textId="77777777" w:rsidR="004B23E9" w:rsidRDefault="004B23E9" w:rsidP="002225F8">
      <w:pPr>
        <w:pStyle w:val="Default"/>
        <w:ind w:left="-720" w:right="-900" w:hanging="360"/>
        <w:rPr>
          <w:rFonts w:ascii="Arial" w:hAnsi="Arial" w:cs="Arial"/>
          <w:sz w:val="18"/>
          <w:szCs w:val="18"/>
        </w:rPr>
      </w:pPr>
    </w:p>
    <w:p w14:paraId="722EBB5E" w14:textId="77777777" w:rsidR="004B23E9" w:rsidRPr="00B9714F" w:rsidRDefault="004B23E9" w:rsidP="002225F8">
      <w:pPr>
        <w:pStyle w:val="Default"/>
        <w:ind w:left="-720" w:right="-900" w:hanging="360"/>
        <w:rPr>
          <w:rFonts w:ascii="Arial" w:hAnsi="Arial" w:cs="Arial"/>
          <w:b/>
          <w:sz w:val="18"/>
          <w:szCs w:val="18"/>
        </w:rPr>
      </w:pP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sidRPr="00B9714F">
        <w:rPr>
          <w:rFonts w:ascii="Arial" w:hAnsi="Arial" w:cs="Arial"/>
          <w:b/>
          <w:sz w:val="18"/>
          <w:szCs w:val="18"/>
        </w:rPr>
        <w:t>Yes     No</w:t>
      </w:r>
    </w:p>
    <w:p w14:paraId="05D6ED14" w14:textId="77777777" w:rsidR="004B23E9" w:rsidRPr="00C844D4" w:rsidRDefault="004B23E9" w:rsidP="00A510BD">
      <w:pPr>
        <w:pStyle w:val="Default"/>
        <w:ind w:left="-720" w:right="-900"/>
        <w:rPr>
          <w:rFonts w:ascii="Arial" w:hAnsi="Arial" w:cs="Arial"/>
          <w:sz w:val="18"/>
          <w:szCs w:val="18"/>
        </w:rPr>
      </w:pPr>
      <w:r w:rsidRPr="00C844D4">
        <w:rPr>
          <w:rFonts w:ascii="Arial" w:hAnsi="Arial" w:cs="Arial"/>
          <w:sz w:val="18"/>
          <w:szCs w:val="18"/>
        </w:rPr>
        <w:t xml:space="preserve">9. Other than medications for breathing and lung problems, heart trouble, blood pressure, and seizures </w:t>
      </w:r>
    </w:p>
    <w:p w14:paraId="2151C959" w14:textId="77777777" w:rsidR="004B23E9" w:rsidRPr="00C844D4" w:rsidRDefault="004B23E9" w:rsidP="00A510BD">
      <w:pPr>
        <w:pStyle w:val="Default"/>
        <w:ind w:left="-720" w:right="-900"/>
        <w:rPr>
          <w:rFonts w:ascii="Arial" w:hAnsi="Arial" w:cs="Arial"/>
          <w:sz w:val="18"/>
          <w:szCs w:val="18"/>
        </w:rPr>
      </w:pPr>
      <w:r w:rsidRPr="00C844D4">
        <w:rPr>
          <w:rFonts w:ascii="Arial" w:hAnsi="Arial" w:cs="Arial"/>
          <w:sz w:val="18"/>
          <w:szCs w:val="18"/>
        </w:rPr>
        <w:t xml:space="preserve">mentioned earlier in this questionnaire, are you taking any other medications for any reason (including </w:t>
      </w:r>
    </w:p>
    <w:p w14:paraId="59A60DD5" w14:textId="77777777" w:rsidR="004B23E9" w:rsidRPr="00C844D4" w:rsidRDefault="004B23E9" w:rsidP="00A510BD">
      <w:pPr>
        <w:pStyle w:val="Default"/>
        <w:ind w:left="-720" w:right="-900"/>
        <w:rPr>
          <w:rFonts w:ascii="Arial" w:hAnsi="Arial" w:cs="Arial"/>
          <w:sz w:val="18"/>
          <w:szCs w:val="18"/>
        </w:rPr>
      </w:pPr>
      <w:r w:rsidRPr="00C844D4">
        <w:rPr>
          <w:rFonts w:ascii="Arial" w:hAnsi="Arial" w:cs="Arial"/>
          <w:sz w:val="18"/>
          <w:szCs w:val="18"/>
        </w:rPr>
        <w:t>over</w:t>
      </w:r>
      <w:r>
        <w:rPr>
          <w:rFonts w:ascii="Arial" w:hAnsi="Arial" w:cs="Arial"/>
          <w:sz w:val="18"/>
          <w:szCs w:val="18"/>
        </w:rPr>
        <w:t xml:space="preserve"> </w:t>
      </w:r>
      <w:r w:rsidRPr="00C844D4">
        <w:rPr>
          <w:rFonts w:ascii="Arial" w:hAnsi="Arial" w:cs="Arial"/>
          <w:sz w:val="18"/>
          <w:szCs w:val="18"/>
        </w:rPr>
        <w:t>the</w:t>
      </w:r>
      <w:r>
        <w:rPr>
          <w:rFonts w:ascii="Arial" w:hAnsi="Arial" w:cs="Arial"/>
          <w:sz w:val="18"/>
          <w:szCs w:val="18"/>
        </w:rPr>
        <w:t xml:space="preserve"> </w:t>
      </w:r>
      <w:r w:rsidRPr="00C844D4">
        <w:rPr>
          <w:rFonts w:ascii="Arial" w:hAnsi="Arial" w:cs="Arial"/>
          <w:sz w:val="18"/>
          <w:szCs w:val="18"/>
        </w:rPr>
        <w:t>counter medications)</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p>
    <w:p w14:paraId="526D8E8D" w14:textId="77777777" w:rsidR="00D603EF" w:rsidRDefault="00D603EF" w:rsidP="002225F8">
      <w:pPr>
        <w:pStyle w:val="Default"/>
        <w:ind w:left="-720" w:right="-900" w:firstLine="360"/>
        <w:rPr>
          <w:rFonts w:ascii="Arial" w:hAnsi="Arial" w:cs="Arial"/>
          <w:sz w:val="18"/>
          <w:szCs w:val="18"/>
        </w:rPr>
      </w:pPr>
    </w:p>
    <w:p w14:paraId="50029FD2" w14:textId="77777777" w:rsidR="004B23E9" w:rsidRPr="00C844D4" w:rsidRDefault="004B23E9" w:rsidP="002225F8">
      <w:pPr>
        <w:pStyle w:val="Default"/>
        <w:ind w:left="-720" w:right="-900" w:firstLine="360"/>
        <w:rPr>
          <w:rFonts w:ascii="Arial" w:hAnsi="Arial" w:cs="Arial"/>
          <w:sz w:val="18"/>
          <w:szCs w:val="18"/>
        </w:rPr>
      </w:pPr>
      <w:r w:rsidRPr="00C844D4">
        <w:rPr>
          <w:rFonts w:ascii="Arial" w:hAnsi="Arial" w:cs="Arial"/>
          <w:sz w:val="18"/>
          <w:szCs w:val="18"/>
        </w:rPr>
        <w:t xml:space="preserve">If </w:t>
      </w:r>
      <w:r>
        <w:rPr>
          <w:rFonts w:ascii="Arial" w:hAnsi="Arial" w:cs="Arial"/>
          <w:sz w:val="18"/>
          <w:szCs w:val="18"/>
        </w:rPr>
        <w:t>“</w:t>
      </w:r>
      <w:r w:rsidRPr="00C844D4">
        <w:rPr>
          <w:rFonts w:ascii="Arial" w:hAnsi="Arial" w:cs="Arial"/>
          <w:sz w:val="18"/>
          <w:szCs w:val="18"/>
        </w:rPr>
        <w:t>yes,</w:t>
      </w:r>
      <w:r>
        <w:rPr>
          <w:rFonts w:ascii="Arial" w:hAnsi="Arial" w:cs="Arial"/>
          <w:sz w:val="18"/>
          <w:szCs w:val="18"/>
        </w:rPr>
        <w:t>”</w:t>
      </w:r>
      <w:r w:rsidRPr="00C844D4">
        <w:rPr>
          <w:rFonts w:ascii="Arial" w:hAnsi="Arial" w:cs="Arial"/>
          <w:sz w:val="18"/>
          <w:szCs w:val="18"/>
        </w:rPr>
        <w:t xml:space="preserve"> name the medications if you know them:________________</w:t>
      </w:r>
      <w:r>
        <w:rPr>
          <w:rFonts w:ascii="Arial" w:hAnsi="Arial" w:cs="Arial"/>
          <w:sz w:val="18"/>
          <w:szCs w:val="18"/>
        </w:rPr>
        <w:t>____________________________</w:t>
      </w:r>
      <w:r w:rsidRPr="00C844D4">
        <w:rPr>
          <w:rFonts w:ascii="Arial" w:hAnsi="Arial" w:cs="Arial"/>
          <w:sz w:val="18"/>
          <w:szCs w:val="18"/>
        </w:rPr>
        <w:t xml:space="preserve"> </w:t>
      </w:r>
    </w:p>
    <w:p w14:paraId="0FBA2B03" w14:textId="77777777" w:rsidR="004B23E9" w:rsidRDefault="004B23E9" w:rsidP="002225F8">
      <w:pPr>
        <w:pStyle w:val="Default"/>
        <w:ind w:left="-720" w:right="-900" w:hanging="360"/>
        <w:rPr>
          <w:rFonts w:ascii="Arial" w:hAnsi="Arial" w:cs="Arial"/>
          <w:sz w:val="18"/>
          <w:szCs w:val="18"/>
        </w:rPr>
      </w:pPr>
    </w:p>
    <w:p w14:paraId="7410BEE5" w14:textId="77777777" w:rsidR="004B23E9" w:rsidRPr="00C844D4" w:rsidRDefault="004B23E9" w:rsidP="00A510BD">
      <w:pPr>
        <w:pStyle w:val="Default"/>
        <w:ind w:left="-720" w:right="-900"/>
        <w:rPr>
          <w:rFonts w:ascii="Arial" w:hAnsi="Arial" w:cs="Arial"/>
          <w:sz w:val="18"/>
          <w:szCs w:val="18"/>
        </w:rPr>
      </w:pPr>
      <w:r w:rsidRPr="00C844D4">
        <w:rPr>
          <w:rFonts w:ascii="Arial" w:hAnsi="Arial" w:cs="Arial"/>
          <w:sz w:val="18"/>
          <w:szCs w:val="18"/>
        </w:rPr>
        <w:t xml:space="preserve">10. Will you be using any of the following items with your respirator(s)? </w:t>
      </w:r>
    </w:p>
    <w:p w14:paraId="417848DC" w14:textId="77777777" w:rsidR="004B23E9" w:rsidRPr="00C844D4" w:rsidRDefault="004B23E9" w:rsidP="00A510BD">
      <w:pPr>
        <w:pStyle w:val="Default"/>
        <w:ind w:left="-720" w:right="-900" w:firstLine="720"/>
        <w:rPr>
          <w:rFonts w:ascii="Arial" w:hAnsi="Arial" w:cs="Arial"/>
          <w:sz w:val="18"/>
          <w:szCs w:val="18"/>
        </w:rPr>
      </w:pPr>
      <w:r>
        <w:rPr>
          <w:rFonts w:ascii="Arial" w:hAnsi="Arial" w:cs="Arial"/>
          <w:sz w:val="18"/>
          <w:szCs w:val="18"/>
        </w:rPr>
        <w:t>a. HEPA Filters</w:t>
      </w:r>
      <w:r w:rsidRPr="00C844D4">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E8FE887" w14:textId="77777777" w:rsidR="004B23E9" w:rsidRDefault="004B23E9" w:rsidP="00A510BD">
      <w:pPr>
        <w:pStyle w:val="Default"/>
        <w:ind w:left="-720" w:right="-900" w:firstLine="720"/>
        <w:rPr>
          <w:rFonts w:ascii="Arial" w:hAnsi="Arial" w:cs="Arial"/>
          <w:sz w:val="18"/>
          <w:szCs w:val="18"/>
        </w:rPr>
      </w:pPr>
      <w:r>
        <w:rPr>
          <w:rFonts w:ascii="Arial" w:hAnsi="Arial" w:cs="Arial"/>
          <w:sz w:val="18"/>
          <w:szCs w:val="18"/>
        </w:rPr>
        <w:t xml:space="preserve">b. </w:t>
      </w:r>
      <w:r w:rsidRPr="00C844D4">
        <w:rPr>
          <w:rFonts w:ascii="Arial" w:hAnsi="Arial" w:cs="Arial"/>
          <w:sz w:val="18"/>
          <w:szCs w:val="18"/>
        </w:rPr>
        <w:t xml:space="preserve">Canisters (for example, gas masks) </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t xml:space="preserve">   </w:t>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31D85D42" w14:textId="77777777" w:rsidR="004B23E9" w:rsidRPr="00C844D4" w:rsidRDefault="004B23E9" w:rsidP="00A510BD">
      <w:pPr>
        <w:pStyle w:val="Default"/>
        <w:ind w:left="-720" w:right="-900" w:firstLine="720"/>
        <w:rPr>
          <w:rFonts w:ascii="Arial" w:hAnsi="Arial" w:cs="Arial"/>
          <w:sz w:val="18"/>
          <w:szCs w:val="18"/>
        </w:rPr>
      </w:pPr>
      <w:r>
        <w:rPr>
          <w:rFonts w:ascii="Arial" w:hAnsi="Arial" w:cs="Arial"/>
          <w:sz w:val="18"/>
          <w:szCs w:val="18"/>
        </w:rPr>
        <w:t xml:space="preserve">c. </w:t>
      </w:r>
      <w:r w:rsidRPr="00C844D4">
        <w:rPr>
          <w:rFonts w:ascii="Arial" w:hAnsi="Arial" w:cs="Arial"/>
          <w:sz w:val="18"/>
          <w:szCs w:val="18"/>
        </w:rPr>
        <w:t>Cartridges</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t xml:space="preserve">           </w:t>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p>
    <w:p w14:paraId="547E7B20" w14:textId="77777777" w:rsidR="004B23E9" w:rsidRDefault="004B23E9" w:rsidP="002225F8">
      <w:pPr>
        <w:pStyle w:val="Default"/>
        <w:ind w:left="-720" w:right="-900" w:hanging="360"/>
        <w:rPr>
          <w:rFonts w:ascii="Arial" w:hAnsi="Arial" w:cs="Arial"/>
          <w:sz w:val="18"/>
          <w:szCs w:val="18"/>
        </w:rPr>
      </w:pPr>
    </w:p>
    <w:p w14:paraId="134665C7" w14:textId="77777777" w:rsidR="004B23E9" w:rsidRPr="00333550" w:rsidRDefault="004B23E9" w:rsidP="00A510BD">
      <w:pPr>
        <w:pStyle w:val="Default"/>
        <w:ind w:left="-720" w:right="-900"/>
        <w:rPr>
          <w:rFonts w:ascii="Arial" w:hAnsi="Arial" w:cs="Arial"/>
          <w:sz w:val="18"/>
          <w:szCs w:val="18"/>
        </w:rPr>
      </w:pPr>
      <w:r w:rsidRPr="00C844D4">
        <w:rPr>
          <w:rFonts w:ascii="Arial" w:hAnsi="Arial" w:cs="Arial"/>
          <w:sz w:val="18"/>
          <w:szCs w:val="18"/>
        </w:rPr>
        <w:t>11. How often are you exp</w:t>
      </w:r>
      <w:r>
        <w:rPr>
          <w:rFonts w:ascii="Arial" w:hAnsi="Arial" w:cs="Arial"/>
          <w:sz w:val="18"/>
          <w:szCs w:val="18"/>
        </w:rPr>
        <w:t xml:space="preserve">ected to use the respirator(s) </w:t>
      </w:r>
      <w:r w:rsidRPr="00333550">
        <w:rPr>
          <w:rFonts w:ascii="Arial" w:hAnsi="Arial" w:cs="Arial"/>
          <w:sz w:val="18"/>
          <w:szCs w:val="18"/>
        </w:rPr>
        <w:t>(</w:t>
      </w:r>
      <w:r>
        <w:rPr>
          <w:rFonts w:ascii="Arial" w:hAnsi="Arial" w:cs="Arial"/>
          <w:sz w:val="18"/>
          <w:szCs w:val="18"/>
        </w:rPr>
        <w:t>check all that apply</w:t>
      </w:r>
      <w:r w:rsidRPr="00333550">
        <w:rPr>
          <w:rFonts w:ascii="Arial" w:hAnsi="Arial" w:cs="Arial"/>
          <w:sz w:val="18"/>
          <w:szCs w:val="18"/>
        </w:rPr>
        <w:t>)?:</w:t>
      </w:r>
    </w:p>
    <w:p w14:paraId="0EBB2D08" w14:textId="77777777" w:rsidR="004B23E9" w:rsidRDefault="004B23E9" w:rsidP="00A510BD">
      <w:pPr>
        <w:pStyle w:val="Default"/>
        <w:ind w:left="-720" w:right="-900"/>
        <w:rPr>
          <w:rFonts w:ascii="Arial" w:hAnsi="Arial" w:cs="Arial"/>
          <w:sz w:val="18"/>
          <w:szCs w:val="18"/>
        </w:rPr>
      </w:pP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a. Escape only (no rescue)</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c. Less</w:t>
      </w:r>
      <w:r w:rsidRPr="00C844D4">
        <w:rPr>
          <w:rFonts w:ascii="Arial" w:hAnsi="Arial" w:cs="Arial"/>
          <w:sz w:val="18"/>
          <w:szCs w:val="18"/>
        </w:rPr>
        <w:t xml:space="preserve"> than 5 hours </w:t>
      </w:r>
      <w:r w:rsidRPr="00367491">
        <w:rPr>
          <w:rFonts w:ascii="Arial" w:hAnsi="Arial" w:cs="Arial"/>
          <w:i/>
          <w:sz w:val="18"/>
          <w:szCs w:val="18"/>
        </w:rPr>
        <w:t>per week</w:t>
      </w:r>
      <w:r w:rsidRPr="00367491">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e. </w:t>
      </w:r>
      <w:r w:rsidRPr="00C844D4">
        <w:rPr>
          <w:rFonts w:ascii="Arial" w:hAnsi="Arial" w:cs="Arial"/>
          <w:sz w:val="18"/>
          <w:szCs w:val="18"/>
        </w:rPr>
        <w:t>2 to 4 hours per day</w:t>
      </w:r>
      <w:r>
        <w:rPr>
          <w:rFonts w:ascii="Arial" w:hAnsi="Arial" w:cs="Arial"/>
          <w:sz w:val="18"/>
          <w:szCs w:val="18"/>
        </w:rPr>
        <w:tab/>
      </w:r>
    </w:p>
    <w:p w14:paraId="3DBB460D" w14:textId="77777777" w:rsidR="004B23E9" w:rsidRPr="00C844D4" w:rsidRDefault="004B23E9" w:rsidP="00A510BD">
      <w:pPr>
        <w:pStyle w:val="Default"/>
        <w:ind w:left="-720" w:right="-900"/>
        <w:rPr>
          <w:rFonts w:ascii="Arial" w:hAnsi="Arial" w:cs="Arial"/>
          <w:sz w:val="18"/>
          <w:szCs w:val="18"/>
        </w:rPr>
      </w:pP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b. </w:t>
      </w:r>
      <w:r w:rsidRPr="00C844D4">
        <w:rPr>
          <w:rFonts w:ascii="Arial" w:hAnsi="Arial" w:cs="Arial"/>
          <w:sz w:val="18"/>
          <w:szCs w:val="18"/>
        </w:rPr>
        <w:t>Emergency rescue only</w:t>
      </w:r>
      <w:r w:rsidRPr="00333550">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d. Less</w:t>
      </w:r>
      <w:r w:rsidRPr="00C844D4">
        <w:rPr>
          <w:rFonts w:ascii="Arial" w:hAnsi="Arial" w:cs="Arial"/>
          <w:sz w:val="18"/>
          <w:szCs w:val="18"/>
        </w:rPr>
        <w:t xml:space="preserve"> than 2 hours</w:t>
      </w:r>
      <w:r w:rsidRPr="00367491">
        <w:rPr>
          <w:rFonts w:ascii="Arial" w:hAnsi="Arial" w:cs="Arial"/>
          <w:i/>
          <w:sz w:val="18"/>
          <w:szCs w:val="18"/>
        </w:rPr>
        <w:t xml:space="preserve"> per day</w:t>
      </w:r>
      <w:r w:rsidRPr="00367491">
        <w:rPr>
          <w:rFonts w:ascii="Arial" w:hAnsi="Arial" w:cs="Arial"/>
          <w:sz w:val="18"/>
          <w:szCs w:val="18"/>
        </w:rPr>
        <w:t xml:space="preserve"> </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f. </w:t>
      </w:r>
      <w:r w:rsidRPr="00C844D4">
        <w:rPr>
          <w:rFonts w:ascii="Arial" w:hAnsi="Arial" w:cs="Arial"/>
          <w:sz w:val="18"/>
          <w:szCs w:val="18"/>
        </w:rPr>
        <w:t>Over 4 hours per day</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p>
    <w:p w14:paraId="547B38C3" w14:textId="77777777" w:rsidR="004B23E9"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12. During the period you are using the respirator(s), is your work effort: </w:t>
      </w:r>
    </w:p>
    <w:p w14:paraId="163D7B17" w14:textId="77777777" w:rsidR="004B23E9" w:rsidRDefault="004B23E9" w:rsidP="002225F8">
      <w:pPr>
        <w:pStyle w:val="Default"/>
        <w:ind w:left="-720" w:right="-900"/>
        <w:rPr>
          <w:rFonts w:ascii="Arial" w:hAnsi="Arial" w:cs="Arial"/>
          <w:sz w:val="18"/>
          <w:szCs w:val="18"/>
        </w:rPr>
      </w:pPr>
      <w:r w:rsidRPr="00197FE3">
        <w:rPr>
          <w:rFonts w:ascii="Arial" w:hAnsi="Arial" w:cs="Arial"/>
          <w:sz w:val="18"/>
          <w:szCs w:val="18"/>
        </w:rPr>
        <w:t>a.</w:t>
      </w:r>
      <w:r>
        <w:rPr>
          <w:rFonts w:ascii="Arial" w:hAnsi="Arial" w:cs="Arial"/>
          <w:i/>
          <w:sz w:val="18"/>
          <w:szCs w:val="18"/>
        </w:rPr>
        <w:t xml:space="preserve"> </w:t>
      </w:r>
      <w:r w:rsidRPr="00333550">
        <w:rPr>
          <w:rFonts w:ascii="Arial" w:hAnsi="Arial" w:cs="Arial"/>
          <w:i/>
          <w:sz w:val="18"/>
          <w:szCs w:val="18"/>
        </w:rPr>
        <w:t>Light</w:t>
      </w:r>
      <w:r w:rsidRPr="00F20794">
        <w:rPr>
          <w:rFonts w:ascii="Arial" w:hAnsi="Arial" w:cs="Arial"/>
          <w:sz w:val="18"/>
          <w:szCs w:val="18"/>
        </w:rPr>
        <w:t xml:space="preserve"> (less than 200 kcal per hour)</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r w:rsidRPr="00F20794">
        <w:rPr>
          <w:rFonts w:ascii="Arial" w:hAnsi="Arial" w:cs="Arial"/>
          <w:sz w:val="18"/>
          <w:szCs w:val="18"/>
        </w:rPr>
        <w:t xml:space="preserve"> </w:t>
      </w:r>
    </w:p>
    <w:p w14:paraId="4FA7EA8F" w14:textId="77777777" w:rsidR="004B23E9" w:rsidRDefault="004B23E9" w:rsidP="002225F8">
      <w:pPr>
        <w:pStyle w:val="Default"/>
        <w:ind w:left="-720" w:right="-900" w:firstLine="360"/>
        <w:rPr>
          <w:rFonts w:ascii="Arial" w:hAnsi="Arial" w:cs="Arial"/>
          <w:sz w:val="16"/>
          <w:szCs w:val="16"/>
        </w:rPr>
      </w:pPr>
      <w:r w:rsidRPr="00C743B8">
        <w:rPr>
          <w:rFonts w:ascii="Arial" w:hAnsi="Arial" w:cs="Arial"/>
          <w:sz w:val="16"/>
          <w:szCs w:val="16"/>
        </w:rPr>
        <w:t xml:space="preserve">Examples of a light work effort are </w:t>
      </w:r>
      <w:r w:rsidRPr="00C743B8">
        <w:rPr>
          <w:rStyle w:val="Emphasis"/>
          <w:rFonts w:ascii="Arial" w:hAnsi="Arial" w:cs="Arial"/>
          <w:sz w:val="16"/>
          <w:szCs w:val="16"/>
        </w:rPr>
        <w:t>sitting</w:t>
      </w:r>
      <w:r w:rsidRPr="00C743B8">
        <w:rPr>
          <w:rFonts w:ascii="Arial" w:hAnsi="Arial" w:cs="Arial"/>
          <w:sz w:val="16"/>
          <w:szCs w:val="16"/>
        </w:rPr>
        <w:t xml:space="preserve"> while writing, typing, drafting, or performing light assembly work; </w:t>
      </w:r>
    </w:p>
    <w:p w14:paraId="77DE5B8B" w14:textId="77777777" w:rsidR="004B23E9" w:rsidRPr="00C743B8" w:rsidRDefault="004B23E9" w:rsidP="002225F8">
      <w:pPr>
        <w:pStyle w:val="Default"/>
        <w:ind w:left="-720" w:right="-900" w:firstLine="360"/>
        <w:rPr>
          <w:rFonts w:ascii="Arial" w:hAnsi="Arial" w:cs="Arial"/>
          <w:sz w:val="16"/>
          <w:szCs w:val="16"/>
        </w:rPr>
      </w:pPr>
      <w:r w:rsidRPr="00C743B8">
        <w:rPr>
          <w:rFonts w:ascii="Arial" w:hAnsi="Arial" w:cs="Arial"/>
          <w:sz w:val="16"/>
          <w:szCs w:val="16"/>
        </w:rPr>
        <w:t xml:space="preserve">or </w:t>
      </w:r>
      <w:r w:rsidRPr="00C743B8">
        <w:rPr>
          <w:rStyle w:val="Emphasis"/>
          <w:rFonts w:ascii="Arial" w:hAnsi="Arial" w:cs="Arial"/>
          <w:sz w:val="16"/>
          <w:szCs w:val="16"/>
        </w:rPr>
        <w:t xml:space="preserve">standing </w:t>
      </w:r>
      <w:r w:rsidRPr="00C743B8">
        <w:rPr>
          <w:rFonts w:ascii="Arial" w:hAnsi="Arial" w:cs="Arial"/>
          <w:sz w:val="16"/>
          <w:szCs w:val="16"/>
        </w:rPr>
        <w:t>while operating a drill press (1-3 lbs.) or controlling machines.</w:t>
      </w:r>
    </w:p>
    <w:p w14:paraId="286ADD68" w14:textId="77777777" w:rsidR="004B23E9" w:rsidRPr="00BC5B1C" w:rsidRDefault="004B23E9" w:rsidP="002225F8">
      <w:pPr>
        <w:ind w:left="-720" w:right="-900" w:firstLine="360"/>
        <w:rPr>
          <w:rFonts w:ascii="Arial" w:hAnsi="Arial" w:cs="Arial"/>
          <w:sz w:val="18"/>
          <w:szCs w:val="18"/>
        </w:rPr>
      </w:pPr>
      <w:r>
        <w:rPr>
          <w:rFonts w:ascii="Arial" w:hAnsi="Arial" w:cs="Arial"/>
          <w:sz w:val="18"/>
          <w:szCs w:val="18"/>
        </w:rPr>
        <w:t xml:space="preserve">    </w:t>
      </w:r>
      <w:r>
        <w:rPr>
          <w:rFonts w:ascii="Arial" w:hAnsi="Arial" w:cs="Arial"/>
          <w:sz w:val="18"/>
          <w:szCs w:val="18"/>
        </w:rPr>
        <w:tab/>
      </w:r>
      <w:r>
        <w:rPr>
          <w:rFonts w:ascii="Arial" w:hAnsi="Arial" w:cs="Arial"/>
          <w:sz w:val="18"/>
          <w:szCs w:val="18"/>
        </w:rPr>
        <w:tab/>
      </w:r>
      <w:r w:rsidRPr="00BC5B1C">
        <w:rPr>
          <w:rFonts w:ascii="Arial" w:hAnsi="Arial" w:cs="Arial"/>
          <w:sz w:val="18"/>
          <w:szCs w:val="18"/>
        </w:rPr>
        <w:t xml:space="preserve">If </w:t>
      </w:r>
      <w:r>
        <w:rPr>
          <w:rFonts w:ascii="Arial" w:hAnsi="Arial" w:cs="Arial"/>
          <w:sz w:val="18"/>
          <w:szCs w:val="18"/>
        </w:rPr>
        <w:t>“</w:t>
      </w:r>
      <w:r w:rsidRPr="00BC5B1C">
        <w:rPr>
          <w:rFonts w:ascii="Arial" w:hAnsi="Arial" w:cs="Arial"/>
          <w:sz w:val="18"/>
          <w:szCs w:val="18"/>
        </w:rPr>
        <w:t>yes,</w:t>
      </w:r>
      <w:r>
        <w:rPr>
          <w:rFonts w:ascii="Arial" w:hAnsi="Arial" w:cs="Arial"/>
          <w:sz w:val="18"/>
          <w:szCs w:val="18"/>
        </w:rPr>
        <w:t>”</w:t>
      </w:r>
      <w:r w:rsidRPr="00BC5B1C">
        <w:rPr>
          <w:rFonts w:ascii="Arial" w:hAnsi="Arial" w:cs="Arial"/>
          <w:sz w:val="18"/>
          <w:szCs w:val="18"/>
        </w:rPr>
        <w:t xml:space="preserve"> how long does this period last during the average shift: ______ hrs. ______ min. </w:t>
      </w:r>
    </w:p>
    <w:p w14:paraId="26BCA6A4" w14:textId="77777777" w:rsidR="004B23E9" w:rsidRDefault="004B23E9" w:rsidP="002225F8">
      <w:pPr>
        <w:pStyle w:val="Default"/>
        <w:ind w:left="-720" w:right="-900" w:firstLine="360"/>
        <w:rPr>
          <w:rFonts w:ascii="Arial" w:hAnsi="Arial" w:cs="Arial"/>
          <w:sz w:val="18"/>
          <w:szCs w:val="18"/>
        </w:rPr>
      </w:pPr>
      <w:r w:rsidRPr="00197FE3">
        <w:rPr>
          <w:rFonts w:ascii="Arial" w:hAnsi="Arial" w:cs="Arial"/>
          <w:sz w:val="18"/>
          <w:szCs w:val="18"/>
        </w:rPr>
        <w:t>b.</w:t>
      </w:r>
      <w:r>
        <w:rPr>
          <w:rFonts w:ascii="Arial" w:hAnsi="Arial" w:cs="Arial"/>
          <w:i/>
          <w:sz w:val="18"/>
          <w:szCs w:val="18"/>
        </w:rPr>
        <w:t xml:space="preserve"> </w:t>
      </w:r>
      <w:r w:rsidRPr="00B26A61">
        <w:rPr>
          <w:rFonts w:ascii="Arial" w:hAnsi="Arial" w:cs="Arial"/>
          <w:i/>
          <w:sz w:val="18"/>
          <w:szCs w:val="18"/>
        </w:rPr>
        <w:t>Moderate</w:t>
      </w:r>
      <w:r w:rsidRPr="00F20794">
        <w:rPr>
          <w:rFonts w:ascii="Arial" w:hAnsi="Arial" w:cs="Arial"/>
          <w:sz w:val="18"/>
          <w:szCs w:val="18"/>
        </w:rPr>
        <w:t xml:space="preserve"> (200 to 350 kcal per hour</w:t>
      </w:r>
      <w:r>
        <w:rPr>
          <w:rFonts w:ascii="Arial" w:hAnsi="Arial" w:cs="Arial"/>
          <w:sz w:val="18"/>
          <w:szCs w:val="18"/>
        </w:rPr>
        <w:t>)</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E519C79" w14:textId="77777777" w:rsidR="004B23E9" w:rsidRDefault="004B23E9" w:rsidP="002225F8">
      <w:pPr>
        <w:ind w:left="-720" w:right="-900"/>
        <w:rPr>
          <w:rFonts w:ascii="Arial" w:hAnsi="Arial" w:cs="Arial"/>
          <w:sz w:val="16"/>
          <w:szCs w:val="16"/>
        </w:rPr>
      </w:pPr>
      <w:r>
        <w:t xml:space="preserve">      </w:t>
      </w:r>
      <w:r>
        <w:tab/>
      </w:r>
      <w:r w:rsidRPr="00C743B8">
        <w:rPr>
          <w:rFonts w:ascii="Arial" w:hAnsi="Arial" w:cs="Arial"/>
          <w:sz w:val="16"/>
          <w:szCs w:val="16"/>
        </w:rPr>
        <w:t xml:space="preserve">Examples of moderate work effort are </w:t>
      </w:r>
      <w:r w:rsidRPr="00C743B8">
        <w:rPr>
          <w:rStyle w:val="Emphasis"/>
          <w:rFonts w:ascii="Arial" w:hAnsi="Arial" w:cs="Arial"/>
          <w:sz w:val="16"/>
          <w:szCs w:val="16"/>
        </w:rPr>
        <w:t>sitting</w:t>
      </w:r>
      <w:r w:rsidRPr="00C743B8">
        <w:rPr>
          <w:rFonts w:ascii="Arial" w:hAnsi="Arial" w:cs="Arial"/>
          <w:sz w:val="16"/>
          <w:szCs w:val="16"/>
        </w:rPr>
        <w:t xml:space="preserve"> while nailing or filing; </w:t>
      </w:r>
      <w:r w:rsidRPr="00C743B8">
        <w:rPr>
          <w:rStyle w:val="Emphasis"/>
          <w:rFonts w:ascii="Arial" w:hAnsi="Arial" w:cs="Arial"/>
          <w:sz w:val="16"/>
          <w:szCs w:val="16"/>
        </w:rPr>
        <w:t>driving</w:t>
      </w:r>
      <w:r w:rsidRPr="00C743B8">
        <w:rPr>
          <w:rFonts w:ascii="Arial" w:hAnsi="Arial" w:cs="Arial"/>
          <w:sz w:val="16"/>
          <w:szCs w:val="16"/>
        </w:rPr>
        <w:t xml:space="preserve"> a truck or bus in urban traffic; </w:t>
      </w:r>
    </w:p>
    <w:p w14:paraId="0BEC9EF5" w14:textId="77777777" w:rsidR="004B23E9" w:rsidRDefault="004B23E9" w:rsidP="002225F8">
      <w:pPr>
        <w:ind w:left="-720" w:right="-900" w:firstLine="720"/>
        <w:rPr>
          <w:rFonts w:ascii="Arial" w:hAnsi="Arial" w:cs="Arial"/>
          <w:sz w:val="16"/>
          <w:szCs w:val="16"/>
        </w:rPr>
      </w:pPr>
      <w:r w:rsidRPr="00C743B8">
        <w:rPr>
          <w:rStyle w:val="Emphasis"/>
          <w:rFonts w:ascii="Arial" w:hAnsi="Arial" w:cs="Arial"/>
          <w:sz w:val="16"/>
          <w:szCs w:val="16"/>
        </w:rPr>
        <w:t>standing</w:t>
      </w:r>
      <w:r w:rsidRPr="00C743B8">
        <w:rPr>
          <w:rFonts w:ascii="Arial" w:hAnsi="Arial" w:cs="Arial"/>
          <w:sz w:val="16"/>
          <w:szCs w:val="16"/>
        </w:rPr>
        <w:t xml:space="preserve"> while drilling, nailing, performing assembly work, or transferring a moderate load (about 35 lbs.) </w:t>
      </w:r>
    </w:p>
    <w:p w14:paraId="0F9ADE0C" w14:textId="77777777" w:rsidR="004B23E9" w:rsidRDefault="004B23E9" w:rsidP="002225F8">
      <w:pPr>
        <w:ind w:left="-720" w:right="-900" w:firstLine="720"/>
        <w:rPr>
          <w:rFonts w:ascii="Arial" w:hAnsi="Arial" w:cs="Arial"/>
          <w:sz w:val="16"/>
          <w:szCs w:val="16"/>
        </w:rPr>
      </w:pPr>
      <w:r w:rsidRPr="00C743B8">
        <w:rPr>
          <w:rFonts w:ascii="Arial" w:hAnsi="Arial" w:cs="Arial"/>
          <w:sz w:val="16"/>
          <w:szCs w:val="16"/>
        </w:rPr>
        <w:t xml:space="preserve">at trunk level; </w:t>
      </w:r>
      <w:r w:rsidRPr="00C743B8">
        <w:rPr>
          <w:rStyle w:val="Emphasis"/>
          <w:rFonts w:ascii="Arial" w:hAnsi="Arial" w:cs="Arial"/>
          <w:sz w:val="16"/>
          <w:szCs w:val="16"/>
        </w:rPr>
        <w:t>walking</w:t>
      </w:r>
      <w:r w:rsidRPr="00C743B8">
        <w:rPr>
          <w:rFonts w:ascii="Arial" w:hAnsi="Arial" w:cs="Arial"/>
          <w:sz w:val="16"/>
          <w:szCs w:val="16"/>
        </w:rPr>
        <w:t xml:space="preserve"> on a level surface about 2 mph or down a 5-degree grade about 3 mph; or </w:t>
      </w:r>
      <w:r w:rsidRPr="00C743B8">
        <w:rPr>
          <w:rStyle w:val="Emphasis"/>
          <w:rFonts w:ascii="Arial" w:hAnsi="Arial" w:cs="Arial"/>
          <w:sz w:val="16"/>
          <w:szCs w:val="16"/>
        </w:rPr>
        <w:t>pushing</w:t>
      </w:r>
      <w:r w:rsidRPr="00C743B8">
        <w:rPr>
          <w:rFonts w:ascii="Arial" w:hAnsi="Arial" w:cs="Arial"/>
          <w:sz w:val="16"/>
          <w:szCs w:val="16"/>
        </w:rPr>
        <w:t xml:space="preserve"> </w:t>
      </w:r>
    </w:p>
    <w:p w14:paraId="434518F3" w14:textId="77777777" w:rsidR="004B23E9" w:rsidRPr="00C743B8" w:rsidRDefault="004B23E9" w:rsidP="002225F8">
      <w:pPr>
        <w:ind w:left="-720" w:right="-900" w:firstLine="720"/>
        <w:rPr>
          <w:rFonts w:ascii="Arial" w:hAnsi="Arial" w:cs="Arial"/>
          <w:sz w:val="16"/>
          <w:szCs w:val="16"/>
        </w:rPr>
      </w:pPr>
      <w:r w:rsidRPr="00C743B8">
        <w:rPr>
          <w:rFonts w:ascii="Arial" w:hAnsi="Arial" w:cs="Arial"/>
          <w:sz w:val="16"/>
          <w:szCs w:val="16"/>
        </w:rPr>
        <w:t>a wheelbarrow with a heavy load (about 100 lbs.) on a level surface.</w:t>
      </w:r>
    </w:p>
    <w:p w14:paraId="4CDAEAA8" w14:textId="77777777" w:rsidR="004B23E9" w:rsidRDefault="004B23E9" w:rsidP="002225F8">
      <w:pPr>
        <w:pStyle w:val="Default"/>
        <w:ind w:left="-720" w:right="-900" w:firstLine="360"/>
        <w:rPr>
          <w:rFonts w:ascii="Arial" w:hAnsi="Arial" w:cs="Arial"/>
          <w:sz w:val="18"/>
          <w:szCs w:val="18"/>
        </w:rPr>
      </w:pPr>
      <w:r>
        <w:rPr>
          <w:rFonts w:ascii="Arial" w:hAnsi="Arial" w:cs="Arial"/>
          <w:sz w:val="18"/>
          <w:szCs w:val="18"/>
        </w:rPr>
        <w:t xml:space="preserve">    </w:t>
      </w:r>
      <w:r>
        <w:rPr>
          <w:rFonts w:ascii="Arial" w:hAnsi="Arial" w:cs="Arial"/>
          <w:sz w:val="18"/>
          <w:szCs w:val="18"/>
        </w:rPr>
        <w:tab/>
      </w:r>
      <w:r>
        <w:rPr>
          <w:rFonts w:ascii="Arial" w:hAnsi="Arial" w:cs="Arial"/>
          <w:sz w:val="18"/>
          <w:szCs w:val="18"/>
        </w:rPr>
        <w:tab/>
      </w:r>
      <w:r w:rsidRPr="00F20794">
        <w:rPr>
          <w:rFonts w:ascii="Arial" w:hAnsi="Arial" w:cs="Arial"/>
          <w:sz w:val="18"/>
          <w:szCs w:val="18"/>
        </w:rPr>
        <w:t xml:space="preserve">If </w:t>
      </w:r>
      <w:r>
        <w:rPr>
          <w:rFonts w:ascii="Arial" w:hAnsi="Arial" w:cs="Arial"/>
          <w:sz w:val="18"/>
          <w:szCs w:val="18"/>
        </w:rPr>
        <w:t>“</w:t>
      </w:r>
      <w:r w:rsidRPr="00F20794">
        <w:rPr>
          <w:rFonts w:ascii="Arial" w:hAnsi="Arial" w:cs="Arial"/>
          <w:sz w:val="18"/>
          <w:szCs w:val="18"/>
        </w:rPr>
        <w:t>yes,</w:t>
      </w:r>
      <w:r>
        <w:rPr>
          <w:rFonts w:ascii="Arial" w:hAnsi="Arial" w:cs="Arial"/>
          <w:sz w:val="18"/>
          <w:szCs w:val="18"/>
        </w:rPr>
        <w:t>”</w:t>
      </w:r>
      <w:r w:rsidRPr="00F20794">
        <w:rPr>
          <w:rFonts w:ascii="Arial" w:hAnsi="Arial" w:cs="Arial"/>
          <w:sz w:val="18"/>
          <w:szCs w:val="18"/>
        </w:rPr>
        <w:t xml:space="preserve"> how long does this period last during the average shift: ______ hr</w:t>
      </w:r>
      <w:r>
        <w:rPr>
          <w:rFonts w:ascii="Arial" w:hAnsi="Arial" w:cs="Arial"/>
          <w:sz w:val="18"/>
          <w:szCs w:val="18"/>
        </w:rPr>
        <w:t xml:space="preserve">s. ___ min. </w:t>
      </w:r>
    </w:p>
    <w:p w14:paraId="05691AB5" w14:textId="77777777" w:rsidR="004B23E9" w:rsidRDefault="004B23E9" w:rsidP="002225F8">
      <w:pPr>
        <w:pStyle w:val="Default"/>
        <w:ind w:left="-720" w:right="-900"/>
        <w:rPr>
          <w:rFonts w:ascii="Arial" w:hAnsi="Arial" w:cs="Arial"/>
          <w:sz w:val="18"/>
          <w:szCs w:val="18"/>
        </w:rPr>
      </w:pPr>
      <w:r>
        <w:rPr>
          <w:rFonts w:ascii="Arial" w:hAnsi="Arial" w:cs="Arial"/>
          <w:sz w:val="18"/>
          <w:szCs w:val="18"/>
        </w:rPr>
        <w:t xml:space="preserve">c. </w:t>
      </w:r>
      <w:r w:rsidRPr="00B26A61">
        <w:rPr>
          <w:rFonts w:ascii="Arial" w:hAnsi="Arial" w:cs="Arial"/>
          <w:i/>
          <w:sz w:val="18"/>
          <w:szCs w:val="18"/>
        </w:rPr>
        <w:t>Heavy</w:t>
      </w:r>
      <w:r w:rsidRPr="00F20794">
        <w:rPr>
          <w:rFonts w:ascii="Arial" w:hAnsi="Arial" w:cs="Arial"/>
          <w:sz w:val="18"/>
          <w:szCs w:val="18"/>
        </w:rPr>
        <w:t xml:space="preserve"> (above 350 kcal per hour) </w:t>
      </w:r>
      <w:r>
        <w:rPr>
          <w:rFonts w:ascii="Arial" w:hAnsi="Arial" w:cs="Arial"/>
          <w:sz w:val="18"/>
          <w:szCs w:val="18"/>
        </w:rPr>
        <w:tab/>
      </w:r>
      <w:r>
        <w:rPr>
          <w:rFonts w:ascii="Arial" w:hAnsi="Arial" w:cs="Arial"/>
          <w:sz w:val="18"/>
          <w:szCs w:val="18"/>
        </w:rPr>
        <w:tab/>
      </w:r>
      <w:r w:rsidR="00A510BD">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C3245E8" w14:textId="77777777" w:rsidR="004B23E9" w:rsidRDefault="004B23E9" w:rsidP="002225F8">
      <w:pPr>
        <w:ind w:left="-720" w:right="-900" w:firstLine="720"/>
        <w:rPr>
          <w:rFonts w:ascii="Arial" w:hAnsi="Arial" w:cs="Arial"/>
          <w:sz w:val="16"/>
          <w:szCs w:val="16"/>
        </w:rPr>
      </w:pPr>
      <w:r w:rsidRPr="00C743B8">
        <w:rPr>
          <w:rFonts w:ascii="Arial" w:hAnsi="Arial" w:cs="Arial"/>
          <w:sz w:val="16"/>
          <w:szCs w:val="16"/>
        </w:rPr>
        <w:t xml:space="preserve">Examples of heavy work are </w:t>
      </w:r>
      <w:r w:rsidRPr="00C743B8">
        <w:rPr>
          <w:rStyle w:val="Emphasis"/>
          <w:rFonts w:ascii="Arial" w:hAnsi="Arial" w:cs="Arial"/>
          <w:sz w:val="16"/>
          <w:szCs w:val="16"/>
        </w:rPr>
        <w:t>lifting</w:t>
      </w:r>
      <w:r w:rsidRPr="00C743B8">
        <w:rPr>
          <w:rFonts w:ascii="Arial" w:hAnsi="Arial" w:cs="Arial"/>
          <w:sz w:val="16"/>
          <w:szCs w:val="16"/>
        </w:rPr>
        <w:t xml:space="preserve"> a heavy load (about 50 lbs.) from the floor to your waist or shoulder;</w:t>
      </w:r>
    </w:p>
    <w:p w14:paraId="1FB098F2" w14:textId="77777777" w:rsidR="004B23E9" w:rsidRDefault="004B23E9" w:rsidP="002225F8">
      <w:pPr>
        <w:ind w:left="-720" w:right="-900" w:firstLine="720"/>
        <w:rPr>
          <w:rFonts w:ascii="Arial" w:hAnsi="Arial" w:cs="Arial"/>
          <w:sz w:val="16"/>
          <w:szCs w:val="16"/>
        </w:rPr>
      </w:pPr>
      <w:r w:rsidRPr="00C743B8">
        <w:rPr>
          <w:rFonts w:ascii="Arial" w:hAnsi="Arial" w:cs="Arial"/>
          <w:sz w:val="16"/>
          <w:szCs w:val="16"/>
        </w:rPr>
        <w:t xml:space="preserve">working on a loading dock; </w:t>
      </w:r>
      <w:r w:rsidRPr="00C743B8">
        <w:rPr>
          <w:rStyle w:val="Emphasis"/>
          <w:rFonts w:ascii="Arial" w:hAnsi="Arial" w:cs="Arial"/>
          <w:sz w:val="16"/>
          <w:szCs w:val="16"/>
        </w:rPr>
        <w:t>shoveling; standing</w:t>
      </w:r>
      <w:r w:rsidRPr="00C743B8">
        <w:rPr>
          <w:rFonts w:ascii="Arial" w:hAnsi="Arial" w:cs="Arial"/>
          <w:sz w:val="16"/>
          <w:szCs w:val="16"/>
        </w:rPr>
        <w:t xml:space="preserve"> while bricklaying or chipping castings; </w:t>
      </w:r>
      <w:r w:rsidRPr="00C743B8">
        <w:rPr>
          <w:rStyle w:val="Emphasis"/>
          <w:rFonts w:ascii="Arial" w:hAnsi="Arial" w:cs="Arial"/>
          <w:sz w:val="16"/>
          <w:szCs w:val="16"/>
        </w:rPr>
        <w:t>walking</w:t>
      </w:r>
      <w:r w:rsidRPr="00C743B8">
        <w:rPr>
          <w:rFonts w:ascii="Arial" w:hAnsi="Arial" w:cs="Arial"/>
          <w:sz w:val="16"/>
          <w:szCs w:val="16"/>
        </w:rPr>
        <w:t xml:space="preserve"> up an </w:t>
      </w:r>
    </w:p>
    <w:p w14:paraId="54E83037" w14:textId="77777777" w:rsidR="004B23E9" w:rsidRPr="00C743B8" w:rsidRDefault="004B23E9" w:rsidP="002225F8">
      <w:pPr>
        <w:ind w:left="-720" w:right="-900" w:firstLine="720"/>
        <w:rPr>
          <w:rFonts w:ascii="Arial" w:hAnsi="Arial" w:cs="Arial"/>
          <w:sz w:val="16"/>
          <w:szCs w:val="16"/>
        </w:rPr>
      </w:pPr>
      <w:r w:rsidRPr="00C743B8">
        <w:rPr>
          <w:rFonts w:ascii="Arial" w:hAnsi="Arial" w:cs="Arial"/>
          <w:sz w:val="16"/>
          <w:szCs w:val="16"/>
        </w:rPr>
        <w:t>8-degree grade about 2 mph; climbing stairs with a heavy load (about 50 lbs.).</w:t>
      </w:r>
    </w:p>
    <w:p w14:paraId="6A8E7F93" w14:textId="77777777" w:rsidR="004B23E9" w:rsidRDefault="004B23E9" w:rsidP="002225F8">
      <w:pPr>
        <w:pStyle w:val="Default"/>
        <w:ind w:left="-720" w:right="-900"/>
        <w:rPr>
          <w:rFonts w:ascii="Arial" w:hAnsi="Arial" w:cs="Arial"/>
          <w:sz w:val="18"/>
          <w:szCs w:val="18"/>
        </w:rPr>
      </w:pPr>
      <w:r>
        <w:rPr>
          <w:rFonts w:ascii="Arial" w:hAnsi="Arial" w:cs="Arial"/>
          <w:sz w:val="18"/>
          <w:szCs w:val="18"/>
        </w:rPr>
        <w:t xml:space="preserve">          </w:t>
      </w:r>
      <w:r>
        <w:rPr>
          <w:rFonts w:ascii="Arial" w:hAnsi="Arial" w:cs="Arial"/>
          <w:sz w:val="18"/>
          <w:szCs w:val="18"/>
        </w:rPr>
        <w:tab/>
      </w:r>
      <w:r>
        <w:rPr>
          <w:rFonts w:ascii="Arial" w:hAnsi="Arial" w:cs="Arial"/>
          <w:sz w:val="18"/>
          <w:szCs w:val="18"/>
        </w:rPr>
        <w:tab/>
      </w:r>
      <w:r w:rsidRPr="00F20794">
        <w:rPr>
          <w:rFonts w:ascii="Arial" w:hAnsi="Arial" w:cs="Arial"/>
          <w:sz w:val="18"/>
          <w:szCs w:val="18"/>
        </w:rPr>
        <w:t xml:space="preserve">If </w:t>
      </w:r>
      <w:r>
        <w:rPr>
          <w:rFonts w:ascii="Arial" w:hAnsi="Arial" w:cs="Arial"/>
          <w:sz w:val="18"/>
          <w:szCs w:val="18"/>
        </w:rPr>
        <w:t>“</w:t>
      </w:r>
      <w:r w:rsidRPr="00F20794">
        <w:rPr>
          <w:rFonts w:ascii="Arial" w:hAnsi="Arial" w:cs="Arial"/>
          <w:sz w:val="18"/>
          <w:szCs w:val="18"/>
        </w:rPr>
        <w:t>yes,</w:t>
      </w:r>
      <w:r>
        <w:rPr>
          <w:rFonts w:ascii="Arial" w:hAnsi="Arial" w:cs="Arial"/>
          <w:sz w:val="18"/>
          <w:szCs w:val="18"/>
        </w:rPr>
        <w:t>”</w:t>
      </w:r>
      <w:r w:rsidRPr="00F20794">
        <w:rPr>
          <w:rFonts w:ascii="Arial" w:hAnsi="Arial" w:cs="Arial"/>
          <w:sz w:val="18"/>
          <w:szCs w:val="18"/>
        </w:rPr>
        <w:t xml:space="preserve"> how long does this period last during the average shift: ______ hrs. ______ min. </w:t>
      </w:r>
    </w:p>
    <w:p w14:paraId="77C1232F" w14:textId="77777777" w:rsidR="004B23E9" w:rsidRDefault="004B23E9" w:rsidP="002225F8">
      <w:pPr>
        <w:pStyle w:val="Default"/>
        <w:ind w:left="-720" w:right="-900"/>
        <w:rPr>
          <w:rFonts w:ascii="Arial" w:hAnsi="Arial" w:cs="Arial"/>
          <w:sz w:val="18"/>
          <w:szCs w:val="18"/>
        </w:rPr>
      </w:pPr>
    </w:p>
    <w:p w14:paraId="476FBAC9" w14:textId="77777777" w:rsidR="004B23E9"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13. Will you be wearing protective clothing and/or equipment (other than the respirator) when you </w:t>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p>
    <w:p w14:paraId="245D7C79" w14:textId="77777777" w:rsidR="004B23E9" w:rsidRPr="00F20794" w:rsidRDefault="004B23E9" w:rsidP="00D603EF">
      <w:pPr>
        <w:pStyle w:val="Default"/>
        <w:ind w:left="-720" w:right="-907" w:firstLine="288"/>
        <w:rPr>
          <w:rFonts w:ascii="Arial" w:hAnsi="Arial" w:cs="Arial"/>
          <w:sz w:val="18"/>
          <w:szCs w:val="18"/>
        </w:rPr>
      </w:pPr>
      <w:r>
        <w:rPr>
          <w:rFonts w:ascii="Arial" w:hAnsi="Arial" w:cs="Arial"/>
          <w:sz w:val="18"/>
          <w:szCs w:val="18"/>
        </w:rPr>
        <w:t xml:space="preserve">are using </w:t>
      </w:r>
      <w:r w:rsidRPr="00F20794">
        <w:rPr>
          <w:rFonts w:ascii="Arial" w:hAnsi="Arial" w:cs="Arial"/>
          <w:sz w:val="18"/>
          <w:szCs w:val="18"/>
        </w:rPr>
        <w:t>your respirator</w:t>
      </w:r>
      <w:r>
        <w:rPr>
          <w:rFonts w:ascii="Arial" w:hAnsi="Arial" w:cs="Arial"/>
          <w:sz w:val="18"/>
          <w:szCs w:val="18"/>
        </w:rPr>
        <w:t>?</w:t>
      </w:r>
      <w:r w:rsidRPr="00F20794">
        <w:rPr>
          <w:rFonts w:ascii="Arial" w:hAnsi="Arial" w:cs="Arial"/>
          <w:sz w:val="18"/>
          <w:szCs w:val="18"/>
        </w:rPr>
        <w:t xml:space="preserve"> </w:t>
      </w:r>
    </w:p>
    <w:p w14:paraId="317D046D" w14:textId="77777777" w:rsidR="00D603EF" w:rsidRDefault="00D603EF" w:rsidP="002225F8">
      <w:pPr>
        <w:pStyle w:val="Default"/>
        <w:ind w:left="-720" w:right="-900"/>
        <w:rPr>
          <w:rFonts w:ascii="Arial" w:hAnsi="Arial" w:cs="Arial"/>
          <w:sz w:val="18"/>
          <w:szCs w:val="18"/>
        </w:rPr>
      </w:pPr>
    </w:p>
    <w:p w14:paraId="241F949A" w14:textId="77777777" w:rsidR="004B23E9"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If </w:t>
      </w:r>
      <w:r>
        <w:rPr>
          <w:rFonts w:ascii="Arial" w:hAnsi="Arial" w:cs="Arial"/>
          <w:sz w:val="18"/>
          <w:szCs w:val="18"/>
        </w:rPr>
        <w:t>“</w:t>
      </w:r>
      <w:r w:rsidRPr="00F20794">
        <w:rPr>
          <w:rFonts w:ascii="Arial" w:hAnsi="Arial" w:cs="Arial"/>
          <w:sz w:val="18"/>
          <w:szCs w:val="18"/>
        </w:rPr>
        <w:t>yes,</w:t>
      </w:r>
      <w:r>
        <w:rPr>
          <w:rFonts w:ascii="Arial" w:hAnsi="Arial" w:cs="Arial"/>
          <w:sz w:val="18"/>
          <w:szCs w:val="18"/>
        </w:rPr>
        <w:t>”</w:t>
      </w:r>
      <w:r w:rsidRPr="00F20794">
        <w:rPr>
          <w:rFonts w:ascii="Arial" w:hAnsi="Arial" w:cs="Arial"/>
          <w:sz w:val="18"/>
          <w:szCs w:val="18"/>
        </w:rPr>
        <w:t xml:space="preserve"> describe </w:t>
      </w:r>
      <w:r w:rsidR="00A510BD">
        <w:rPr>
          <w:rFonts w:ascii="Arial" w:hAnsi="Arial" w:cs="Arial"/>
          <w:sz w:val="18"/>
          <w:szCs w:val="18"/>
        </w:rPr>
        <w:t xml:space="preserve">this protective clothing and/or </w:t>
      </w:r>
      <w:r w:rsidRPr="00F20794">
        <w:rPr>
          <w:rFonts w:ascii="Arial" w:hAnsi="Arial" w:cs="Arial"/>
          <w:sz w:val="18"/>
          <w:szCs w:val="18"/>
        </w:rPr>
        <w:t>equipment:</w:t>
      </w:r>
      <w:r w:rsidR="00A510BD">
        <w:rPr>
          <w:rFonts w:ascii="Arial" w:hAnsi="Arial" w:cs="Arial"/>
          <w:sz w:val="18"/>
          <w:szCs w:val="18"/>
        </w:rPr>
        <w:t xml:space="preserve">   </w:t>
      </w:r>
      <w:r w:rsidRPr="00F20794">
        <w:rPr>
          <w:rFonts w:ascii="Arial" w:hAnsi="Arial" w:cs="Arial"/>
          <w:sz w:val="18"/>
          <w:szCs w:val="18"/>
        </w:rPr>
        <w:t>_______________________________</w:t>
      </w:r>
      <w:r w:rsidR="00A510BD">
        <w:rPr>
          <w:rFonts w:ascii="Arial" w:hAnsi="Arial" w:cs="Arial"/>
          <w:sz w:val="18"/>
          <w:szCs w:val="18"/>
        </w:rPr>
        <w:t>___________________</w:t>
      </w:r>
    </w:p>
    <w:p w14:paraId="6A94AAF7" w14:textId="77777777" w:rsidR="00A510BD" w:rsidRDefault="00A510BD" w:rsidP="002225F8">
      <w:pPr>
        <w:pStyle w:val="Default"/>
        <w:ind w:left="-720" w:right="-900"/>
        <w:rPr>
          <w:rFonts w:ascii="Arial" w:hAnsi="Arial" w:cs="Arial"/>
          <w:sz w:val="18"/>
          <w:szCs w:val="18"/>
        </w:rPr>
      </w:pPr>
      <w:r>
        <w:rPr>
          <w:rFonts w:ascii="Arial" w:hAnsi="Arial" w:cs="Arial"/>
          <w:sz w:val="18"/>
          <w:szCs w:val="18"/>
        </w:rPr>
        <w:t>__________________________________________________________________________________________________</w:t>
      </w:r>
    </w:p>
    <w:p w14:paraId="646FA975" w14:textId="77777777" w:rsidR="00A510BD" w:rsidRDefault="00A510BD" w:rsidP="002225F8">
      <w:pPr>
        <w:pStyle w:val="Default"/>
        <w:ind w:left="-720" w:right="-900"/>
        <w:rPr>
          <w:rFonts w:ascii="Arial" w:hAnsi="Arial" w:cs="Arial"/>
          <w:sz w:val="18"/>
          <w:szCs w:val="18"/>
        </w:rPr>
      </w:pPr>
    </w:p>
    <w:p w14:paraId="2AC4E4A4"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14. Will you be working under hot condi</w:t>
      </w:r>
      <w:r>
        <w:rPr>
          <w:rFonts w:ascii="Arial" w:hAnsi="Arial" w:cs="Arial"/>
          <w:sz w:val="18"/>
          <w:szCs w:val="18"/>
        </w:rPr>
        <w:t>tions (temperature exceeding 77°</w:t>
      </w:r>
      <w:r w:rsidRPr="00F20794">
        <w:rPr>
          <w:rFonts w:ascii="Arial" w:hAnsi="Arial" w:cs="Arial"/>
          <w:sz w:val="18"/>
          <w:szCs w:val="18"/>
        </w:rPr>
        <w:t>F)</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r w:rsidRPr="00F20794">
        <w:rPr>
          <w:rFonts w:ascii="Arial" w:hAnsi="Arial" w:cs="Arial"/>
          <w:sz w:val="18"/>
          <w:szCs w:val="18"/>
        </w:rPr>
        <w:t xml:space="preserve"> </w:t>
      </w:r>
    </w:p>
    <w:p w14:paraId="5E843A13" w14:textId="77777777" w:rsidR="004B23E9" w:rsidRDefault="004B23E9" w:rsidP="002225F8">
      <w:pPr>
        <w:pStyle w:val="Default"/>
        <w:ind w:left="-720" w:right="-900"/>
        <w:rPr>
          <w:rFonts w:ascii="Arial" w:hAnsi="Arial" w:cs="Arial"/>
          <w:sz w:val="18"/>
          <w:szCs w:val="18"/>
        </w:rPr>
      </w:pPr>
    </w:p>
    <w:p w14:paraId="11B4C438"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15. Will you be working under humid conditions?</w:t>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tab/>
      </w:r>
      <w:r>
        <w:rPr>
          <w:rFonts w:ascii="Arial" w:hAnsi="Arial" w:cs="Arial"/>
          <w:sz w:val="18"/>
          <w:szCs w:val="18"/>
        </w:rPr>
        <w:fldChar w:fldCharType="begin">
          <w:ffData>
            <w:name w:val="Check19"/>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Pr>
          <w:rFonts w:ascii="Arial" w:hAnsi="Arial" w:cs="Arial"/>
          <w:sz w:val="18"/>
          <w:szCs w:val="18"/>
        </w:rPr>
        <w:t xml:space="preserve">       </w:t>
      </w:r>
      <w:r>
        <w:rPr>
          <w:rFonts w:ascii="Arial" w:hAnsi="Arial" w:cs="Arial"/>
          <w:sz w:val="18"/>
          <w:szCs w:val="18"/>
        </w:rPr>
        <w:fldChar w:fldCharType="begin">
          <w:ffData>
            <w:name w:val="Check20"/>
            <w:enabled/>
            <w:calcOnExit w:val="0"/>
            <w:checkBox>
              <w:sizeAuto/>
              <w:default w:val="0"/>
            </w:checkBox>
          </w:ffData>
        </w:fldChar>
      </w:r>
      <w:r>
        <w:rPr>
          <w:rFonts w:ascii="Arial" w:hAnsi="Arial" w:cs="Arial"/>
          <w:sz w:val="18"/>
          <w:szCs w:val="18"/>
        </w:rPr>
        <w:instrText xml:space="preserve"> FORMCHECKBOX </w:instrText>
      </w:r>
      <w:r w:rsidR="00A95158">
        <w:rPr>
          <w:rFonts w:ascii="Arial" w:hAnsi="Arial" w:cs="Arial"/>
          <w:sz w:val="18"/>
          <w:szCs w:val="18"/>
        </w:rPr>
      </w:r>
      <w:r w:rsidR="00A95158">
        <w:rPr>
          <w:rFonts w:ascii="Arial" w:hAnsi="Arial" w:cs="Arial"/>
          <w:sz w:val="18"/>
          <w:szCs w:val="18"/>
        </w:rPr>
        <w:fldChar w:fldCharType="separate"/>
      </w:r>
      <w:r>
        <w:rPr>
          <w:rFonts w:ascii="Arial" w:hAnsi="Arial" w:cs="Arial"/>
          <w:sz w:val="18"/>
          <w:szCs w:val="18"/>
        </w:rPr>
        <w:fldChar w:fldCharType="end"/>
      </w:r>
      <w:r w:rsidRPr="00C844D4">
        <w:rPr>
          <w:rFonts w:ascii="Arial" w:hAnsi="Arial" w:cs="Arial"/>
          <w:sz w:val="18"/>
          <w:szCs w:val="18"/>
        </w:rPr>
        <w:t xml:space="preserve"> </w:t>
      </w:r>
      <w:r w:rsidRPr="00F20794">
        <w:rPr>
          <w:rFonts w:ascii="Arial" w:hAnsi="Arial" w:cs="Arial"/>
          <w:sz w:val="18"/>
          <w:szCs w:val="18"/>
        </w:rPr>
        <w:t xml:space="preserve"> </w:t>
      </w:r>
    </w:p>
    <w:p w14:paraId="5ED85F99" w14:textId="77777777" w:rsidR="004B23E9" w:rsidRDefault="004B23E9" w:rsidP="002225F8">
      <w:pPr>
        <w:pStyle w:val="Default"/>
        <w:ind w:left="-720" w:right="-900"/>
        <w:rPr>
          <w:rFonts w:ascii="Arial" w:hAnsi="Arial" w:cs="Arial"/>
          <w:sz w:val="18"/>
          <w:szCs w:val="18"/>
        </w:rPr>
      </w:pPr>
    </w:p>
    <w:p w14:paraId="2DD866D2"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16. Describe the work you will be doing while you are using your respirator(s): ________________________________________ </w:t>
      </w:r>
    </w:p>
    <w:p w14:paraId="61ED51E4" w14:textId="77777777" w:rsidR="004B23E9" w:rsidRDefault="004B23E9" w:rsidP="002225F8">
      <w:pPr>
        <w:pStyle w:val="Default"/>
        <w:ind w:left="-720" w:right="-900"/>
        <w:rPr>
          <w:rFonts w:ascii="Arial" w:hAnsi="Arial" w:cs="Arial"/>
          <w:sz w:val="18"/>
          <w:szCs w:val="18"/>
        </w:rPr>
      </w:pPr>
      <w:r w:rsidRPr="00F20794">
        <w:rPr>
          <w:rFonts w:ascii="Arial" w:hAnsi="Arial" w:cs="Arial"/>
          <w:sz w:val="18"/>
          <w:szCs w:val="18"/>
        </w:rPr>
        <w:t>_____________________________________________________________________</w:t>
      </w:r>
      <w:r>
        <w:rPr>
          <w:rFonts w:ascii="Arial" w:hAnsi="Arial" w:cs="Arial"/>
          <w:sz w:val="18"/>
          <w:szCs w:val="18"/>
        </w:rPr>
        <w:t>______________________________</w:t>
      </w:r>
    </w:p>
    <w:p w14:paraId="686B7C3B" w14:textId="77777777" w:rsidR="004B23E9" w:rsidRPr="00F20794" w:rsidRDefault="004B23E9" w:rsidP="002225F8">
      <w:pPr>
        <w:pStyle w:val="Default"/>
        <w:ind w:left="-720" w:right="-900"/>
        <w:rPr>
          <w:rFonts w:ascii="Arial" w:hAnsi="Arial" w:cs="Arial"/>
          <w:sz w:val="18"/>
          <w:szCs w:val="18"/>
        </w:rPr>
      </w:pPr>
    </w:p>
    <w:p w14:paraId="7E89CC8E"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17. Describe any special or hazardous conditions you might encounter when you are using your respirator(s) (for example, </w:t>
      </w:r>
    </w:p>
    <w:p w14:paraId="07795DB9"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confined spaces, life</w:t>
      </w:r>
      <w:r>
        <w:rPr>
          <w:rFonts w:ascii="Arial" w:hAnsi="Arial" w:cs="Arial"/>
          <w:sz w:val="18"/>
          <w:szCs w:val="18"/>
        </w:rPr>
        <w:t xml:space="preserve"> threatening gases):______________________________________________________________________</w:t>
      </w:r>
    </w:p>
    <w:p w14:paraId="560D38AE" w14:textId="77777777" w:rsidR="004B23E9" w:rsidRDefault="004B23E9" w:rsidP="002225F8">
      <w:pPr>
        <w:pStyle w:val="Default"/>
        <w:ind w:left="-720" w:right="-900"/>
        <w:rPr>
          <w:rFonts w:ascii="Arial" w:hAnsi="Arial" w:cs="Arial"/>
          <w:sz w:val="18"/>
          <w:szCs w:val="18"/>
        </w:rPr>
      </w:pPr>
    </w:p>
    <w:p w14:paraId="54444712" w14:textId="77777777" w:rsidR="004B23E9" w:rsidRPr="00F20794" w:rsidRDefault="004B23E9" w:rsidP="002225F8">
      <w:pPr>
        <w:pStyle w:val="Default"/>
        <w:ind w:left="-720" w:right="-900"/>
        <w:rPr>
          <w:rFonts w:ascii="Arial" w:hAnsi="Arial" w:cs="Arial"/>
          <w:sz w:val="18"/>
          <w:szCs w:val="18"/>
        </w:rPr>
      </w:pPr>
      <w:r w:rsidRPr="00F20794">
        <w:rPr>
          <w:rFonts w:ascii="Arial" w:hAnsi="Arial" w:cs="Arial"/>
          <w:sz w:val="18"/>
          <w:szCs w:val="18"/>
        </w:rPr>
        <w:t xml:space="preserve">18. Provide the following information, if you know it, for each toxic substance that you will be exposed to when you are using your respirator(s): </w:t>
      </w:r>
    </w:p>
    <w:p w14:paraId="5A6771E7" w14:textId="77777777" w:rsidR="004B23E9" w:rsidRPr="00F20794" w:rsidRDefault="004B23E9" w:rsidP="00A510BD">
      <w:pPr>
        <w:pStyle w:val="Default"/>
        <w:ind w:left="-720" w:right="-900" w:firstLine="720"/>
        <w:rPr>
          <w:rFonts w:ascii="Arial" w:hAnsi="Arial" w:cs="Arial"/>
          <w:sz w:val="18"/>
          <w:szCs w:val="18"/>
        </w:rPr>
      </w:pPr>
      <w:r w:rsidRPr="00F20794">
        <w:rPr>
          <w:rFonts w:ascii="Arial" w:hAnsi="Arial" w:cs="Arial"/>
          <w:sz w:val="18"/>
          <w:szCs w:val="18"/>
        </w:rPr>
        <w:t>Name of toxic subs</w:t>
      </w:r>
      <w:r w:rsidR="00A510BD">
        <w:rPr>
          <w:rFonts w:ascii="Arial" w:hAnsi="Arial" w:cs="Arial"/>
          <w:sz w:val="18"/>
          <w:szCs w:val="18"/>
        </w:rPr>
        <w:t>tance:______________________</w:t>
      </w:r>
      <w:r>
        <w:rPr>
          <w:rFonts w:ascii="Arial" w:hAnsi="Arial" w:cs="Arial"/>
          <w:sz w:val="18"/>
          <w:szCs w:val="18"/>
        </w:rPr>
        <w:tab/>
      </w:r>
      <w:r w:rsidR="00A510BD">
        <w:rPr>
          <w:rFonts w:ascii="Arial" w:hAnsi="Arial" w:cs="Arial"/>
          <w:sz w:val="18"/>
          <w:szCs w:val="18"/>
        </w:rPr>
        <w:tab/>
      </w:r>
      <w:r>
        <w:rPr>
          <w:rFonts w:ascii="Arial" w:hAnsi="Arial" w:cs="Arial"/>
          <w:sz w:val="18"/>
          <w:szCs w:val="18"/>
        </w:rPr>
        <w:t>Na</w:t>
      </w:r>
      <w:r w:rsidRPr="00F20794">
        <w:rPr>
          <w:rFonts w:ascii="Arial" w:hAnsi="Arial" w:cs="Arial"/>
          <w:sz w:val="18"/>
          <w:szCs w:val="18"/>
        </w:rPr>
        <w:t>me of toxic subs</w:t>
      </w:r>
      <w:r w:rsidR="00A510BD">
        <w:rPr>
          <w:rFonts w:ascii="Arial" w:hAnsi="Arial" w:cs="Arial"/>
          <w:sz w:val="18"/>
          <w:szCs w:val="18"/>
        </w:rPr>
        <w:t>tance:_______________________</w:t>
      </w:r>
    </w:p>
    <w:p w14:paraId="4D898821" w14:textId="77777777" w:rsidR="004B23E9" w:rsidRPr="00F20794" w:rsidRDefault="004B23E9" w:rsidP="00A510BD">
      <w:pPr>
        <w:pStyle w:val="Default"/>
        <w:ind w:left="-720" w:right="-900" w:firstLine="720"/>
        <w:rPr>
          <w:rFonts w:ascii="Arial" w:hAnsi="Arial" w:cs="Arial"/>
          <w:sz w:val="18"/>
          <w:szCs w:val="18"/>
        </w:rPr>
      </w:pPr>
      <w:r w:rsidRPr="00F20794">
        <w:rPr>
          <w:rFonts w:ascii="Arial" w:hAnsi="Arial" w:cs="Arial"/>
          <w:sz w:val="18"/>
          <w:szCs w:val="18"/>
        </w:rPr>
        <w:t xml:space="preserve">Estimated maximum exposure level per shift:_______ </w:t>
      </w:r>
      <w:r w:rsidR="00A510BD">
        <w:rPr>
          <w:rFonts w:ascii="Arial" w:hAnsi="Arial" w:cs="Arial"/>
          <w:sz w:val="18"/>
          <w:szCs w:val="18"/>
        </w:rPr>
        <w:tab/>
      </w:r>
      <w:r w:rsidRPr="00F20794">
        <w:rPr>
          <w:rFonts w:ascii="Arial" w:hAnsi="Arial" w:cs="Arial"/>
          <w:sz w:val="18"/>
          <w:szCs w:val="18"/>
        </w:rPr>
        <w:t xml:space="preserve">Estimated maximum exposure level per shift:_______ </w:t>
      </w:r>
    </w:p>
    <w:p w14:paraId="30383254" w14:textId="77777777" w:rsidR="004B23E9" w:rsidRDefault="004B23E9" w:rsidP="00A510BD">
      <w:pPr>
        <w:pStyle w:val="Default"/>
        <w:ind w:left="-720" w:right="-900" w:firstLine="720"/>
        <w:rPr>
          <w:rFonts w:ascii="Arial" w:hAnsi="Arial" w:cs="Arial"/>
          <w:sz w:val="18"/>
          <w:szCs w:val="18"/>
        </w:rPr>
      </w:pPr>
      <w:r w:rsidRPr="00F20794">
        <w:rPr>
          <w:rFonts w:ascii="Arial" w:hAnsi="Arial" w:cs="Arial"/>
          <w:sz w:val="18"/>
          <w:szCs w:val="18"/>
        </w:rPr>
        <w:t xml:space="preserve">Duration of exposure per shift:___________ </w:t>
      </w:r>
      <w:r>
        <w:rPr>
          <w:rFonts w:ascii="Arial" w:hAnsi="Arial" w:cs="Arial"/>
          <w:sz w:val="18"/>
          <w:szCs w:val="18"/>
        </w:rPr>
        <w:tab/>
      </w:r>
      <w:r>
        <w:rPr>
          <w:rFonts w:ascii="Arial" w:hAnsi="Arial" w:cs="Arial"/>
          <w:sz w:val="18"/>
          <w:szCs w:val="18"/>
        </w:rPr>
        <w:tab/>
      </w:r>
      <w:r>
        <w:rPr>
          <w:rFonts w:ascii="Arial" w:hAnsi="Arial" w:cs="Arial"/>
          <w:sz w:val="18"/>
          <w:szCs w:val="18"/>
        </w:rPr>
        <w:tab/>
      </w:r>
      <w:r w:rsidRPr="00F20794">
        <w:rPr>
          <w:rFonts w:ascii="Arial" w:hAnsi="Arial" w:cs="Arial"/>
          <w:sz w:val="18"/>
          <w:szCs w:val="18"/>
        </w:rPr>
        <w:t xml:space="preserve">Duration of exposure per shift:___________ </w:t>
      </w:r>
    </w:p>
    <w:p w14:paraId="76EFA045" w14:textId="77777777" w:rsidR="004B23E9" w:rsidRPr="00F20794" w:rsidRDefault="004B23E9" w:rsidP="002225F8">
      <w:pPr>
        <w:pStyle w:val="Default"/>
        <w:ind w:left="-720" w:right="-900" w:hanging="360"/>
        <w:rPr>
          <w:rFonts w:ascii="Arial" w:hAnsi="Arial" w:cs="Arial"/>
          <w:sz w:val="18"/>
          <w:szCs w:val="18"/>
        </w:rPr>
      </w:pPr>
    </w:p>
    <w:p w14:paraId="61E47C83" w14:textId="77777777" w:rsidR="004B23E9" w:rsidRPr="00F20794" w:rsidRDefault="004B23E9" w:rsidP="00A510BD">
      <w:pPr>
        <w:pStyle w:val="Default"/>
        <w:ind w:left="-720" w:right="-900" w:firstLine="720"/>
        <w:rPr>
          <w:rFonts w:ascii="Arial" w:hAnsi="Arial" w:cs="Arial"/>
          <w:sz w:val="18"/>
          <w:szCs w:val="18"/>
        </w:rPr>
      </w:pPr>
      <w:r w:rsidRPr="00F20794">
        <w:rPr>
          <w:rFonts w:ascii="Arial" w:hAnsi="Arial" w:cs="Arial"/>
          <w:sz w:val="18"/>
          <w:szCs w:val="18"/>
        </w:rPr>
        <w:t xml:space="preserve">Name of toxic substance:_________________________ </w:t>
      </w:r>
      <w:r>
        <w:rPr>
          <w:rFonts w:ascii="Arial" w:hAnsi="Arial" w:cs="Arial"/>
          <w:sz w:val="18"/>
          <w:szCs w:val="18"/>
        </w:rPr>
        <w:tab/>
      </w:r>
      <w:r w:rsidRPr="00F20794">
        <w:rPr>
          <w:rFonts w:ascii="Arial" w:hAnsi="Arial" w:cs="Arial"/>
          <w:sz w:val="18"/>
          <w:szCs w:val="18"/>
        </w:rPr>
        <w:t xml:space="preserve">Name(s) of any other toxic substance(s) you will be </w:t>
      </w:r>
    </w:p>
    <w:p w14:paraId="15899AC3" w14:textId="77777777" w:rsidR="004B23E9" w:rsidRPr="00F20794" w:rsidRDefault="004B23E9" w:rsidP="00A510BD">
      <w:pPr>
        <w:pStyle w:val="Default"/>
        <w:ind w:left="-720" w:right="-900" w:firstLine="720"/>
        <w:rPr>
          <w:rFonts w:ascii="Arial" w:hAnsi="Arial" w:cs="Arial"/>
          <w:sz w:val="18"/>
          <w:szCs w:val="18"/>
        </w:rPr>
      </w:pPr>
      <w:r w:rsidRPr="00F20794">
        <w:rPr>
          <w:rFonts w:ascii="Arial" w:hAnsi="Arial" w:cs="Arial"/>
          <w:sz w:val="18"/>
          <w:szCs w:val="18"/>
        </w:rPr>
        <w:t xml:space="preserve">Estimated maximum exposure level per shift:_______ </w:t>
      </w:r>
      <w:r w:rsidR="00A510BD">
        <w:rPr>
          <w:rFonts w:ascii="Arial" w:hAnsi="Arial" w:cs="Arial"/>
          <w:sz w:val="18"/>
          <w:szCs w:val="18"/>
        </w:rPr>
        <w:tab/>
      </w:r>
      <w:r>
        <w:rPr>
          <w:rFonts w:ascii="Arial" w:hAnsi="Arial" w:cs="Arial"/>
          <w:sz w:val="18"/>
          <w:szCs w:val="18"/>
        </w:rPr>
        <w:t>expo</w:t>
      </w:r>
      <w:r w:rsidRPr="00F20794">
        <w:rPr>
          <w:rFonts w:ascii="Arial" w:hAnsi="Arial" w:cs="Arial"/>
          <w:sz w:val="18"/>
          <w:szCs w:val="18"/>
        </w:rPr>
        <w:t>sed to while using your respirator(s): __________</w:t>
      </w:r>
      <w:r>
        <w:rPr>
          <w:rFonts w:ascii="Arial" w:hAnsi="Arial" w:cs="Arial"/>
          <w:sz w:val="18"/>
          <w:szCs w:val="18"/>
        </w:rPr>
        <w:t>_</w:t>
      </w:r>
    </w:p>
    <w:p w14:paraId="5B02F744" w14:textId="77777777" w:rsidR="004B23E9" w:rsidRDefault="004B23E9" w:rsidP="00A510BD">
      <w:pPr>
        <w:pStyle w:val="Default"/>
        <w:ind w:left="-720" w:right="-900" w:firstLine="720"/>
        <w:rPr>
          <w:rFonts w:ascii="Arial" w:hAnsi="Arial" w:cs="Arial"/>
          <w:sz w:val="18"/>
          <w:szCs w:val="18"/>
        </w:rPr>
      </w:pPr>
      <w:r w:rsidRPr="00F20794">
        <w:rPr>
          <w:rFonts w:ascii="Arial" w:hAnsi="Arial" w:cs="Arial"/>
          <w:sz w:val="18"/>
          <w:szCs w:val="18"/>
        </w:rPr>
        <w:t>Duration of exposure per shift:____________</w:t>
      </w:r>
      <w:r w:rsidR="00A510BD">
        <w:rPr>
          <w:rFonts w:ascii="Arial" w:hAnsi="Arial" w:cs="Arial"/>
          <w:sz w:val="18"/>
          <w:szCs w:val="18"/>
        </w:rPr>
        <w:t xml:space="preserve">                             </w:t>
      </w:r>
      <w:r>
        <w:rPr>
          <w:rFonts w:ascii="Arial" w:hAnsi="Arial" w:cs="Arial"/>
          <w:sz w:val="18"/>
          <w:szCs w:val="18"/>
        </w:rPr>
        <w:t>_____________</w:t>
      </w:r>
      <w:r w:rsidR="00A510BD">
        <w:rPr>
          <w:rFonts w:ascii="Arial" w:hAnsi="Arial" w:cs="Arial"/>
          <w:sz w:val="18"/>
          <w:szCs w:val="18"/>
        </w:rPr>
        <w:t>_______________________________</w:t>
      </w:r>
      <w:r>
        <w:rPr>
          <w:rFonts w:ascii="Arial" w:hAnsi="Arial" w:cs="Arial"/>
          <w:sz w:val="18"/>
          <w:szCs w:val="18"/>
        </w:rPr>
        <w:t xml:space="preserve"> </w:t>
      </w:r>
    </w:p>
    <w:p w14:paraId="1BD4D009" w14:textId="77777777" w:rsidR="004B23E9" w:rsidRPr="00F20794" w:rsidRDefault="004B23E9" w:rsidP="002225F8">
      <w:pPr>
        <w:pStyle w:val="Default"/>
        <w:ind w:left="-720" w:right="-900" w:hanging="360"/>
        <w:rPr>
          <w:rFonts w:ascii="Arial" w:hAnsi="Arial" w:cs="Arial"/>
          <w:sz w:val="18"/>
          <w:szCs w:val="18"/>
        </w:rPr>
      </w:pPr>
      <w:r w:rsidRPr="00F20794">
        <w:rPr>
          <w:rFonts w:ascii="Arial" w:hAnsi="Arial" w:cs="Arial"/>
          <w:sz w:val="18"/>
          <w:szCs w:val="18"/>
        </w:rPr>
        <w:t xml:space="preserve"> </w:t>
      </w:r>
    </w:p>
    <w:p w14:paraId="4E3DA510" w14:textId="77777777" w:rsidR="004B23E9" w:rsidRDefault="004B23E9" w:rsidP="002225F8">
      <w:pPr>
        <w:ind w:left="-720" w:right="-900"/>
        <w:rPr>
          <w:rFonts w:ascii="Arial" w:hAnsi="Arial" w:cs="Arial"/>
          <w:sz w:val="18"/>
          <w:szCs w:val="18"/>
        </w:rPr>
      </w:pPr>
      <w:r w:rsidRPr="00CD14E6">
        <w:rPr>
          <w:rFonts w:ascii="Arial" w:hAnsi="Arial" w:cs="Arial"/>
          <w:sz w:val="18"/>
          <w:szCs w:val="18"/>
        </w:rPr>
        <w:t xml:space="preserve">19. Describe any special responsibilities you will have while using your respirator(s) that may affect the safety and </w:t>
      </w:r>
      <w:proofErr w:type="spellStart"/>
      <w:r w:rsidRPr="00CD14E6">
        <w:rPr>
          <w:rFonts w:ascii="Arial" w:hAnsi="Arial" w:cs="Arial"/>
          <w:sz w:val="18"/>
          <w:szCs w:val="18"/>
        </w:rPr>
        <w:t>well being</w:t>
      </w:r>
      <w:proofErr w:type="spellEnd"/>
      <w:r w:rsidRPr="00CD14E6">
        <w:rPr>
          <w:rFonts w:ascii="Arial" w:hAnsi="Arial" w:cs="Arial"/>
          <w:sz w:val="18"/>
          <w:szCs w:val="18"/>
        </w:rPr>
        <w:t xml:space="preserve"> of others (for example, rescue, security):________________________________</w:t>
      </w:r>
      <w:r>
        <w:rPr>
          <w:rFonts w:ascii="Arial" w:hAnsi="Arial" w:cs="Arial"/>
          <w:sz w:val="18"/>
          <w:szCs w:val="18"/>
        </w:rPr>
        <w:t>_______________________________________</w:t>
      </w:r>
    </w:p>
    <w:p w14:paraId="2DF22EB4" w14:textId="77777777" w:rsidR="00D603EF" w:rsidRDefault="004B23E9" w:rsidP="00A510BD">
      <w:pPr>
        <w:ind w:left="-720" w:right="-900"/>
        <w:rPr>
          <w:rFonts w:ascii="Arial" w:hAnsi="Arial" w:cs="Arial"/>
          <w:sz w:val="18"/>
          <w:szCs w:val="18"/>
        </w:rPr>
        <w:sectPr w:rsidR="00D603EF" w:rsidSect="00F91496">
          <w:headerReference w:type="even" r:id="rId69"/>
          <w:headerReference w:type="default" r:id="rId70"/>
          <w:footerReference w:type="default" r:id="rId71"/>
          <w:headerReference w:type="first" r:id="rId72"/>
          <w:footerReference w:type="first" r:id="rId73"/>
          <w:pgSz w:w="12240" w:h="15840"/>
          <w:pgMar w:top="1440" w:right="1800" w:bottom="1440" w:left="1800" w:header="720" w:footer="720" w:gutter="0"/>
          <w:pgNumType w:start="1"/>
          <w:cols w:space="720"/>
          <w:titlePg/>
          <w:docGrid w:linePitch="360"/>
        </w:sectPr>
      </w:pPr>
      <w:r>
        <w:rPr>
          <w:rFonts w:ascii="Arial" w:hAnsi="Arial" w:cs="Arial"/>
          <w:sz w:val="18"/>
          <w:szCs w:val="18"/>
        </w:rPr>
        <w:t>____________________________________________</w:t>
      </w:r>
      <w:r w:rsidR="00A510BD">
        <w:rPr>
          <w:rFonts w:ascii="Arial" w:hAnsi="Arial" w:cs="Arial"/>
          <w:sz w:val="18"/>
          <w:szCs w:val="18"/>
        </w:rPr>
        <w:t>_________________________________________________________</w:t>
      </w:r>
    </w:p>
    <w:p w14:paraId="3EF68BB4" w14:textId="77777777" w:rsidR="00F42C1B" w:rsidRDefault="00F42C1B" w:rsidP="00A510BD">
      <w:pPr>
        <w:ind w:left="-720" w:right="-900"/>
        <w:rPr>
          <w:rFonts w:ascii="Arial" w:hAnsi="Arial" w:cs="Arial"/>
          <w:sz w:val="20"/>
          <w:szCs w:val="20"/>
        </w:rPr>
      </w:pPr>
    </w:p>
    <w:p w14:paraId="135A49D7" w14:textId="77777777" w:rsidR="00F42C1B" w:rsidRDefault="00F42C1B" w:rsidP="00E92294">
      <w:pPr>
        <w:rPr>
          <w:rFonts w:ascii="Arial" w:hAnsi="Arial" w:cs="Arial"/>
          <w:sz w:val="20"/>
          <w:szCs w:val="20"/>
        </w:rPr>
      </w:pPr>
    </w:p>
    <w:p w14:paraId="09CF8198" w14:textId="77777777" w:rsidR="00F42C1B" w:rsidRDefault="00F42C1B" w:rsidP="00E92294">
      <w:pPr>
        <w:rPr>
          <w:rFonts w:ascii="Arial" w:hAnsi="Arial" w:cs="Arial"/>
          <w:sz w:val="20"/>
          <w:szCs w:val="20"/>
        </w:rPr>
      </w:pPr>
    </w:p>
    <w:p w14:paraId="78AB5871" w14:textId="77777777" w:rsidR="003C5A70" w:rsidRDefault="003C5A70" w:rsidP="00E92294">
      <w:pPr>
        <w:rPr>
          <w:rFonts w:ascii="Arial" w:hAnsi="Arial" w:cs="Arial"/>
          <w:sz w:val="20"/>
          <w:szCs w:val="20"/>
        </w:rPr>
      </w:pPr>
    </w:p>
    <w:p w14:paraId="606CD80A" w14:textId="77777777" w:rsidR="00E31A05" w:rsidRPr="00D603EF" w:rsidRDefault="00E31A05" w:rsidP="00D603EF">
      <w:pPr>
        <w:jc w:val="center"/>
        <w:rPr>
          <w:rFonts w:ascii="Arial" w:hAnsi="Arial" w:cs="Arial"/>
          <w:b/>
          <w:sz w:val="20"/>
          <w:szCs w:val="20"/>
        </w:rPr>
      </w:pPr>
      <w:r w:rsidRPr="00D603EF">
        <w:rPr>
          <w:rFonts w:ascii="Arial" w:hAnsi="Arial" w:cs="Arial"/>
          <w:b/>
          <w:sz w:val="20"/>
          <w:szCs w:val="20"/>
        </w:rPr>
        <w:t>EMPLOYEE RESPIRATOR FIT TEST RECORD</w:t>
      </w:r>
    </w:p>
    <w:p w14:paraId="4AA8F48A" w14:textId="77777777" w:rsidR="00E31A05" w:rsidRPr="0070410B" w:rsidRDefault="00E31A05" w:rsidP="00E31A05">
      <w:pPr>
        <w:rPr>
          <w:rFonts w:ascii="Arial" w:hAnsi="Arial" w:cs="Arial"/>
          <w:sz w:val="20"/>
          <w:szCs w:val="20"/>
        </w:rPr>
      </w:pPr>
    </w:p>
    <w:p w14:paraId="4EBA241B"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COMPLETE FOR EACH INDIVIDUAL WHO IS FITTED FOR A NEGATIVE OR POSITIVE-PRESSURE TIGHT-FITTING RESPIRATOR.  </w:t>
      </w:r>
    </w:p>
    <w:p w14:paraId="5607EEB5" w14:textId="77777777" w:rsidR="00E31A05" w:rsidRPr="0070410B" w:rsidRDefault="00E31A05" w:rsidP="00E31A05">
      <w:pPr>
        <w:rPr>
          <w:rFonts w:ascii="Arial" w:hAnsi="Arial" w:cs="Arial"/>
          <w:sz w:val="20"/>
          <w:szCs w:val="20"/>
        </w:rPr>
      </w:pPr>
      <w:r w:rsidRPr="0070410B">
        <w:rPr>
          <w:rFonts w:ascii="Arial" w:hAnsi="Arial" w:cs="Arial"/>
          <w:sz w:val="20"/>
          <w:szCs w:val="20"/>
        </w:rPr>
        <w:t>Medical clearance examinations are required prior to fit testing.</w:t>
      </w:r>
    </w:p>
    <w:p w14:paraId="095D79DD" w14:textId="77777777" w:rsidR="00E31A05" w:rsidRPr="0070410B" w:rsidRDefault="00E31A05" w:rsidP="00E31A05">
      <w:pPr>
        <w:rPr>
          <w:rFonts w:ascii="Arial" w:hAnsi="Arial" w:cs="Arial"/>
          <w:sz w:val="20"/>
          <w:szCs w:val="20"/>
        </w:rPr>
      </w:pPr>
    </w:p>
    <w:p w14:paraId="6218BA2C" w14:textId="77777777" w:rsidR="00E31A05" w:rsidRPr="0070410B" w:rsidRDefault="00E31A05" w:rsidP="00E31A05">
      <w:pPr>
        <w:rPr>
          <w:rFonts w:ascii="Arial" w:hAnsi="Arial" w:cs="Arial"/>
          <w:sz w:val="20"/>
          <w:szCs w:val="20"/>
        </w:rPr>
      </w:pPr>
      <w:r w:rsidRPr="0070410B">
        <w:rPr>
          <w:rFonts w:ascii="Arial" w:hAnsi="Arial" w:cs="Arial"/>
          <w:sz w:val="20"/>
          <w:szCs w:val="20"/>
        </w:rPr>
        <w:t>Instructor Name: _____________________________     Signature: ____________________________</w:t>
      </w:r>
    </w:p>
    <w:p w14:paraId="69AB0E3C" w14:textId="77777777" w:rsidR="00E31A05" w:rsidRPr="0070410B" w:rsidRDefault="00E31A05" w:rsidP="00E31A05">
      <w:pPr>
        <w:rPr>
          <w:rFonts w:ascii="Arial" w:hAnsi="Arial" w:cs="Arial"/>
          <w:sz w:val="20"/>
          <w:szCs w:val="20"/>
        </w:rPr>
      </w:pPr>
      <w:r w:rsidRPr="0070410B">
        <w:rPr>
          <w:rFonts w:ascii="Arial" w:hAnsi="Arial" w:cs="Arial"/>
          <w:sz w:val="20"/>
          <w:szCs w:val="20"/>
        </w:rPr>
        <w:t>Employee Name: _____________________________     Employee ID Number: __________________</w:t>
      </w:r>
    </w:p>
    <w:p w14:paraId="624E1559"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Employee Signature: __________________________     Fit Test Conducted By: _________________     </w:t>
      </w:r>
    </w:p>
    <w:p w14:paraId="6895D358" w14:textId="77777777" w:rsidR="00E31A05" w:rsidRPr="0070410B" w:rsidRDefault="00E31A05" w:rsidP="00E31A05">
      <w:pPr>
        <w:rPr>
          <w:rFonts w:ascii="Arial" w:hAnsi="Arial" w:cs="Arial"/>
          <w:sz w:val="20"/>
          <w:szCs w:val="20"/>
        </w:rPr>
      </w:pPr>
      <w:r w:rsidRPr="0070410B">
        <w:rPr>
          <w:rFonts w:ascii="Arial" w:hAnsi="Arial" w:cs="Arial"/>
          <w:sz w:val="20"/>
          <w:szCs w:val="20"/>
        </w:rPr>
        <w:t>Date: ________________________________</w:t>
      </w:r>
    </w:p>
    <w:p w14:paraId="56D9B2E8"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Employee Medically Qualified?   </w:t>
      </w:r>
      <w:r w:rsidRPr="0070410B">
        <w:rPr>
          <w:rFonts w:ascii="Arial" w:hAnsi="Arial" w:cs="Arial"/>
          <w:sz w:val="20"/>
          <w:szCs w:val="20"/>
        </w:rPr>
        <w:t xml:space="preserve">  Yes    </w:t>
      </w:r>
      <w:r w:rsidRPr="0070410B">
        <w:rPr>
          <w:rFonts w:ascii="Arial" w:hAnsi="Arial" w:cs="Arial"/>
          <w:sz w:val="20"/>
          <w:szCs w:val="20"/>
        </w:rPr>
        <w:t xml:space="preserve">  No    </w:t>
      </w:r>
      <w:r w:rsidRPr="0070410B">
        <w:rPr>
          <w:rFonts w:ascii="Arial" w:hAnsi="Arial" w:cs="Arial"/>
          <w:sz w:val="20"/>
          <w:szCs w:val="20"/>
        </w:rPr>
        <w:t>  Pending    Date of Medical Evaluation: _________</w:t>
      </w:r>
    </w:p>
    <w:p w14:paraId="78B1433F"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Medical Approval Attached?    </w:t>
      </w:r>
      <w:r w:rsidRPr="0070410B">
        <w:rPr>
          <w:rFonts w:ascii="Arial" w:hAnsi="Arial" w:cs="Arial"/>
          <w:sz w:val="20"/>
          <w:szCs w:val="20"/>
        </w:rPr>
        <w:t xml:space="preserve">  Yes    </w:t>
      </w:r>
      <w:r w:rsidRPr="0070410B">
        <w:rPr>
          <w:rFonts w:ascii="Arial" w:hAnsi="Arial" w:cs="Arial"/>
          <w:sz w:val="20"/>
          <w:szCs w:val="20"/>
        </w:rPr>
        <w:t xml:space="preserve">  No    </w:t>
      </w:r>
    </w:p>
    <w:p w14:paraId="436DC757" w14:textId="77777777" w:rsidR="00E31A05" w:rsidRPr="0070410B" w:rsidRDefault="00E31A05" w:rsidP="00E31A05">
      <w:pPr>
        <w:rPr>
          <w:rFonts w:ascii="Arial" w:hAnsi="Arial" w:cs="Arial"/>
          <w:sz w:val="20"/>
          <w:szCs w:val="20"/>
        </w:rPr>
      </w:pPr>
      <w:r w:rsidRPr="0070410B">
        <w:rPr>
          <w:rFonts w:ascii="Arial" w:hAnsi="Arial" w:cs="Arial"/>
          <w:sz w:val="20"/>
          <w:szCs w:val="20"/>
        </w:rPr>
        <w:t>Respirators Fitted: (Define type, size, manufacturer, and model number): _____________________</w:t>
      </w:r>
    </w:p>
    <w:p w14:paraId="65852D65"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____________________________________________________________________________________</w:t>
      </w:r>
    </w:p>
    <w:p w14:paraId="412B5EE6"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____________________________________________________________________________________</w:t>
      </w:r>
    </w:p>
    <w:p w14:paraId="37E463EA"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____________________________________________________________________________________</w:t>
      </w:r>
    </w:p>
    <w:p w14:paraId="4FD9D0FD" w14:textId="77777777" w:rsidR="00E31A05" w:rsidRPr="0070410B" w:rsidRDefault="00E31A05" w:rsidP="00E31A05">
      <w:pPr>
        <w:rPr>
          <w:rFonts w:ascii="Arial" w:hAnsi="Arial" w:cs="Arial"/>
          <w:sz w:val="20"/>
          <w:szCs w:val="20"/>
        </w:rPr>
      </w:pPr>
      <w:r w:rsidRPr="0070410B">
        <w:rPr>
          <w:rFonts w:ascii="Arial" w:hAnsi="Arial" w:cs="Arial"/>
          <w:sz w:val="20"/>
          <w:szCs w:val="20"/>
        </w:rPr>
        <w:t>Limitations Noted:</w:t>
      </w:r>
    </w:p>
    <w:p w14:paraId="72335099"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  Beard    </w:t>
      </w:r>
      <w:r w:rsidRPr="0070410B">
        <w:rPr>
          <w:rFonts w:ascii="Arial" w:hAnsi="Arial" w:cs="Arial"/>
          <w:sz w:val="20"/>
          <w:szCs w:val="20"/>
        </w:rPr>
        <w:t xml:space="preserve">  Dentures    </w:t>
      </w:r>
      <w:r w:rsidRPr="0070410B">
        <w:rPr>
          <w:rFonts w:ascii="Arial" w:hAnsi="Arial" w:cs="Arial"/>
          <w:sz w:val="20"/>
          <w:szCs w:val="20"/>
        </w:rPr>
        <w:t xml:space="preserve">  Glasses    </w:t>
      </w:r>
      <w:r w:rsidRPr="0070410B">
        <w:rPr>
          <w:rFonts w:ascii="Arial" w:hAnsi="Arial" w:cs="Arial"/>
          <w:sz w:val="20"/>
          <w:szCs w:val="20"/>
        </w:rPr>
        <w:t xml:space="preserve">  Contact Lenses    </w:t>
      </w:r>
      <w:r w:rsidRPr="0070410B">
        <w:rPr>
          <w:rFonts w:ascii="Arial" w:hAnsi="Arial" w:cs="Arial"/>
          <w:sz w:val="20"/>
          <w:szCs w:val="20"/>
        </w:rPr>
        <w:t xml:space="preserve">  Facial Surgery    </w:t>
      </w:r>
      <w:r w:rsidRPr="0070410B">
        <w:rPr>
          <w:rFonts w:ascii="Arial" w:hAnsi="Arial" w:cs="Arial"/>
          <w:sz w:val="20"/>
          <w:szCs w:val="20"/>
        </w:rPr>
        <w:t xml:space="preserve">  Dental Work    </w:t>
      </w:r>
      <w:r w:rsidRPr="0070410B">
        <w:rPr>
          <w:rFonts w:ascii="Arial" w:hAnsi="Arial" w:cs="Arial"/>
          <w:sz w:val="20"/>
          <w:szCs w:val="20"/>
        </w:rPr>
        <w:t>  No Limitations</w:t>
      </w:r>
    </w:p>
    <w:p w14:paraId="35A803DB" w14:textId="77777777" w:rsidR="00E31A05" w:rsidRPr="0070410B" w:rsidRDefault="00E31A05" w:rsidP="00E31A05">
      <w:pPr>
        <w:rPr>
          <w:rFonts w:ascii="Arial" w:hAnsi="Arial" w:cs="Arial"/>
          <w:sz w:val="20"/>
          <w:szCs w:val="20"/>
        </w:rPr>
      </w:pPr>
      <w:r w:rsidRPr="0070410B">
        <w:rPr>
          <w:rFonts w:ascii="Arial" w:hAnsi="Arial" w:cs="Arial"/>
          <w:sz w:val="20"/>
          <w:szCs w:val="20"/>
        </w:rPr>
        <w:t>Explain (or indicate other limitations not included above): __________________________________</w:t>
      </w:r>
    </w:p>
    <w:p w14:paraId="09A8AF38"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____________________________________________________________________________________</w:t>
      </w:r>
    </w:p>
    <w:p w14:paraId="2756B5D6"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____________________________________________________________________________________</w:t>
      </w:r>
    </w:p>
    <w:p w14:paraId="448A98F3" w14:textId="77777777" w:rsidR="00E31A05" w:rsidRPr="0070410B" w:rsidRDefault="00E31A05" w:rsidP="00E31A05">
      <w:pPr>
        <w:rPr>
          <w:rFonts w:ascii="Arial" w:hAnsi="Arial" w:cs="Arial"/>
          <w:sz w:val="20"/>
          <w:szCs w:val="20"/>
        </w:rPr>
      </w:pPr>
    </w:p>
    <w:p w14:paraId="141A83B0" w14:textId="77777777" w:rsidR="00E31A05" w:rsidRPr="0070410B" w:rsidRDefault="00E31A05" w:rsidP="00E31A05">
      <w:pPr>
        <w:rPr>
          <w:rFonts w:ascii="Arial" w:hAnsi="Arial" w:cs="Arial"/>
          <w:sz w:val="20"/>
          <w:szCs w:val="20"/>
        </w:rPr>
      </w:pPr>
      <w:r w:rsidRPr="0070410B">
        <w:rPr>
          <w:rFonts w:ascii="Arial" w:hAnsi="Arial" w:cs="Arial"/>
          <w:sz w:val="20"/>
          <w:szCs w:val="20"/>
        </w:rPr>
        <w:t>FIT TESTING</w:t>
      </w:r>
    </w:p>
    <w:p w14:paraId="583AAF82" w14:textId="77777777" w:rsidR="00E31A05" w:rsidRPr="0070410B" w:rsidRDefault="00E31A05" w:rsidP="00E31A05">
      <w:pPr>
        <w:rPr>
          <w:rFonts w:ascii="Arial" w:hAnsi="Arial" w:cs="Arial"/>
          <w:sz w:val="20"/>
          <w:szCs w:val="20"/>
        </w:rPr>
      </w:pPr>
      <w:r w:rsidRPr="0070410B">
        <w:rPr>
          <w:rFonts w:ascii="Arial" w:hAnsi="Arial" w:cs="Arial"/>
          <w:sz w:val="20"/>
          <w:szCs w:val="20"/>
        </w:rPr>
        <w:t>  Satisfactory Positive Pressure Fit Check</w:t>
      </w:r>
      <w:r w:rsidRPr="0070410B">
        <w:rPr>
          <w:rFonts w:ascii="Arial" w:hAnsi="Arial" w:cs="Arial"/>
          <w:sz w:val="20"/>
          <w:szCs w:val="20"/>
        </w:rPr>
        <w:tab/>
      </w:r>
      <w:r w:rsidRPr="0070410B">
        <w:rPr>
          <w:rFonts w:ascii="Arial" w:hAnsi="Arial" w:cs="Arial"/>
          <w:sz w:val="20"/>
          <w:szCs w:val="20"/>
        </w:rPr>
        <w:tab/>
        <w:t xml:space="preserve">Qualitative Fit Test:  </w:t>
      </w:r>
      <w:r w:rsidRPr="0070410B">
        <w:rPr>
          <w:rFonts w:ascii="Arial" w:hAnsi="Arial" w:cs="Arial"/>
          <w:sz w:val="20"/>
          <w:szCs w:val="20"/>
        </w:rPr>
        <w:t xml:space="preserve">  Pass   </w:t>
      </w:r>
      <w:r w:rsidRPr="0070410B">
        <w:rPr>
          <w:rFonts w:ascii="Arial" w:hAnsi="Arial" w:cs="Arial"/>
          <w:sz w:val="20"/>
          <w:szCs w:val="20"/>
        </w:rPr>
        <w:t xml:space="preserve">  Fail   </w:t>
      </w:r>
    </w:p>
    <w:p w14:paraId="5E6BED62" w14:textId="77777777" w:rsidR="00E31A05" w:rsidRPr="0070410B" w:rsidRDefault="00E31A05" w:rsidP="00E31A05">
      <w:pPr>
        <w:rPr>
          <w:rFonts w:ascii="Arial" w:hAnsi="Arial" w:cs="Arial"/>
          <w:sz w:val="20"/>
          <w:szCs w:val="20"/>
        </w:rPr>
      </w:pPr>
      <w:r w:rsidRPr="0070410B">
        <w:rPr>
          <w:rFonts w:ascii="Arial" w:hAnsi="Arial" w:cs="Arial"/>
          <w:sz w:val="20"/>
          <w:szCs w:val="20"/>
        </w:rPr>
        <w:t>  Satisfactory Negative Pressure Fit Check</w:t>
      </w:r>
      <w:r w:rsidRPr="0070410B">
        <w:rPr>
          <w:rFonts w:ascii="Arial" w:hAnsi="Arial" w:cs="Arial"/>
          <w:sz w:val="20"/>
          <w:szCs w:val="20"/>
        </w:rPr>
        <w:tab/>
      </w:r>
      <w:r w:rsidRPr="0070410B">
        <w:rPr>
          <w:rFonts w:ascii="Arial" w:hAnsi="Arial" w:cs="Arial"/>
          <w:sz w:val="20"/>
          <w:szCs w:val="20"/>
        </w:rPr>
        <w:tab/>
        <w:t xml:space="preserve">    </w:t>
      </w:r>
      <w:r w:rsidRPr="0070410B">
        <w:rPr>
          <w:rFonts w:ascii="Arial" w:hAnsi="Arial" w:cs="Arial"/>
          <w:sz w:val="20"/>
          <w:szCs w:val="20"/>
        </w:rPr>
        <w:t> Satisfactory Saccharin Mist Test</w:t>
      </w:r>
    </w:p>
    <w:p w14:paraId="6D7EBCAA" w14:textId="77777777" w:rsidR="00E31A05" w:rsidRPr="0070410B" w:rsidRDefault="00E31A05" w:rsidP="00E31A05">
      <w:pPr>
        <w:rPr>
          <w:rFonts w:ascii="Arial" w:hAnsi="Arial" w:cs="Arial"/>
          <w:sz w:val="20"/>
          <w:szCs w:val="20"/>
        </w:rPr>
      </w:pPr>
      <w:r w:rsidRPr="0070410B">
        <w:rPr>
          <w:rFonts w:ascii="Arial" w:hAnsi="Arial" w:cs="Arial"/>
          <w:sz w:val="20"/>
          <w:szCs w:val="20"/>
        </w:rPr>
        <w:t xml:space="preserve">Quantitative Fit Test:  </w:t>
      </w:r>
      <w:r w:rsidRPr="0070410B">
        <w:rPr>
          <w:rFonts w:ascii="Arial" w:hAnsi="Arial" w:cs="Arial"/>
          <w:sz w:val="20"/>
          <w:szCs w:val="20"/>
        </w:rPr>
        <w:t xml:space="preserve">  Pass   </w:t>
      </w:r>
      <w:r w:rsidRPr="0070410B">
        <w:rPr>
          <w:rFonts w:ascii="Arial" w:hAnsi="Arial" w:cs="Arial"/>
          <w:sz w:val="20"/>
          <w:szCs w:val="20"/>
        </w:rPr>
        <w:t xml:space="preserve">  Fail   </w:t>
      </w:r>
      <w:r w:rsidRPr="0070410B">
        <w:rPr>
          <w:rFonts w:ascii="Arial" w:hAnsi="Arial" w:cs="Arial"/>
          <w:sz w:val="20"/>
          <w:szCs w:val="20"/>
        </w:rPr>
        <w:tab/>
      </w:r>
      <w:r w:rsidRPr="0070410B">
        <w:rPr>
          <w:rFonts w:ascii="Arial" w:hAnsi="Arial" w:cs="Arial"/>
          <w:sz w:val="20"/>
          <w:szCs w:val="20"/>
        </w:rPr>
        <w:tab/>
      </w:r>
      <w:r w:rsidRPr="0070410B">
        <w:rPr>
          <w:rFonts w:ascii="Arial" w:hAnsi="Arial" w:cs="Arial"/>
          <w:sz w:val="20"/>
          <w:szCs w:val="20"/>
        </w:rPr>
        <w:tab/>
        <w:t xml:space="preserve">    </w:t>
      </w:r>
      <w:r w:rsidRPr="0070410B">
        <w:rPr>
          <w:rFonts w:ascii="Arial" w:hAnsi="Arial" w:cs="Arial"/>
          <w:sz w:val="20"/>
          <w:szCs w:val="20"/>
        </w:rPr>
        <w:t xml:space="preserve"> Satisfactory </w:t>
      </w:r>
      <w:proofErr w:type="spellStart"/>
      <w:r w:rsidRPr="0070410B">
        <w:rPr>
          <w:rFonts w:ascii="Arial" w:hAnsi="Arial" w:cs="Arial"/>
          <w:sz w:val="20"/>
          <w:szCs w:val="20"/>
        </w:rPr>
        <w:t>Bitrex</w:t>
      </w:r>
      <w:proofErr w:type="spellEnd"/>
      <w:r w:rsidRPr="0070410B">
        <w:rPr>
          <w:rFonts w:ascii="Arial" w:hAnsi="Arial" w:cs="Arial"/>
          <w:sz w:val="20"/>
          <w:szCs w:val="20"/>
        </w:rPr>
        <w:t xml:space="preserve"> Solution Aerosol</w:t>
      </w:r>
    </w:p>
    <w:p w14:paraId="3218AD76" w14:textId="77777777" w:rsidR="00E31A05" w:rsidRPr="0070410B" w:rsidRDefault="00E31A05" w:rsidP="00E31A05">
      <w:pPr>
        <w:rPr>
          <w:rFonts w:ascii="Arial" w:hAnsi="Arial" w:cs="Arial"/>
          <w:sz w:val="20"/>
          <w:szCs w:val="20"/>
        </w:rPr>
      </w:pPr>
      <w:r w:rsidRPr="0070410B">
        <w:rPr>
          <w:rFonts w:ascii="Arial" w:hAnsi="Arial" w:cs="Arial"/>
          <w:sz w:val="20"/>
          <w:szCs w:val="20"/>
        </w:rPr>
        <w:t>Equipment Used: ____________________</w:t>
      </w:r>
      <w:r w:rsidRPr="0070410B">
        <w:rPr>
          <w:rFonts w:ascii="Arial" w:hAnsi="Arial" w:cs="Arial"/>
          <w:sz w:val="20"/>
          <w:szCs w:val="20"/>
        </w:rPr>
        <w:tab/>
      </w:r>
      <w:r w:rsidRPr="0070410B">
        <w:rPr>
          <w:rFonts w:ascii="Arial" w:hAnsi="Arial" w:cs="Arial"/>
          <w:sz w:val="20"/>
          <w:szCs w:val="20"/>
        </w:rPr>
        <w:tab/>
        <w:t xml:space="preserve">    </w:t>
      </w:r>
      <w:r w:rsidRPr="0070410B">
        <w:rPr>
          <w:rFonts w:ascii="Arial" w:hAnsi="Arial" w:cs="Arial"/>
          <w:sz w:val="20"/>
          <w:szCs w:val="20"/>
        </w:rPr>
        <w:t> Satisfactory Banana Oil (Isoamyl Acetate)</w:t>
      </w:r>
    </w:p>
    <w:p w14:paraId="77C34A53" w14:textId="77777777" w:rsidR="00E31A05" w:rsidRPr="0070410B" w:rsidRDefault="00E31A05" w:rsidP="00E31A05">
      <w:pPr>
        <w:rPr>
          <w:rFonts w:ascii="Arial" w:hAnsi="Arial" w:cs="Arial"/>
          <w:sz w:val="20"/>
          <w:szCs w:val="20"/>
        </w:rPr>
      </w:pPr>
      <w:r w:rsidRPr="0070410B">
        <w:rPr>
          <w:rFonts w:ascii="Arial" w:hAnsi="Arial" w:cs="Arial"/>
          <w:sz w:val="20"/>
          <w:szCs w:val="20"/>
        </w:rPr>
        <w:t>__________________________________</w:t>
      </w:r>
      <w:r w:rsidRPr="0070410B">
        <w:rPr>
          <w:rFonts w:ascii="Arial" w:hAnsi="Arial" w:cs="Arial"/>
          <w:sz w:val="20"/>
          <w:szCs w:val="20"/>
        </w:rPr>
        <w:tab/>
      </w:r>
      <w:r w:rsidRPr="0070410B">
        <w:rPr>
          <w:rFonts w:ascii="Arial" w:hAnsi="Arial" w:cs="Arial"/>
          <w:sz w:val="20"/>
          <w:szCs w:val="20"/>
        </w:rPr>
        <w:tab/>
        <w:t xml:space="preserve">    </w:t>
      </w:r>
      <w:r w:rsidRPr="0070410B">
        <w:rPr>
          <w:rFonts w:ascii="Arial" w:hAnsi="Arial" w:cs="Arial"/>
          <w:sz w:val="20"/>
          <w:szCs w:val="20"/>
        </w:rPr>
        <w:t> Satisfactory Irritant Smoke</w:t>
      </w:r>
    </w:p>
    <w:p w14:paraId="1A0756C7" w14:textId="77777777" w:rsidR="00E31A05" w:rsidRDefault="00E31A05" w:rsidP="00E31A05">
      <w:pPr>
        <w:rPr>
          <w:rFonts w:ascii="Arial" w:hAnsi="Arial" w:cs="Arial"/>
          <w:sz w:val="20"/>
          <w:szCs w:val="20"/>
        </w:rPr>
      </w:pPr>
      <w:r w:rsidRPr="0070410B">
        <w:rPr>
          <w:rFonts w:ascii="Arial" w:hAnsi="Arial" w:cs="Arial"/>
          <w:sz w:val="20"/>
          <w:szCs w:val="20"/>
        </w:rPr>
        <w:t xml:space="preserve">Copy of results attached:  </w:t>
      </w:r>
      <w:r w:rsidRPr="0070410B">
        <w:rPr>
          <w:rFonts w:ascii="Arial" w:hAnsi="Arial" w:cs="Arial"/>
          <w:sz w:val="20"/>
          <w:szCs w:val="20"/>
        </w:rPr>
        <w:t xml:space="preserve">   </w:t>
      </w:r>
    </w:p>
    <w:p w14:paraId="2698D740" w14:textId="77777777" w:rsidR="00E31A05" w:rsidRDefault="00E31A05" w:rsidP="00E31A05">
      <w:pPr>
        <w:rPr>
          <w:rFonts w:ascii="Arial" w:hAnsi="Arial" w:cs="Arial"/>
          <w:sz w:val="20"/>
          <w:szCs w:val="20"/>
        </w:rPr>
      </w:pPr>
    </w:p>
    <w:p w14:paraId="50868C9D" w14:textId="77777777" w:rsidR="00F94121" w:rsidRDefault="00F94121" w:rsidP="00E31A05">
      <w:pPr>
        <w:rPr>
          <w:rFonts w:ascii="Arial" w:hAnsi="Arial" w:cs="Arial"/>
          <w:sz w:val="20"/>
          <w:szCs w:val="20"/>
        </w:rPr>
        <w:sectPr w:rsidR="00F94121" w:rsidSect="00396466">
          <w:headerReference w:type="first" r:id="rId74"/>
          <w:footerReference w:type="first" r:id="rId75"/>
          <w:pgSz w:w="12240" w:h="15840"/>
          <w:pgMar w:top="720" w:right="720" w:bottom="720" w:left="720" w:header="720" w:footer="720" w:gutter="0"/>
          <w:pgNumType w:start="1"/>
          <w:cols w:space="720"/>
          <w:titlePg/>
          <w:docGrid w:linePitch="360"/>
        </w:sectPr>
      </w:pPr>
    </w:p>
    <w:p w14:paraId="54CD3F1F" w14:textId="77777777" w:rsidR="003C5A70" w:rsidRPr="003C5A70" w:rsidRDefault="003F48ED" w:rsidP="00EB55CE">
      <w:pPr>
        <w:jc w:val="center"/>
        <w:rPr>
          <w:rFonts w:ascii="Arial" w:hAnsi="Arial" w:cs="Arial"/>
          <w:b/>
          <w:sz w:val="28"/>
          <w:szCs w:val="28"/>
        </w:rPr>
      </w:pPr>
      <w:r>
        <w:rPr>
          <w:rFonts w:ascii="Arial" w:hAnsi="Arial" w:cs="Arial"/>
          <w:b/>
          <w:sz w:val="28"/>
          <w:szCs w:val="28"/>
        </w:rPr>
        <w:lastRenderedPageBreak/>
        <w:t>Injury/</w:t>
      </w:r>
      <w:r w:rsidR="003C5A70" w:rsidRPr="003C5A70">
        <w:rPr>
          <w:rFonts w:ascii="Arial" w:hAnsi="Arial" w:cs="Arial"/>
          <w:b/>
          <w:sz w:val="28"/>
          <w:szCs w:val="28"/>
        </w:rPr>
        <w:t>Incident Reporting Form</w:t>
      </w:r>
    </w:p>
    <w:p w14:paraId="60FB6B2A" w14:textId="77777777" w:rsidR="003C5A70" w:rsidRPr="003C5A70" w:rsidRDefault="004F6D61" w:rsidP="004F6D61">
      <w:pPr>
        <w:rPr>
          <w:rFonts w:ascii="Arial" w:hAnsi="Arial" w:cs="Arial"/>
          <w:sz w:val="20"/>
          <w:szCs w:val="20"/>
        </w:rPr>
      </w:pPr>
      <w:r>
        <w:rPr>
          <w:rFonts w:ascii="Arial" w:hAnsi="Arial" w:cs="Arial"/>
          <w:sz w:val="20"/>
          <w:szCs w:val="20"/>
        </w:rPr>
        <w:t>Use this form to report any</w:t>
      </w:r>
      <w:r w:rsidR="003C5A70" w:rsidRPr="003C5A70">
        <w:rPr>
          <w:rFonts w:ascii="Arial" w:hAnsi="Arial" w:cs="Arial"/>
          <w:sz w:val="20"/>
          <w:szCs w:val="20"/>
        </w:rPr>
        <w:t xml:space="preserve"> injury, </w:t>
      </w:r>
      <w:r>
        <w:rPr>
          <w:rFonts w:ascii="Arial" w:hAnsi="Arial" w:cs="Arial"/>
          <w:sz w:val="20"/>
          <w:szCs w:val="20"/>
        </w:rPr>
        <w:t>illness, or incident</w:t>
      </w:r>
      <w:r w:rsidR="00885618">
        <w:rPr>
          <w:rFonts w:ascii="Arial" w:hAnsi="Arial" w:cs="Arial"/>
          <w:sz w:val="20"/>
          <w:szCs w:val="20"/>
        </w:rPr>
        <w:t xml:space="preserve"> that occurred while </w:t>
      </w:r>
      <w:r w:rsidR="00B566E0">
        <w:rPr>
          <w:rFonts w:ascii="Arial" w:hAnsi="Arial" w:cs="Arial"/>
          <w:sz w:val="20"/>
          <w:szCs w:val="20"/>
        </w:rPr>
        <w:t>performing Fire Department related duties</w:t>
      </w:r>
      <w:r w:rsidR="003C5A70" w:rsidRPr="003C5A70">
        <w:rPr>
          <w:rFonts w:ascii="Arial" w:hAnsi="Arial" w:cs="Arial"/>
          <w:sz w:val="20"/>
          <w:szCs w:val="20"/>
        </w:rPr>
        <w:t>.</w:t>
      </w:r>
      <w:r w:rsidR="00B566E0">
        <w:rPr>
          <w:rFonts w:ascii="Arial" w:hAnsi="Arial" w:cs="Arial"/>
          <w:sz w:val="20"/>
          <w:szCs w:val="20"/>
        </w:rPr>
        <w:t xml:space="preserve">  </w:t>
      </w:r>
      <w:r w:rsidR="003C5A70">
        <w:rPr>
          <w:rFonts w:ascii="Arial" w:hAnsi="Arial" w:cs="Arial"/>
          <w:sz w:val="20"/>
          <w:szCs w:val="20"/>
        </w:rPr>
        <w:t xml:space="preserve">Return </w:t>
      </w:r>
      <w:r>
        <w:rPr>
          <w:rFonts w:ascii="Arial" w:hAnsi="Arial" w:cs="Arial"/>
          <w:sz w:val="20"/>
          <w:szCs w:val="20"/>
        </w:rPr>
        <w:t xml:space="preserve">the </w:t>
      </w:r>
      <w:r w:rsidR="003C5A70">
        <w:rPr>
          <w:rFonts w:ascii="Arial" w:hAnsi="Arial" w:cs="Arial"/>
          <w:sz w:val="20"/>
          <w:szCs w:val="20"/>
        </w:rPr>
        <w:t>completed form to an Officer or</w:t>
      </w:r>
      <w:r>
        <w:rPr>
          <w:rFonts w:ascii="Arial" w:hAnsi="Arial" w:cs="Arial"/>
          <w:sz w:val="20"/>
          <w:szCs w:val="20"/>
        </w:rPr>
        <w:t xml:space="preserve"> the</w:t>
      </w:r>
      <w:r w:rsidR="003C5A70">
        <w:rPr>
          <w:rFonts w:ascii="Arial" w:hAnsi="Arial" w:cs="Arial"/>
          <w:sz w:val="20"/>
          <w:szCs w:val="20"/>
        </w:rPr>
        <w:t xml:space="preserve"> Fire Chief</w:t>
      </w:r>
      <w:r>
        <w:rPr>
          <w:rFonts w:ascii="Arial" w:hAnsi="Arial" w:cs="Arial"/>
          <w:sz w:val="20"/>
          <w:szCs w:val="20"/>
        </w:rPr>
        <w:t>.</w:t>
      </w:r>
    </w:p>
    <w:p w14:paraId="284B2178" w14:textId="77777777" w:rsidR="003C5A70" w:rsidRPr="003C5A70" w:rsidRDefault="003C5A70" w:rsidP="003C5A70">
      <w:pPr>
        <w:rPr>
          <w:rFonts w:ascii="Arial" w:hAnsi="Arial" w:cs="Arial"/>
          <w:sz w:val="20"/>
          <w:szCs w:val="20"/>
        </w:rPr>
      </w:pPr>
    </w:p>
    <w:p w14:paraId="654FD20E" w14:textId="77777777" w:rsidR="003C5A70" w:rsidRPr="003C5A70" w:rsidRDefault="003C5A70" w:rsidP="003C5A70">
      <w:pPr>
        <w:rPr>
          <w:rFonts w:ascii="Arial" w:hAnsi="Arial" w:cs="Arial"/>
          <w:b/>
          <w:sz w:val="20"/>
          <w:szCs w:val="20"/>
        </w:rPr>
      </w:pPr>
      <w:r w:rsidRPr="003C5A70">
        <w:rPr>
          <w:rFonts w:ascii="Arial" w:hAnsi="Arial" w:cs="Arial"/>
          <w:b/>
          <w:sz w:val="20"/>
          <w:szCs w:val="20"/>
        </w:rPr>
        <w:t>This is documenting an:</w:t>
      </w:r>
    </w:p>
    <w:p w14:paraId="423A5EA5" w14:textId="77777777" w:rsidR="003C5A70" w:rsidRPr="003C5A70" w:rsidRDefault="001870BF" w:rsidP="003C5A70">
      <w:pPr>
        <w:rPr>
          <w:rFonts w:ascii="Arial" w:hAnsi="Arial" w:cs="Arial"/>
          <w:sz w:val="20"/>
          <w:szCs w:val="20"/>
        </w:rPr>
      </w:pPr>
      <w:r>
        <w:rPr>
          <w:rFonts w:ascii="Arial" w:hAnsi="Arial" w:cs="Arial"/>
          <w:noProof/>
          <w:sz w:val="20"/>
          <w:szCs w:val="20"/>
        </w:rPr>
        <mc:AlternateContent>
          <mc:Choice Requires="wps">
            <w:drawing>
              <wp:anchor distT="0" distB="0" distL="114300" distR="114300" simplePos="0" relativeHeight="251658752" behindDoc="0" locked="0" layoutInCell="1" allowOverlap="1" wp14:anchorId="30A143FD" wp14:editId="35BA13C8">
                <wp:simplePos x="0" y="0"/>
                <wp:positionH relativeFrom="column">
                  <wp:posOffset>2962275</wp:posOffset>
                </wp:positionH>
                <wp:positionV relativeFrom="paragraph">
                  <wp:posOffset>96520</wp:posOffset>
                </wp:positionV>
                <wp:extent cx="182880" cy="182880"/>
                <wp:effectExtent l="9525" t="10795" r="7620" b="6350"/>
                <wp:wrapNone/>
                <wp:docPr id="4" name="Text Box 1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2880" cy="18288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C7122CC" w14:textId="77777777" w:rsidR="00A112DC" w:rsidRDefault="00A112DC" w:rsidP="003C5A70"/>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0A143FD" id="_x0000_t202" coordsize="21600,21600" o:spt="202" path="m,l,21600r21600,l21600,xe">
                <v:stroke joinstyle="miter"/>
                <v:path gradientshapeok="t" o:connecttype="rect"/>
              </v:shapetype>
              <v:shape id="Text Box 134" o:spid="_x0000_s1026" type="#_x0000_t202" style="position:absolute;margin-left:233.25pt;margin-top:7.6pt;width:14.4pt;height:14.4pt;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voMgCwIAAAEEAAAOAAAAZHJzL2Uyb0RvYy54bWysU8Fu2zAMvQ/YPwi6L06CZEuNOEWXrsOA&#10;rhvQ9QNkWbaFyaJGKbGzrx8lu2mw3Yr5IJAm9cj3SG2vh86wo0KvwRZ8MZtzpqyEStum4E8/7t5t&#10;OPNB2EoYsKrgJ+X59e7tm23vcrWEFkylkBGI9XnvCt6G4PIs87JVnfAzcMpSsAbsRCAXm6xC0RN6&#10;Z7LlfP4+6wErhyCV9/T3dgzyXcKvayXDt7r2KjBTcOotpBPTWcYz221F3qBwrZZTG+IVXXRCWyp6&#10;hroVQbAD6n+gOi0RPNRhJqHLoK61VIkDsVnM/2Lz2AqnEhcSx7uzTP7/wcqH46P7jiwMH2GgASYS&#10;3t2D/OmZhX0rbKNuEKFvlaio8CJKlvXO59PVKLXPfQQp+69Q0ZDFIUACGmrsoirEkxE6DeB0Fl0N&#10;gclYcrPcbCgiKTTZsYLIny879OGzgo5Fo+BIM03g4njvw5j6nBJrWbjTxqS5Gsv6gl+tl+uRFhhd&#10;xWBM89iUe4PsKOJmpC8xo8hlWqcD7afRXcE35ySRRzE+2SpVCUKb0aamjZ3UiYKM0oShHCgxqlRC&#10;dSKdEMY9pHdDRgv4m7OedrDg/tdBoOLMfLGk9dVitYpLm5zV+sOSHLyMlJcRYSVBFTxwNpr7MC76&#10;waFuWqo0TtfCDc2n1km7l66mvmnPkvrTm4iLfOmnrJeXu/sDAAD//wMAUEsDBBQABgAIAAAAIQBC&#10;RB4A3QAAAAkBAAAPAAAAZHJzL2Rvd25yZXYueG1sTI9LT8MwEITvSPwHa5G4UYe82oY4FaJwp6GU&#10;qxNvkwg/othtA7+e5QS3Xc3s7DflZjaanXHyg7MC7hcRMLStU4PtBOzfXu5WwHyQVkntLAr4Qg+b&#10;6vqqlIVyF7vDcx06RiHWF1JAH8JYcO7bHo30CzeiJe3oJiMDrVPH1SQvFG40j6Mo50YOlj70csSn&#10;HtvP+mQII/7YJ9vXGpdL2STb5+/39fGghbi9mR8fgAWcw58ZfvHpBipiatzJKs+0gDTPM7KSkMXA&#10;yJCuswRYQ0MaAa9K/r9B9QMAAP//AwBQSwECLQAUAAYACAAAACEAtoM4kv4AAADhAQAAEwAAAAAA&#10;AAAAAAAAAAAAAAAAW0NvbnRlbnRfVHlwZXNdLnhtbFBLAQItABQABgAIAAAAIQA4/SH/1gAAAJQB&#10;AAALAAAAAAAAAAAAAAAAAC8BAABfcmVscy8ucmVsc1BLAQItABQABgAIAAAAIQCDvoMgCwIAAAEE&#10;AAAOAAAAAAAAAAAAAAAAAC4CAABkcnMvZTJvRG9jLnhtbFBLAQItABQABgAIAAAAIQBCRB4A3QAA&#10;AAkBAAAPAAAAAAAAAAAAAAAAAGUEAABkcnMvZG93bnJldi54bWxQSwUGAAAAAAQABADzAAAAbwUA&#10;AAAA&#10;" filled="f">
                <v:textbox>
                  <w:txbxContent>
                    <w:p w14:paraId="2C7122CC" w14:textId="77777777" w:rsidR="00A112DC" w:rsidRDefault="00A112DC" w:rsidP="003C5A70"/>
                  </w:txbxContent>
                </v:textbox>
              </v:shape>
            </w:pict>
          </mc:Fallback>
        </mc:AlternateContent>
      </w:r>
      <w:r>
        <w:rPr>
          <w:rFonts w:ascii="Arial" w:hAnsi="Arial" w:cs="Arial"/>
          <w:noProof/>
          <w:sz w:val="20"/>
          <w:szCs w:val="20"/>
        </w:rPr>
        <mc:AlternateContent>
          <mc:Choice Requires="wps">
            <w:drawing>
              <wp:anchor distT="0" distB="0" distL="114300" distR="114300" simplePos="0" relativeHeight="251657728" behindDoc="0" locked="0" layoutInCell="1" allowOverlap="1" wp14:anchorId="3E95B573" wp14:editId="105ED5CC">
                <wp:simplePos x="0" y="0"/>
                <wp:positionH relativeFrom="column">
                  <wp:posOffset>1981200</wp:posOffset>
                </wp:positionH>
                <wp:positionV relativeFrom="paragraph">
                  <wp:posOffset>96520</wp:posOffset>
                </wp:positionV>
                <wp:extent cx="182880" cy="182880"/>
                <wp:effectExtent l="9525" t="10795" r="7620" b="6350"/>
                <wp:wrapNone/>
                <wp:docPr id="3" name="Text Box 1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2880" cy="18288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36DDC78" w14:textId="77777777" w:rsidR="00A112DC" w:rsidRDefault="00A112DC" w:rsidP="003C5A70"/>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E95B573" id="Text Box 132" o:spid="_x0000_s1027" type="#_x0000_t202" style="position:absolute;margin-left:156pt;margin-top:7.6pt;width:14.4pt;height:14.4pt;z-index:25165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LUgDgIAAAgEAAAOAAAAZHJzL2Uyb0RvYy54bWysU8Fu2zAMvQ/YPwi6L06CZEuNOEWXrsOA&#10;rhvQ9QNkWbaFyaJGKbGzrx8lu2mw3Yr5IJAm9Ui+R22vh86wo0KvwRZ8MZtzpqyEStum4E8/7t5t&#10;OPNB2EoYsKrgJ+X59e7tm23vcrWEFkylkBGI9XnvCt6G4PIs87JVnfAzcMpSsAbsRCAXm6xC0RN6&#10;Z7LlfP4+6wErhyCV9/T3dgzyXcKvayXDt7r2KjBTcOotpBPTWcYz221F3qBwrZZTG+IVXXRCWyp6&#10;hroVQbAD6n+gOi0RPNRhJqHLoK61VGkGmmYx/2uax1Y4lWYhcrw70+T/H6x8OD6678jC8BEGEjAN&#10;4d09yJ+eWdi3wjbqBhH6VomKCi8iZVnvfD5djVT73EeQsv8KFYksDgES0FBjF1mhORmhkwCnM+lq&#10;CEzGkpvlZkMRSaHJjhVE/nzZoQ+fFXQsGgVH0jSBi+O9D2Pqc0qsZeFOG5N0NZb1Bb9aL9fjWGB0&#10;FYMxzWNT7g2yo4ibkb40GUUu0zodaD+N7gq+OSeJPJLxyVapShDajDY1bezETiRkpCYM5cB0NVEX&#10;ySqhOhFdCOM60vMhowX8zVlPq1hw/+sgUHFmvlii/GqxWsXdTc5q/WFJDl5GysuIsJKgCh44G819&#10;GPf94FA3LVUaRbZwQzLVOlH40tXUPq1bEmF6GnGfL/2U9fKAd38AAAD//wMAUEsDBBQABgAIAAAA&#10;IQDW4a1Z3AAAAAkBAAAPAAAAZHJzL2Rvd25yZXYueG1sTI/LTsMwEEX3SPyDNUjsqN0kUAhxKkRh&#10;T0OB7SSeJhGxHcVuG/h6hhUsR/cx9xTr2Q7iSFPovdOwXCgQ5Bpvetdq2L0+X92CCBGdwcE70vBF&#10;Adbl+VmBufEnt6VjFVvBJS7kqKGLccylDE1HFsPCj+RY2/vJYuRzaqWZ8MTldpCJUjfSYu/4Q4cj&#10;PXbUfFYHyzOSj126ealotcI63Tx9v93t3wetLy/mh3sQkeb4Z4bf+ZyBkjfV/uBMEIOGdJkwS2Th&#10;OgHBhjRTzFJryDIFsizkf4LyBwAA//8DAFBLAQItABQABgAIAAAAIQC2gziS/gAAAOEBAAATAAAA&#10;AAAAAAAAAAAAAAAAAABbQ29udGVudF9UeXBlc10ueG1sUEsBAi0AFAAGAAgAAAAhADj9If/WAAAA&#10;lAEAAAsAAAAAAAAAAAAAAAAALwEAAF9yZWxzLy5yZWxzUEsBAi0AFAAGAAgAAAAhACs4tSAOAgAA&#10;CAQAAA4AAAAAAAAAAAAAAAAALgIAAGRycy9lMm9Eb2MueG1sUEsBAi0AFAAGAAgAAAAhANbhrVnc&#10;AAAACQEAAA8AAAAAAAAAAAAAAAAAaAQAAGRycy9kb3ducmV2LnhtbFBLBQYAAAAABAAEAPMAAABx&#10;BQAAAAA=&#10;" filled="f">
                <v:textbox>
                  <w:txbxContent>
                    <w:p w14:paraId="336DDC78" w14:textId="77777777" w:rsidR="00A112DC" w:rsidRDefault="00A112DC" w:rsidP="003C5A70"/>
                  </w:txbxContent>
                </v:textbox>
              </v:shape>
            </w:pict>
          </mc:Fallback>
        </mc:AlternateContent>
      </w:r>
      <w:r>
        <w:rPr>
          <w:rFonts w:ascii="Arial" w:hAnsi="Arial" w:cs="Arial"/>
          <w:noProof/>
          <w:sz w:val="20"/>
          <w:szCs w:val="20"/>
        </w:rPr>
        <mc:AlternateContent>
          <mc:Choice Requires="wps">
            <w:drawing>
              <wp:anchor distT="0" distB="0" distL="114300" distR="114300" simplePos="0" relativeHeight="251656704" behindDoc="0" locked="0" layoutInCell="1" allowOverlap="1" wp14:anchorId="213C9E7F" wp14:editId="2D992822">
                <wp:simplePos x="0" y="0"/>
                <wp:positionH relativeFrom="column">
                  <wp:posOffset>457200</wp:posOffset>
                </wp:positionH>
                <wp:positionV relativeFrom="paragraph">
                  <wp:posOffset>96520</wp:posOffset>
                </wp:positionV>
                <wp:extent cx="182880" cy="182880"/>
                <wp:effectExtent l="9525" t="10795" r="7620" b="6350"/>
                <wp:wrapNone/>
                <wp:docPr id="2" name="Text Box 1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82880" cy="18288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8EA5904" w14:textId="77777777" w:rsidR="00A112DC" w:rsidRPr="00EF7BB0" w:rsidRDefault="00A112DC" w:rsidP="003C5A70">
                            <w:pPr>
                              <w:rPr>
                                <w:color w:val="999999"/>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13C9E7F" id="Text Box 130" o:spid="_x0000_s1028" type="#_x0000_t202" style="position:absolute;margin-left:36pt;margin-top:7.6pt;width:14.4pt;height:14.4pt;z-index:2516567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7dvOEAIAAAgEAAAOAAAAZHJzL2Uyb0RvYy54bWysU1Fv0zAQfkfiP1h+p2mjFrqo6TQ6hpDG&#10;QBr8AMdxEgvHZ85uk/HrOTtZV8EbIg/WXe783d33nXfXY2/YSaHXYEu+Wiw5U1ZCrW1b8u/f7t5s&#10;OfNB2FoYsKrkT8rz6/3rV7vBFSqHDkytkBGI9cXgSt6F4Ios87JTvfALcMpSsAHsRSAX26xGMRB6&#10;b7J8uXybDYC1Q5DKe/p7OwX5PuE3jZLhS9N4FZgpOfUW0onprOKZ7XeiaFG4Tsu5DfEPXfRCWyp6&#10;hroVQbAj6r+gei0RPDRhIaHPoGm0VGkGmma1/GOax044lWYhcrw70+T/H6x8OD26r8jC+B5GEjAN&#10;4d09yB+eWTh0wrbqBhGGTomaCq8iZdngfDFfjVT7wkeQavgMNYksjgES0NhgH1mhORmhkwBPZ9LV&#10;GJiMJbf5dksRSaHZjhVE8XzZoQ8fFfQsGiVH0jSBi9O9D1Pqc0qsZeFOG5N0NZYNJb/a5JtpLDC6&#10;jsGY5rGtDgbZScTNSF+ajCKXab0OtJ9G9yXfnpNEEcn4YOtUJQhtJpuaNnZmJxIyURPGamS6Lnke&#10;C0SyKqifiC6EaR3p+ZDRAf7ibKBVLLn/eRSoODOfLFF+tVqv4+4mZ715l5ODl5HqMiKsJKiSB84m&#10;8xCmfT861G1HlSaRLdyQTI1OFL50NbdP65ZEmJ9G3OdLP2W9POD9bwAAAP//AwBQSwMEFAAGAAgA&#10;AAAhAAJ7+uXcAAAACAEAAA8AAABkcnMvZG93bnJldi54bWxMj0FPwzAMhe9I/IfISNxYQjfoKE0n&#10;xODOyhjXtPXaisSpmmwr/Hq8Exzt9/z8vXw1OSuOOIbek4bbmQKBVPump1bD9v31ZgkiREONsZ5Q&#10;wzcGWBWXF7nJGn+iDR7L2AoOoZAZDV2MQyZlqDt0Jsz8gMTa3o/ORB7HVjajOXG4szJR6l460xN/&#10;6MyAzx3WX+XBMUbyuZ2v30pMU1PN1y8/Hw/7ndX6+mp6egQRcYp/Zjjj8w0UzFT5AzVBWA1pwlUi&#10;7+8SEGddKa5SaVgsFMgil/8LFL8AAAD//wMAUEsBAi0AFAAGAAgAAAAhALaDOJL+AAAA4QEAABMA&#10;AAAAAAAAAAAAAAAAAAAAAFtDb250ZW50X1R5cGVzXS54bWxQSwECLQAUAAYACAAAACEAOP0h/9YA&#10;AACUAQAACwAAAAAAAAAAAAAAAAAvAQAAX3JlbHMvLnJlbHNQSwECLQAUAAYACAAAACEAiu3bzhAC&#10;AAAIBAAADgAAAAAAAAAAAAAAAAAuAgAAZHJzL2Uyb0RvYy54bWxQSwECLQAUAAYACAAAACEAAnv6&#10;5dwAAAAIAQAADwAAAAAAAAAAAAAAAABqBAAAZHJzL2Rvd25yZXYueG1sUEsFBgAAAAAEAAQA8wAA&#10;AHMFAAAAAA==&#10;" filled="f">
                <v:textbox>
                  <w:txbxContent>
                    <w:p w14:paraId="28EA5904" w14:textId="77777777" w:rsidR="00A112DC" w:rsidRPr="00EF7BB0" w:rsidRDefault="00A112DC" w:rsidP="003C5A70">
                      <w:pPr>
                        <w:rPr>
                          <w:color w:val="999999"/>
                        </w:rPr>
                      </w:pPr>
                    </w:p>
                  </w:txbxContent>
                </v:textbox>
              </v:shape>
            </w:pict>
          </mc:Fallback>
        </mc:AlternateContent>
      </w:r>
    </w:p>
    <w:p w14:paraId="544DA792" w14:textId="77777777" w:rsidR="003C5A70" w:rsidRPr="003C5A70" w:rsidRDefault="003C5A70" w:rsidP="003C5A70">
      <w:pPr>
        <w:rPr>
          <w:rFonts w:ascii="Arial" w:hAnsi="Arial" w:cs="Arial"/>
          <w:sz w:val="20"/>
          <w:szCs w:val="20"/>
        </w:rPr>
      </w:pPr>
      <w:r w:rsidRPr="003C5A70">
        <w:rPr>
          <w:rFonts w:ascii="Arial" w:hAnsi="Arial" w:cs="Arial"/>
          <w:sz w:val="20"/>
          <w:szCs w:val="20"/>
        </w:rPr>
        <w:t xml:space="preserve">   </w:t>
      </w:r>
      <w:r>
        <w:rPr>
          <w:rFonts w:ascii="Arial" w:hAnsi="Arial" w:cs="Arial"/>
          <w:sz w:val="20"/>
          <w:szCs w:val="20"/>
        </w:rPr>
        <w:t xml:space="preserve">          </w:t>
      </w:r>
      <w:r w:rsidR="004F6D61">
        <w:rPr>
          <w:rFonts w:ascii="Arial" w:hAnsi="Arial" w:cs="Arial"/>
          <w:sz w:val="20"/>
          <w:szCs w:val="20"/>
        </w:rPr>
        <w:t xml:space="preserve">      </w:t>
      </w:r>
      <w:r w:rsidRPr="003C5A70">
        <w:rPr>
          <w:rFonts w:ascii="Arial" w:hAnsi="Arial" w:cs="Arial"/>
          <w:sz w:val="20"/>
          <w:szCs w:val="20"/>
        </w:rPr>
        <w:t>Injury</w:t>
      </w:r>
      <w:r w:rsidR="004F6D61">
        <w:rPr>
          <w:rFonts w:ascii="Arial" w:hAnsi="Arial" w:cs="Arial"/>
          <w:sz w:val="20"/>
          <w:szCs w:val="20"/>
        </w:rPr>
        <w:t>/Illness</w:t>
      </w:r>
      <w:r w:rsidRPr="003C5A70">
        <w:rPr>
          <w:rFonts w:ascii="Arial" w:hAnsi="Arial" w:cs="Arial"/>
          <w:sz w:val="20"/>
          <w:szCs w:val="20"/>
        </w:rPr>
        <w:t xml:space="preserve">            </w:t>
      </w:r>
      <w:r>
        <w:rPr>
          <w:rFonts w:ascii="Arial" w:hAnsi="Arial" w:cs="Arial"/>
          <w:sz w:val="20"/>
          <w:szCs w:val="20"/>
        </w:rPr>
        <w:t xml:space="preserve">          </w:t>
      </w:r>
      <w:r w:rsidRPr="003C5A70">
        <w:rPr>
          <w:rFonts w:ascii="Arial" w:hAnsi="Arial" w:cs="Arial"/>
          <w:sz w:val="20"/>
          <w:szCs w:val="20"/>
        </w:rPr>
        <w:t xml:space="preserve"> Incident               Observation</w:t>
      </w:r>
    </w:p>
    <w:p w14:paraId="42227EC1" w14:textId="77777777" w:rsidR="003C5A70" w:rsidRPr="003C5A70" w:rsidRDefault="003C5A70" w:rsidP="003C5A70">
      <w:pPr>
        <w:rPr>
          <w:rFonts w:ascii="Arial" w:hAnsi="Arial" w:cs="Arial"/>
          <w:color w:val="999999"/>
          <w:sz w:val="20"/>
          <w:szCs w:val="20"/>
        </w:rPr>
      </w:pPr>
    </w:p>
    <w:p w14:paraId="40658F79" w14:textId="77777777" w:rsidR="003C5A70" w:rsidRPr="003C5A70" w:rsidRDefault="003C5A70" w:rsidP="003C5A70">
      <w:pPr>
        <w:rPr>
          <w:rFonts w:ascii="Arial" w:hAnsi="Arial" w:cs="Arial"/>
          <w:sz w:val="20"/>
          <w:szCs w:val="20"/>
        </w:rPr>
      </w:pPr>
      <w:r w:rsidRPr="003C5A70">
        <w:rPr>
          <w:rFonts w:ascii="Arial" w:hAnsi="Arial" w:cs="Arial"/>
          <w:b/>
          <w:sz w:val="20"/>
          <w:szCs w:val="20"/>
        </w:rPr>
        <w:t>Details of person injured or involved</w:t>
      </w:r>
      <w:r w:rsidRPr="003C5A70">
        <w:rPr>
          <w:rFonts w:ascii="Arial" w:hAnsi="Arial" w:cs="Arial"/>
          <w:color w:val="999999"/>
          <w:sz w:val="20"/>
          <w:szCs w:val="20"/>
        </w:rPr>
        <w:t xml:space="preserve"> </w:t>
      </w:r>
      <w:r w:rsidRPr="003C5A70">
        <w:rPr>
          <w:rFonts w:ascii="Arial" w:hAnsi="Arial" w:cs="Arial"/>
          <w:sz w:val="20"/>
          <w:szCs w:val="20"/>
        </w:rPr>
        <w:t>(to be filled in by person injured / involved if possible)</w:t>
      </w:r>
    </w:p>
    <w:p w14:paraId="133DFB3D" w14:textId="77777777" w:rsidR="003C5A70" w:rsidRPr="003C5A70" w:rsidRDefault="003C5A70" w:rsidP="003C5A70">
      <w:pPr>
        <w:rPr>
          <w:rFonts w:ascii="Arial" w:hAnsi="Arial" w:cs="Arial"/>
          <w:sz w:val="20"/>
          <w:szCs w:val="20"/>
        </w:rPr>
      </w:pPr>
    </w:p>
    <w:p w14:paraId="4BDC0450"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Person Completing Report:_____________________     Date:____________________</w:t>
      </w:r>
    </w:p>
    <w:p w14:paraId="529E50E5"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Person(s) Involved:___________________________</w:t>
      </w:r>
    </w:p>
    <w:p w14:paraId="1E92473F"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Equipment or Truck ID:________________________</w:t>
      </w:r>
    </w:p>
    <w:p w14:paraId="6CC3FE7F" w14:textId="77777777" w:rsidR="003C5A70" w:rsidRPr="003C5A70" w:rsidRDefault="003C5A70" w:rsidP="003C5A70">
      <w:pPr>
        <w:rPr>
          <w:rFonts w:ascii="Arial" w:hAnsi="Arial" w:cs="Arial"/>
          <w:sz w:val="20"/>
          <w:szCs w:val="20"/>
        </w:rPr>
      </w:pPr>
    </w:p>
    <w:p w14:paraId="36073A56" w14:textId="77777777" w:rsidR="003C5A70" w:rsidRPr="003C5A70" w:rsidRDefault="003C5A70" w:rsidP="003C5A70">
      <w:pPr>
        <w:rPr>
          <w:rFonts w:ascii="Arial" w:hAnsi="Arial" w:cs="Arial"/>
          <w:b/>
          <w:sz w:val="20"/>
          <w:szCs w:val="20"/>
        </w:rPr>
      </w:pPr>
      <w:r w:rsidRPr="003C5A70">
        <w:rPr>
          <w:rFonts w:ascii="Arial" w:hAnsi="Arial" w:cs="Arial"/>
          <w:b/>
          <w:sz w:val="20"/>
          <w:szCs w:val="20"/>
        </w:rPr>
        <w:t>Event Details</w:t>
      </w:r>
    </w:p>
    <w:p w14:paraId="4E55B3CF" w14:textId="77777777" w:rsidR="003C5A70" w:rsidRPr="003C5A70" w:rsidRDefault="003C5A70" w:rsidP="003C5A70">
      <w:pPr>
        <w:rPr>
          <w:rFonts w:ascii="Arial" w:hAnsi="Arial" w:cs="Arial"/>
          <w:sz w:val="20"/>
          <w:szCs w:val="20"/>
        </w:rPr>
      </w:pPr>
    </w:p>
    <w:p w14:paraId="48DFD960" w14:textId="77777777" w:rsidR="003C5A70" w:rsidRPr="003C5A70" w:rsidRDefault="003C5A70" w:rsidP="003C5A70">
      <w:pPr>
        <w:rPr>
          <w:rFonts w:ascii="Arial" w:hAnsi="Arial" w:cs="Arial"/>
          <w:sz w:val="20"/>
          <w:szCs w:val="20"/>
        </w:rPr>
      </w:pPr>
      <w:r w:rsidRPr="003C5A70">
        <w:rPr>
          <w:rFonts w:ascii="Arial" w:hAnsi="Arial" w:cs="Arial"/>
          <w:sz w:val="20"/>
          <w:szCs w:val="20"/>
        </w:rPr>
        <w:t>Date of Event:_____________________  Location of Event:______________________</w:t>
      </w:r>
    </w:p>
    <w:p w14:paraId="4EA31529" w14:textId="77777777" w:rsidR="003C5A70" w:rsidRPr="003C5A70" w:rsidRDefault="003C5A70" w:rsidP="003C5A70">
      <w:pPr>
        <w:rPr>
          <w:rFonts w:ascii="Arial" w:hAnsi="Arial" w:cs="Arial"/>
          <w:sz w:val="20"/>
          <w:szCs w:val="20"/>
        </w:rPr>
      </w:pPr>
    </w:p>
    <w:p w14:paraId="616FA534" w14:textId="77777777" w:rsidR="003C5A70" w:rsidRPr="003C5A70" w:rsidRDefault="003C5A70" w:rsidP="003C5A70">
      <w:pPr>
        <w:rPr>
          <w:rFonts w:ascii="Arial" w:hAnsi="Arial" w:cs="Arial"/>
          <w:sz w:val="20"/>
          <w:szCs w:val="20"/>
        </w:rPr>
      </w:pPr>
      <w:r w:rsidRPr="003C5A70">
        <w:rPr>
          <w:rFonts w:ascii="Arial" w:hAnsi="Arial" w:cs="Arial"/>
          <w:sz w:val="20"/>
          <w:szCs w:val="20"/>
        </w:rPr>
        <w:t>Time of Event:_____________________   Witnesses:___________________________</w:t>
      </w:r>
    </w:p>
    <w:p w14:paraId="13219788" w14:textId="77777777" w:rsidR="003C5A70" w:rsidRPr="003C5A70" w:rsidRDefault="003C5A70" w:rsidP="003C5A70">
      <w:pPr>
        <w:rPr>
          <w:rFonts w:ascii="Arial" w:hAnsi="Arial" w:cs="Arial"/>
          <w:sz w:val="20"/>
          <w:szCs w:val="20"/>
        </w:rPr>
      </w:pPr>
    </w:p>
    <w:p w14:paraId="0ABEF581" w14:textId="77777777" w:rsidR="003C5A70" w:rsidRPr="003C5A70" w:rsidRDefault="003C5A70" w:rsidP="003C5A70">
      <w:pPr>
        <w:rPr>
          <w:rFonts w:ascii="Arial" w:hAnsi="Arial" w:cs="Arial"/>
          <w:sz w:val="20"/>
          <w:szCs w:val="20"/>
        </w:rPr>
      </w:pPr>
      <w:r w:rsidRPr="003C5A70">
        <w:rPr>
          <w:rFonts w:ascii="Arial" w:hAnsi="Arial" w:cs="Arial"/>
          <w:b/>
          <w:sz w:val="20"/>
          <w:szCs w:val="20"/>
        </w:rPr>
        <w:t>Description of Events</w:t>
      </w:r>
      <w:r w:rsidRPr="003C5A70">
        <w:rPr>
          <w:rFonts w:ascii="Arial" w:hAnsi="Arial" w:cs="Arial"/>
          <w:sz w:val="20"/>
          <w:szCs w:val="20"/>
        </w:rPr>
        <w:t xml:space="preserve"> (Describe tasks being performed and sequence of events):</w:t>
      </w:r>
    </w:p>
    <w:p w14:paraId="5ADD1913"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w:t>
      </w:r>
      <w:r w:rsidR="009F237B">
        <w:rPr>
          <w:rFonts w:ascii="Arial" w:hAnsi="Arial" w:cs="Arial"/>
          <w:sz w:val="20"/>
          <w:szCs w:val="20"/>
        </w:rPr>
        <w:t>_________________________</w:t>
      </w:r>
    </w:p>
    <w:p w14:paraId="6F17C51E"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7DF1FA38"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47192CF5"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2BDE7B29"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1127AAAA" w14:textId="77777777" w:rsidR="003C5A70" w:rsidRPr="003C5A70" w:rsidRDefault="003C5A70" w:rsidP="003C5A70">
      <w:pPr>
        <w:rPr>
          <w:rFonts w:ascii="Arial" w:hAnsi="Arial" w:cs="Arial"/>
          <w:sz w:val="20"/>
          <w:szCs w:val="20"/>
        </w:rPr>
      </w:pPr>
      <w:r w:rsidRPr="003C5A70">
        <w:rPr>
          <w:rFonts w:ascii="Arial" w:hAnsi="Arial" w:cs="Arial"/>
          <w:sz w:val="20"/>
          <w:szCs w:val="20"/>
        </w:rPr>
        <w:t xml:space="preserve">*If more space is required please use the </w:t>
      </w:r>
      <w:r w:rsidRPr="009123BD">
        <w:rPr>
          <w:rFonts w:ascii="Arial" w:hAnsi="Arial" w:cs="Arial"/>
          <w:sz w:val="20"/>
          <w:szCs w:val="20"/>
        </w:rPr>
        <w:t xml:space="preserve">back </w:t>
      </w:r>
      <w:r w:rsidRPr="003C5A70">
        <w:rPr>
          <w:rFonts w:ascii="Arial" w:hAnsi="Arial" w:cs="Arial"/>
          <w:sz w:val="20"/>
          <w:szCs w:val="20"/>
        </w:rPr>
        <w:t>of this sheet</w:t>
      </w:r>
    </w:p>
    <w:p w14:paraId="39CAFC46" w14:textId="77777777" w:rsidR="003C5A70" w:rsidRPr="003C5A70" w:rsidRDefault="003C5A70" w:rsidP="003C5A70">
      <w:pPr>
        <w:rPr>
          <w:rFonts w:ascii="Arial" w:hAnsi="Arial" w:cs="Arial"/>
          <w:sz w:val="20"/>
          <w:szCs w:val="20"/>
        </w:rPr>
      </w:pPr>
    </w:p>
    <w:p w14:paraId="3B3CCBF7" w14:textId="77777777" w:rsidR="003C5A70" w:rsidRPr="003C5A70" w:rsidRDefault="003C5A70" w:rsidP="003C5A70">
      <w:pPr>
        <w:rPr>
          <w:rFonts w:ascii="Arial" w:hAnsi="Arial" w:cs="Arial"/>
          <w:sz w:val="20"/>
          <w:szCs w:val="20"/>
        </w:rPr>
      </w:pPr>
      <w:r w:rsidRPr="003C5A70">
        <w:rPr>
          <w:rFonts w:ascii="Arial" w:hAnsi="Arial" w:cs="Arial"/>
          <w:b/>
          <w:sz w:val="20"/>
          <w:szCs w:val="20"/>
        </w:rPr>
        <w:t>Was injury</w:t>
      </w:r>
      <w:r w:rsidR="004F6D61">
        <w:rPr>
          <w:rFonts w:ascii="Arial" w:hAnsi="Arial" w:cs="Arial"/>
          <w:b/>
          <w:sz w:val="20"/>
          <w:szCs w:val="20"/>
        </w:rPr>
        <w:t>/incident</w:t>
      </w:r>
      <w:r w:rsidRPr="003C5A70">
        <w:rPr>
          <w:rFonts w:ascii="Arial" w:hAnsi="Arial" w:cs="Arial"/>
          <w:b/>
          <w:sz w:val="20"/>
          <w:szCs w:val="20"/>
        </w:rPr>
        <w:t xml:space="preserve"> caused by an unsafe act</w:t>
      </w:r>
      <w:r w:rsidR="00C97133">
        <w:rPr>
          <w:rFonts w:ascii="Arial" w:hAnsi="Arial" w:cs="Arial"/>
          <w:b/>
          <w:sz w:val="20"/>
          <w:szCs w:val="20"/>
        </w:rPr>
        <w:t xml:space="preserve"> or </w:t>
      </w:r>
      <w:r w:rsidRPr="003C5A70">
        <w:rPr>
          <w:rFonts w:ascii="Arial" w:hAnsi="Arial" w:cs="Arial"/>
          <w:b/>
          <w:sz w:val="20"/>
          <w:szCs w:val="20"/>
        </w:rPr>
        <w:t>an unsafe condition</w:t>
      </w:r>
      <w:r w:rsidR="00C97133">
        <w:rPr>
          <w:rFonts w:ascii="Arial" w:hAnsi="Arial" w:cs="Arial"/>
          <w:b/>
          <w:sz w:val="20"/>
          <w:szCs w:val="20"/>
        </w:rPr>
        <w:t>?</w:t>
      </w:r>
      <w:r w:rsidRPr="003C5A70">
        <w:rPr>
          <w:rFonts w:ascii="Arial" w:hAnsi="Arial" w:cs="Arial"/>
          <w:b/>
          <w:sz w:val="20"/>
          <w:szCs w:val="20"/>
        </w:rPr>
        <w:t xml:space="preserve"> </w:t>
      </w:r>
      <w:r w:rsidRPr="003C5A70">
        <w:rPr>
          <w:rFonts w:ascii="Arial" w:hAnsi="Arial" w:cs="Arial"/>
          <w:sz w:val="20"/>
          <w:szCs w:val="20"/>
        </w:rPr>
        <w:t>Please explain:</w:t>
      </w:r>
    </w:p>
    <w:p w14:paraId="2669A7F6"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3E5D4B0E" w14:textId="77777777" w:rsidR="003C5A70" w:rsidRDefault="003C5A70" w:rsidP="003C5A70">
      <w:pPr>
        <w:spacing w:line="360" w:lineRule="auto"/>
        <w:rPr>
          <w:rFonts w:ascii="Arial" w:hAnsi="Arial" w:cs="Arial"/>
          <w:sz w:val="20"/>
          <w:szCs w:val="20"/>
        </w:rPr>
      </w:pPr>
      <w:r w:rsidRPr="003C5A70">
        <w:rPr>
          <w:rFonts w:ascii="Arial" w:hAnsi="Arial" w:cs="Arial"/>
          <w:sz w:val="20"/>
          <w:szCs w:val="20"/>
        </w:rPr>
        <w:t>______________________________________________________________________</w:t>
      </w:r>
    </w:p>
    <w:p w14:paraId="1C1524E4" w14:textId="77777777" w:rsidR="003C5A70" w:rsidRDefault="003C5A70" w:rsidP="003C5A70">
      <w:pPr>
        <w:rPr>
          <w:rFonts w:ascii="Arial" w:hAnsi="Arial" w:cs="Arial"/>
          <w:sz w:val="20"/>
          <w:szCs w:val="20"/>
        </w:rPr>
      </w:pPr>
    </w:p>
    <w:p w14:paraId="7234F945" w14:textId="77777777" w:rsidR="00C97133" w:rsidRPr="003C5A70" w:rsidRDefault="00C97133" w:rsidP="003C5A70">
      <w:pPr>
        <w:rPr>
          <w:rFonts w:ascii="Arial" w:hAnsi="Arial" w:cs="Arial"/>
          <w:sz w:val="20"/>
          <w:szCs w:val="20"/>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57"/>
        <w:gridCol w:w="5973"/>
      </w:tblGrid>
      <w:tr w:rsidR="003C5A70" w:rsidRPr="00696A56" w14:paraId="7F88E9EC" w14:textId="77777777" w:rsidTr="00696A56">
        <w:tc>
          <w:tcPr>
            <w:tcW w:w="8820" w:type="dxa"/>
            <w:gridSpan w:val="2"/>
            <w:shd w:val="clear" w:color="auto" w:fill="auto"/>
          </w:tcPr>
          <w:p w14:paraId="754BBFFA" w14:textId="77777777" w:rsidR="003C5A70" w:rsidRPr="00696A56" w:rsidRDefault="003C5A70" w:rsidP="00696A56">
            <w:pPr>
              <w:jc w:val="center"/>
              <w:rPr>
                <w:rFonts w:ascii="Arial" w:hAnsi="Arial" w:cs="Arial"/>
                <w:b/>
                <w:sz w:val="20"/>
                <w:szCs w:val="20"/>
              </w:rPr>
            </w:pPr>
          </w:p>
          <w:p w14:paraId="7610DA05" w14:textId="77777777" w:rsidR="003C5A70" w:rsidRPr="00696A56" w:rsidRDefault="003C5A70" w:rsidP="00696A56">
            <w:pPr>
              <w:jc w:val="center"/>
              <w:rPr>
                <w:rFonts w:ascii="Arial" w:hAnsi="Arial" w:cs="Arial"/>
                <w:b/>
                <w:sz w:val="20"/>
                <w:szCs w:val="20"/>
              </w:rPr>
            </w:pPr>
            <w:r w:rsidRPr="00696A56">
              <w:rPr>
                <w:rFonts w:ascii="Arial" w:hAnsi="Arial" w:cs="Arial"/>
                <w:b/>
                <w:sz w:val="20"/>
                <w:szCs w:val="20"/>
              </w:rPr>
              <w:t>TO BE COMPLETED ONLY IF INJURY</w:t>
            </w:r>
          </w:p>
        </w:tc>
      </w:tr>
      <w:tr w:rsidR="003C5A70" w:rsidRPr="00696A56" w14:paraId="3959C606" w14:textId="77777777" w:rsidTr="00696A56">
        <w:tc>
          <w:tcPr>
            <w:tcW w:w="2700" w:type="dxa"/>
            <w:shd w:val="clear" w:color="auto" w:fill="auto"/>
          </w:tcPr>
          <w:p w14:paraId="42830988" w14:textId="77777777" w:rsidR="003C5A70" w:rsidRPr="00696A56" w:rsidRDefault="003C5A70" w:rsidP="00696A56">
            <w:pPr>
              <w:rPr>
                <w:rFonts w:ascii="Arial" w:hAnsi="Arial" w:cs="Arial"/>
                <w:sz w:val="20"/>
                <w:szCs w:val="20"/>
              </w:rPr>
            </w:pPr>
            <w:r w:rsidRPr="00696A56">
              <w:rPr>
                <w:rFonts w:ascii="Arial" w:hAnsi="Arial" w:cs="Arial"/>
                <w:sz w:val="20"/>
                <w:szCs w:val="20"/>
              </w:rPr>
              <w:t>Type of injury sustained:</w:t>
            </w:r>
          </w:p>
        </w:tc>
        <w:tc>
          <w:tcPr>
            <w:tcW w:w="6120" w:type="dxa"/>
            <w:shd w:val="clear" w:color="auto" w:fill="auto"/>
          </w:tcPr>
          <w:p w14:paraId="3811778E" w14:textId="77777777" w:rsidR="003C5A70" w:rsidRPr="00696A56" w:rsidRDefault="003C5A70" w:rsidP="00696A56">
            <w:pPr>
              <w:rPr>
                <w:rFonts w:ascii="Arial" w:hAnsi="Arial" w:cs="Arial"/>
                <w:sz w:val="20"/>
                <w:szCs w:val="20"/>
              </w:rPr>
            </w:pPr>
          </w:p>
          <w:p w14:paraId="11245190" w14:textId="77777777" w:rsidR="003C5A70" w:rsidRPr="00696A56" w:rsidRDefault="003C5A70" w:rsidP="00696A56">
            <w:pPr>
              <w:rPr>
                <w:rFonts w:ascii="Arial" w:hAnsi="Arial" w:cs="Arial"/>
                <w:sz w:val="20"/>
                <w:szCs w:val="20"/>
              </w:rPr>
            </w:pPr>
          </w:p>
        </w:tc>
      </w:tr>
      <w:tr w:rsidR="003C5A70" w:rsidRPr="00696A56" w14:paraId="7B39A22E" w14:textId="77777777" w:rsidTr="00696A56">
        <w:tc>
          <w:tcPr>
            <w:tcW w:w="2700" w:type="dxa"/>
            <w:shd w:val="clear" w:color="auto" w:fill="auto"/>
          </w:tcPr>
          <w:p w14:paraId="440E9D4F" w14:textId="77777777" w:rsidR="003C5A70" w:rsidRPr="00696A56" w:rsidRDefault="003C5A70" w:rsidP="00696A56">
            <w:pPr>
              <w:rPr>
                <w:rFonts w:ascii="Arial" w:hAnsi="Arial" w:cs="Arial"/>
                <w:sz w:val="20"/>
                <w:szCs w:val="20"/>
              </w:rPr>
            </w:pPr>
            <w:r w:rsidRPr="00696A56">
              <w:rPr>
                <w:rFonts w:ascii="Arial" w:hAnsi="Arial" w:cs="Arial"/>
                <w:sz w:val="20"/>
                <w:szCs w:val="20"/>
              </w:rPr>
              <w:t xml:space="preserve">Cause of </w:t>
            </w:r>
            <w:r w:rsidR="004F6D61" w:rsidRPr="00696A56">
              <w:rPr>
                <w:rFonts w:ascii="Arial" w:hAnsi="Arial" w:cs="Arial"/>
                <w:sz w:val="20"/>
                <w:szCs w:val="20"/>
              </w:rPr>
              <w:t>injury</w:t>
            </w:r>
            <w:r w:rsidRPr="00696A56">
              <w:rPr>
                <w:rFonts w:ascii="Arial" w:hAnsi="Arial" w:cs="Arial"/>
                <w:sz w:val="20"/>
                <w:szCs w:val="20"/>
              </w:rPr>
              <w:t>:</w:t>
            </w:r>
          </w:p>
        </w:tc>
        <w:tc>
          <w:tcPr>
            <w:tcW w:w="6120" w:type="dxa"/>
            <w:shd w:val="clear" w:color="auto" w:fill="auto"/>
          </w:tcPr>
          <w:p w14:paraId="7FB5C453" w14:textId="77777777" w:rsidR="003C5A70" w:rsidRPr="00696A56" w:rsidRDefault="003C5A70" w:rsidP="00696A56">
            <w:pPr>
              <w:rPr>
                <w:rFonts w:ascii="Arial" w:hAnsi="Arial" w:cs="Arial"/>
                <w:sz w:val="20"/>
                <w:szCs w:val="20"/>
              </w:rPr>
            </w:pPr>
          </w:p>
        </w:tc>
      </w:tr>
      <w:tr w:rsidR="003C5A70" w:rsidRPr="00696A56" w14:paraId="1E3C5ABC" w14:textId="77777777" w:rsidTr="00696A56">
        <w:tc>
          <w:tcPr>
            <w:tcW w:w="2700" w:type="dxa"/>
            <w:shd w:val="clear" w:color="auto" w:fill="auto"/>
          </w:tcPr>
          <w:p w14:paraId="6D0FACA1" w14:textId="77777777" w:rsidR="003C5A70" w:rsidRPr="00696A56" w:rsidRDefault="003C5A70" w:rsidP="00696A56">
            <w:pPr>
              <w:rPr>
                <w:rFonts w:ascii="Arial" w:hAnsi="Arial" w:cs="Arial"/>
                <w:sz w:val="20"/>
                <w:szCs w:val="20"/>
              </w:rPr>
            </w:pPr>
            <w:r w:rsidRPr="00696A56">
              <w:rPr>
                <w:rFonts w:ascii="Arial" w:hAnsi="Arial" w:cs="Arial"/>
                <w:sz w:val="20"/>
                <w:szCs w:val="20"/>
              </w:rPr>
              <w:t xml:space="preserve">Was medical treatment </w:t>
            </w:r>
            <w:r w:rsidR="006B243E" w:rsidRPr="00696A56">
              <w:rPr>
                <w:rFonts w:ascii="Arial" w:hAnsi="Arial" w:cs="Arial"/>
                <w:sz w:val="20"/>
                <w:szCs w:val="20"/>
              </w:rPr>
              <w:t xml:space="preserve">or first aid </w:t>
            </w:r>
            <w:r w:rsidRPr="00696A56">
              <w:rPr>
                <w:rFonts w:ascii="Arial" w:hAnsi="Arial" w:cs="Arial"/>
                <w:sz w:val="20"/>
                <w:szCs w:val="20"/>
              </w:rPr>
              <w:t xml:space="preserve">necessary? </w:t>
            </w:r>
          </w:p>
        </w:tc>
        <w:tc>
          <w:tcPr>
            <w:tcW w:w="6120" w:type="dxa"/>
            <w:shd w:val="clear" w:color="auto" w:fill="auto"/>
          </w:tcPr>
          <w:p w14:paraId="0D5E8850" w14:textId="77777777" w:rsidR="003C5A70" w:rsidRPr="00696A56" w:rsidRDefault="003C5A70" w:rsidP="00696A56">
            <w:pPr>
              <w:rPr>
                <w:rFonts w:ascii="Arial" w:hAnsi="Arial" w:cs="Arial"/>
                <w:sz w:val="20"/>
                <w:szCs w:val="20"/>
              </w:rPr>
            </w:pPr>
            <w:r w:rsidRPr="00696A56">
              <w:rPr>
                <w:rFonts w:ascii="Arial" w:hAnsi="Arial" w:cs="Arial"/>
                <w:sz w:val="20"/>
                <w:szCs w:val="20"/>
              </w:rPr>
              <w:t xml:space="preserve">Yes_____   No_____  </w:t>
            </w:r>
          </w:p>
          <w:p w14:paraId="7EA02738" w14:textId="77777777" w:rsidR="003C5A70" w:rsidRPr="00696A56" w:rsidRDefault="003C5A70" w:rsidP="00696A56">
            <w:pPr>
              <w:rPr>
                <w:rFonts w:ascii="Arial" w:hAnsi="Arial" w:cs="Arial"/>
                <w:sz w:val="20"/>
                <w:szCs w:val="20"/>
              </w:rPr>
            </w:pPr>
            <w:r w:rsidRPr="00696A56">
              <w:rPr>
                <w:rFonts w:ascii="Arial" w:hAnsi="Arial" w:cs="Arial"/>
                <w:sz w:val="20"/>
                <w:szCs w:val="20"/>
              </w:rPr>
              <w:t>If yes, name of hospital or physician:</w:t>
            </w:r>
          </w:p>
          <w:p w14:paraId="610D9E75" w14:textId="77777777" w:rsidR="006B243E" w:rsidRPr="00696A56" w:rsidRDefault="006B243E" w:rsidP="00696A56">
            <w:pPr>
              <w:rPr>
                <w:rFonts w:ascii="Arial" w:hAnsi="Arial" w:cs="Arial"/>
                <w:sz w:val="20"/>
                <w:szCs w:val="20"/>
              </w:rPr>
            </w:pPr>
          </w:p>
          <w:p w14:paraId="6284C5F2" w14:textId="77777777" w:rsidR="006B243E" w:rsidRPr="00696A56" w:rsidRDefault="006B243E" w:rsidP="00696A56">
            <w:pPr>
              <w:rPr>
                <w:rFonts w:ascii="Arial" w:hAnsi="Arial" w:cs="Arial"/>
                <w:sz w:val="20"/>
                <w:szCs w:val="20"/>
              </w:rPr>
            </w:pPr>
          </w:p>
          <w:p w14:paraId="1AAAADC8" w14:textId="77777777" w:rsidR="006B243E" w:rsidRPr="00696A56" w:rsidRDefault="006B243E" w:rsidP="00696A56">
            <w:pPr>
              <w:rPr>
                <w:rFonts w:ascii="Arial" w:hAnsi="Arial" w:cs="Arial"/>
                <w:sz w:val="20"/>
                <w:szCs w:val="20"/>
              </w:rPr>
            </w:pPr>
            <w:r w:rsidRPr="00696A56">
              <w:rPr>
                <w:rFonts w:ascii="Arial" w:hAnsi="Arial" w:cs="Arial"/>
                <w:sz w:val="20"/>
                <w:szCs w:val="20"/>
              </w:rPr>
              <w:t>If First Aid, type of aid received:</w:t>
            </w:r>
          </w:p>
          <w:p w14:paraId="20D99578" w14:textId="77777777" w:rsidR="006B243E" w:rsidRPr="00696A56" w:rsidRDefault="006B243E" w:rsidP="00696A56">
            <w:pPr>
              <w:rPr>
                <w:rFonts w:ascii="Arial" w:hAnsi="Arial" w:cs="Arial"/>
                <w:sz w:val="20"/>
                <w:szCs w:val="20"/>
              </w:rPr>
            </w:pPr>
          </w:p>
          <w:p w14:paraId="5647DED4" w14:textId="77777777" w:rsidR="003C5A70" w:rsidRPr="00696A56" w:rsidRDefault="003C5A70" w:rsidP="00696A56">
            <w:pPr>
              <w:rPr>
                <w:rFonts w:ascii="Arial" w:hAnsi="Arial" w:cs="Arial"/>
                <w:sz w:val="20"/>
                <w:szCs w:val="20"/>
              </w:rPr>
            </w:pPr>
          </w:p>
        </w:tc>
      </w:tr>
    </w:tbl>
    <w:p w14:paraId="0C71B179" w14:textId="77777777" w:rsidR="003C5A70" w:rsidRPr="003C5A70" w:rsidRDefault="003C5A70" w:rsidP="003C5A70">
      <w:pPr>
        <w:spacing w:line="360" w:lineRule="auto"/>
        <w:rPr>
          <w:rFonts w:ascii="Arial" w:hAnsi="Arial" w:cs="Arial"/>
          <w:sz w:val="20"/>
          <w:szCs w:val="20"/>
        </w:rPr>
      </w:pPr>
    </w:p>
    <w:p w14:paraId="00B213E7" w14:textId="77777777" w:rsidR="003C5A70" w:rsidRPr="003C5A70" w:rsidRDefault="003C5A70" w:rsidP="003C5A70">
      <w:pPr>
        <w:spacing w:line="360" w:lineRule="auto"/>
        <w:rPr>
          <w:rFonts w:ascii="Arial" w:hAnsi="Arial" w:cs="Arial"/>
          <w:sz w:val="20"/>
          <w:szCs w:val="20"/>
        </w:rPr>
      </w:pPr>
      <w:r w:rsidRPr="003C5A70">
        <w:rPr>
          <w:rFonts w:ascii="Arial" w:hAnsi="Arial" w:cs="Arial"/>
          <w:sz w:val="20"/>
          <w:szCs w:val="20"/>
        </w:rPr>
        <w:t>Sig</w:t>
      </w:r>
      <w:r w:rsidR="004709FB">
        <w:rPr>
          <w:rFonts w:ascii="Arial" w:hAnsi="Arial" w:cs="Arial"/>
          <w:sz w:val="20"/>
          <w:szCs w:val="20"/>
        </w:rPr>
        <w:t xml:space="preserve">nature of </w:t>
      </w:r>
      <w:r w:rsidR="00C97133">
        <w:rPr>
          <w:rFonts w:ascii="Arial" w:hAnsi="Arial" w:cs="Arial"/>
          <w:sz w:val="20"/>
          <w:szCs w:val="20"/>
        </w:rPr>
        <w:t>M</w:t>
      </w:r>
      <w:r w:rsidR="00C97133" w:rsidRPr="005D2972">
        <w:rPr>
          <w:rFonts w:ascii="Arial" w:hAnsi="Arial" w:cs="Arial"/>
          <w:sz w:val="20"/>
          <w:szCs w:val="20"/>
        </w:rPr>
        <w:t>ember</w:t>
      </w:r>
      <w:r w:rsidR="00C97133">
        <w:rPr>
          <w:rFonts w:ascii="Arial" w:hAnsi="Arial" w:cs="Arial"/>
          <w:sz w:val="20"/>
          <w:szCs w:val="20"/>
        </w:rPr>
        <w:t>/ Employee</w:t>
      </w:r>
      <w:r w:rsidRPr="003C5A70">
        <w:rPr>
          <w:rFonts w:ascii="Arial" w:hAnsi="Arial" w:cs="Arial"/>
          <w:sz w:val="20"/>
          <w:szCs w:val="20"/>
        </w:rPr>
        <w:t>:</w:t>
      </w:r>
      <w:r w:rsidR="00DD2189">
        <w:rPr>
          <w:rFonts w:ascii="Arial" w:hAnsi="Arial" w:cs="Arial"/>
          <w:sz w:val="20"/>
          <w:szCs w:val="20"/>
        </w:rPr>
        <w:t xml:space="preserve"> </w:t>
      </w:r>
      <w:r w:rsidRPr="003C5A70">
        <w:rPr>
          <w:rFonts w:ascii="Arial" w:hAnsi="Arial" w:cs="Arial"/>
          <w:sz w:val="20"/>
          <w:szCs w:val="20"/>
        </w:rPr>
        <w:t>____________________</w:t>
      </w:r>
      <w:r w:rsidR="00426F61">
        <w:rPr>
          <w:rFonts w:ascii="Arial" w:hAnsi="Arial" w:cs="Arial"/>
          <w:sz w:val="20"/>
          <w:szCs w:val="20"/>
        </w:rPr>
        <w:t>______</w:t>
      </w:r>
      <w:r w:rsidRPr="003C5A70">
        <w:rPr>
          <w:rFonts w:ascii="Arial" w:hAnsi="Arial" w:cs="Arial"/>
          <w:sz w:val="20"/>
          <w:szCs w:val="20"/>
        </w:rPr>
        <w:t xml:space="preserve"> Date:__________________</w:t>
      </w:r>
    </w:p>
    <w:p w14:paraId="4AB22716" w14:textId="77777777" w:rsidR="003C5A70" w:rsidRDefault="003C5A70" w:rsidP="006B243E">
      <w:pPr>
        <w:spacing w:line="360" w:lineRule="auto"/>
        <w:rPr>
          <w:rFonts w:ascii="Arial" w:hAnsi="Arial" w:cs="Arial"/>
          <w:sz w:val="20"/>
          <w:szCs w:val="20"/>
        </w:rPr>
      </w:pPr>
      <w:r>
        <w:rPr>
          <w:rFonts w:ascii="Arial" w:hAnsi="Arial" w:cs="Arial"/>
          <w:sz w:val="20"/>
          <w:szCs w:val="20"/>
        </w:rPr>
        <w:t>Signature of Office</w:t>
      </w:r>
      <w:r w:rsidRPr="003C5A70">
        <w:rPr>
          <w:rFonts w:ascii="Arial" w:hAnsi="Arial" w:cs="Arial"/>
          <w:sz w:val="20"/>
          <w:szCs w:val="20"/>
        </w:rPr>
        <w:t>r</w:t>
      </w:r>
      <w:r>
        <w:rPr>
          <w:rFonts w:ascii="Arial" w:hAnsi="Arial" w:cs="Arial"/>
          <w:sz w:val="20"/>
          <w:szCs w:val="20"/>
        </w:rPr>
        <w:t>/Fire Chief</w:t>
      </w:r>
      <w:r w:rsidR="00DD2189">
        <w:rPr>
          <w:rFonts w:ascii="Arial" w:hAnsi="Arial" w:cs="Arial"/>
          <w:sz w:val="20"/>
          <w:szCs w:val="20"/>
        </w:rPr>
        <w:t>: _</w:t>
      </w:r>
      <w:r w:rsidR="00426F61">
        <w:rPr>
          <w:rFonts w:ascii="Arial" w:hAnsi="Arial" w:cs="Arial"/>
          <w:sz w:val="20"/>
          <w:szCs w:val="20"/>
        </w:rPr>
        <w:t xml:space="preserve">___________________________ </w:t>
      </w:r>
      <w:r w:rsidRPr="003C5A70">
        <w:rPr>
          <w:rFonts w:ascii="Arial" w:hAnsi="Arial" w:cs="Arial"/>
          <w:sz w:val="20"/>
          <w:szCs w:val="20"/>
        </w:rPr>
        <w:t>Date:__________________</w:t>
      </w:r>
    </w:p>
    <w:p w14:paraId="2F924A3D" w14:textId="77777777" w:rsidR="00476DF9" w:rsidRDefault="00476DF9" w:rsidP="002146B7">
      <w:pPr>
        <w:rPr>
          <w:rFonts w:ascii="Arial" w:hAnsi="Arial" w:cs="Arial"/>
          <w:b/>
          <w:sz w:val="20"/>
          <w:szCs w:val="20"/>
        </w:rPr>
        <w:sectPr w:rsidR="00476DF9">
          <w:headerReference w:type="default" r:id="rId76"/>
          <w:footerReference w:type="default" r:id="rId77"/>
          <w:pgSz w:w="12240" w:h="15840"/>
          <w:pgMar w:top="1440" w:right="1800" w:bottom="1440" w:left="1800" w:header="720" w:footer="720" w:gutter="0"/>
          <w:cols w:space="720"/>
          <w:docGrid w:linePitch="360"/>
        </w:sectPr>
      </w:pPr>
    </w:p>
    <w:p w14:paraId="1A36E3E6" w14:textId="77777777" w:rsidR="005324BE" w:rsidRDefault="005324BE" w:rsidP="002146B7">
      <w:pPr>
        <w:rPr>
          <w:rFonts w:ascii="Arial" w:hAnsi="Arial" w:cs="Arial"/>
          <w:b/>
          <w:sz w:val="20"/>
          <w:szCs w:val="20"/>
        </w:rPr>
      </w:pPr>
    </w:p>
    <w:p w14:paraId="46D1AAF2" w14:textId="77777777" w:rsidR="002146B7" w:rsidRPr="00AB57B8" w:rsidRDefault="002146B7" w:rsidP="002146B7">
      <w:pPr>
        <w:spacing w:line="360" w:lineRule="auto"/>
        <w:jc w:val="center"/>
        <w:rPr>
          <w:rFonts w:ascii="Arial" w:hAnsi="Arial" w:cs="Arial"/>
          <w:b/>
          <w:sz w:val="20"/>
          <w:szCs w:val="20"/>
        </w:rPr>
      </w:pPr>
      <w:r w:rsidRPr="00AB57B8">
        <w:rPr>
          <w:rFonts w:ascii="Arial" w:hAnsi="Arial" w:cs="Arial"/>
          <w:b/>
          <w:sz w:val="28"/>
          <w:szCs w:val="28"/>
        </w:rPr>
        <w:t>NEEDLE</w:t>
      </w:r>
      <w:r>
        <w:rPr>
          <w:rFonts w:ascii="Arial" w:hAnsi="Arial" w:cs="Arial"/>
          <w:b/>
          <w:sz w:val="28"/>
          <w:szCs w:val="28"/>
        </w:rPr>
        <w:t xml:space="preserve"> </w:t>
      </w:r>
      <w:r w:rsidRPr="00AB57B8">
        <w:rPr>
          <w:rFonts w:ascii="Arial" w:hAnsi="Arial" w:cs="Arial"/>
          <w:b/>
          <w:sz w:val="28"/>
          <w:szCs w:val="28"/>
        </w:rPr>
        <w:t>STICK/SHARPS INJURY LOG</w:t>
      </w:r>
    </w:p>
    <w:p w14:paraId="7497EF2F" w14:textId="77777777" w:rsidR="002146B7" w:rsidRDefault="002146B7" w:rsidP="002146B7">
      <w:pPr>
        <w:rPr>
          <w:rFonts w:ascii="Arial" w:hAnsi="Arial" w:cs="Arial"/>
          <w:b/>
          <w:sz w:val="20"/>
          <w:szCs w:val="20"/>
        </w:rPr>
      </w:pPr>
    </w:p>
    <w:p w14:paraId="03BFE626" w14:textId="77777777" w:rsidR="002146B7" w:rsidRDefault="002146B7" w:rsidP="002146B7">
      <w:pPr>
        <w:rPr>
          <w:rFonts w:ascii="Arial" w:hAnsi="Arial" w:cs="Arial"/>
          <w:b/>
          <w:sz w:val="20"/>
          <w:szCs w:val="20"/>
        </w:rPr>
      </w:pPr>
      <w:r>
        <w:rPr>
          <w:rFonts w:ascii="Arial" w:hAnsi="Arial" w:cs="Arial"/>
          <w:b/>
          <w:sz w:val="20"/>
          <w:szCs w:val="20"/>
        </w:rPr>
        <w:t>Instructions:</w:t>
      </w:r>
    </w:p>
    <w:p w14:paraId="73ECEDE2" w14:textId="77777777" w:rsidR="002146B7" w:rsidRDefault="002146B7" w:rsidP="00461B52">
      <w:pPr>
        <w:numPr>
          <w:ilvl w:val="0"/>
          <w:numId w:val="102"/>
        </w:numPr>
        <w:rPr>
          <w:rFonts w:ascii="Arial" w:hAnsi="Arial" w:cs="Arial"/>
          <w:b/>
          <w:sz w:val="20"/>
          <w:szCs w:val="20"/>
        </w:rPr>
      </w:pPr>
      <w:r>
        <w:rPr>
          <w:rFonts w:ascii="Arial" w:hAnsi="Arial" w:cs="Arial"/>
          <w:b/>
          <w:sz w:val="20"/>
          <w:szCs w:val="20"/>
        </w:rPr>
        <w:t>Complete a log for each exposure incident involving a sharp</w:t>
      </w:r>
    </w:p>
    <w:p w14:paraId="636EEC23" w14:textId="77777777" w:rsidR="002146B7" w:rsidRDefault="002146B7" w:rsidP="00461B52">
      <w:pPr>
        <w:numPr>
          <w:ilvl w:val="0"/>
          <w:numId w:val="102"/>
        </w:numPr>
        <w:rPr>
          <w:rFonts w:ascii="Arial" w:hAnsi="Arial" w:cs="Arial"/>
          <w:b/>
          <w:sz w:val="20"/>
          <w:szCs w:val="20"/>
        </w:rPr>
      </w:pPr>
      <w:r>
        <w:rPr>
          <w:rFonts w:ascii="Arial" w:hAnsi="Arial" w:cs="Arial"/>
          <w:b/>
          <w:sz w:val="20"/>
          <w:szCs w:val="20"/>
        </w:rPr>
        <w:t>Ensure that the form is received by your department’s Worker’s Compensation Department.</w:t>
      </w:r>
    </w:p>
    <w:p w14:paraId="3165F06E" w14:textId="77777777" w:rsidR="002146B7" w:rsidRDefault="002146B7" w:rsidP="002146B7">
      <w:pPr>
        <w:rPr>
          <w:rFonts w:ascii="Arial" w:hAnsi="Arial" w:cs="Arial"/>
          <w:b/>
          <w:sz w:val="20"/>
          <w:szCs w:val="20"/>
        </w:rPr>
      </w:pPr>
    </w:p>
    <w:tbl>
      <w:tblPr>
        <w:tblW w:w="964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38"/>
        <w:gridCol w:w="2312"/>
        <w:gridCol w:w="4798"/>
      </w:tblGrid>
      <w:tr w:rsidR="002146B7" w14:paraId="2B684371" w14:textId="77777777" w:rsidTr="00305C7E">
        <w:trPr>
          <w:trHeight w:val="692"/>
          <w:jc w:val="center"/>
        </w:trPr>
        <w:tc>
          <w:tcPr>
            <w:tcW w:w="2538" w:type="dxa"/>
            <w:tcBorders>
              <w:top w:val="single" w:sz="4" w:space="0" w:color="auto"/>
              <w:left w:val="single" w:sz="4" w:space="0" w:color="auto"/>
              <w:bottom w:val="single" w:sz="4" w:space="0" w:color="auto"/>
              <w:right w:val="single" w:sz="4" w:space="0" w:color="auto"/>
            </w:tcBorders>
          </w:tcPr>
          <w:p w14:paraId="2EC56D26" w14:textId="77777777" w:rsidR="002146B7" w:rsidRDefault="002146B7" w:rsidP="00305C7E">
            <w:pPr>
              <w:rPr>
                <w:rFonts w:ascii="Arial" w:hAnsi="Arial" w:cs="Arial"/>
                <w:b/>
                <w:sz w:val="20"/>
                <w:szCs w:val="20"/>
              </w:rPr>
            </w:pPr>
            <w:r>
              <w:rPr>
                <w:rFonts w:ascii="Arial" w:hAnsi="Arial" w:cs="Arial"/>
                <w:b/>
                <w:sz w:val="20"/>
                <w:szCs w:val="20"/>
              </w:rPr>
              <w:t>Employee exposed:</w:t>
            </w:r>
          </w:p>
          <w:p w14:paraId="66F925B1" w14:textId="77777777" w:rsidR="002146B7" w:rsidRDefault="002146B7" w:rsidP="00305C7E">
            <w:pPr>
              <w:rPr>
                <w:rFonts w:ascii="Arial" w:hAnsi="Arial" w:cs="Arial"/>
                <w:b/>
                <w:sz w:val="20"/>
                <w:szCs w:val="20"/>
              </w:rPr>
            </w:pPr>
          </w:p>
          <w:p w14:paraId="7F27DDCD" w14:textId="77777777" w:rsidR="002146B7" w:rsidRDefault="002146B7" w:rsidP="00305C7E">
            <w:pPr>
              <w:rPr>
                <w:rFonts w:ascii="Arial" w:hAnsi="Arial" w:cs="Arial"/>
                <w:b/>
                <w:sz w:val="20"/>
                <w:szCs w:val="20"/>
              </w:rPr>
            </w:pPr>
          </w:p>
        </w:tc>
        <w:tc>
          <w:tcPr>
            <w:tcW w:w="2312" w:type="dxa"/>
            <w:tcBorders>
              <w:top w:val="single" w:sz="4" w:space="0" w:color="auto"/>
              <w:left w:val="single" w:sz="4" w:space="0" w:color="auto"/>
              <w:bottom w:val="single" w:sz="4" w:space="0" w:color="auto"/>
              <w:right w:val="single" w:sz="4" w:space="0" w:color="auto"/>
            </w:tcBorders>
            <w:hideMark/>
          </w:tcPr>
          <w:p w14:paraId="3774EDE5" w14:textId="77777777" w:rsidR="002146B7" w:rsidRDefault="002146B7" w:rsidP="00305C7E">
            <w:pPr>
              <w:rPr>
                <w:rFonts w:ascii="Arial" w:hAnsi="Arial" w:cs="Arial"/>
                <w:b/>
                <w:sz w:val="20"/>
                <w:szCs w:val="20"/>
              </w:rPr>
            </w:pPr>
            <w:r>
              <w:rPr>
                <w:rFonts w:ascii="Arial" w:hAnsi="Arial" w:cs="Arial"/>
                <w:b/>
                <w:sz w:val="20"/>
                <w:szCs w:val="20"/>
              </w:rPr>
              <w:t>Employee Number:</w:t>
            </w:r>
          </w:p>
        </w:tc>
        <w:tc>
          <w:tcPr>
            <w:tcW w:w="4798" w:type="dxa"/>
            <w:tcBorders>
              <w:top w:val="single" w:sz="4" w:space="0" w:color="auto"/>
              <w:left w:val="single" w:sz="4" w:space="0" w:color="auto"/>
              <w:bottom w:val="single" w:sz="4" w:space="0" w:color="auto"/>
              <w:right w:val="single" w:sz="4" w:space="0" w:color="auto"/>
            </w:tcBorders>
            <w:hideMark/>
          </w:tcPr>
          <w:p w14:paraId="1BD73DBD" w14:textId="77777777" w:rsidR="002146B7" w:rsidRDefault="002146B7" w:rsidP="00305C7E">
            <w:pPr>
              <w:rPr>
                <w:rFonts w:ascii="Arial" w:hAnsi="Arial" w:cs="Arial"/>
                <w:b/>
                <w:sz w:val="20"/>
                <w:szCs w:val="20"/>
              </w:rPr>
            </w:pPr>
            <w:r>
              <w:rPr>
                <w:rFonts w:ascii="Arial" w:hAnsi="Arial" w:cs="Arial"/>
                <w:b/>
                <w:sz w:val="20"/>
                <w:szCs w:val="20"/>
              </w:rPr>
              <w:t>Phone number/ E-mail:</w:t>
            </w:r>
          </w:p>
        </w:tc>
      </w:tr>
      <w:tr w:rsidR="002146B7" w14:paraId="29B8E66A" w14:textId="77777777" w:rsidTr="00305C7E">
        <w:trPr>
          <w:jc w:val="center"/>
        </w:trPr>
        <w:tc>
          <w:tcPr>
            <w:tcW w:w="2538" w:type="dxa"/>
            <w:tcBorders>
              <w:top w:val="single" w:sz="4" w:space="0" w:color="auto"/>
              <w:left w:val="single" w:sz="4" w:space="0" w:color="auto"/>
              <w:bottom w:val="single" w:sz="4" w:space="0" w:color="auto"/>
              <w:right w:val="single" w:sz="4" w:space="0" w:color="auto"/>
            </w:tcBorders>
          </w:tcPr>
          <w:p w14:paraId="59F02057" w14:textId="77777777" w:rsidR="002146B7" w:rsidRDefault="002146B7" w:rsidP="00305C7E">
            <w:pPr>
              <w:rPr>
                <w:rFonts w:ascii="Arial" w:hAnsi="Arial" w:cs="Arial"/>
                <w:b/>
                <w:sz w:val="20"/>
                <w:szCs w:val="20"/>
              </w:rPr>
            </w:pPr>
            <w:r>
              <w:rPr>
                <w:rFonts w:ascii="Arial" w:hAnsi="Arial" w:cs="Arial"/>
                <w:b/>
                <w:sz w:val="20"/>
                <w:szCs w:val="20"/>
              </w:rPr>
              <w:t>Department:</w:t>
            </w:r>
          </w:p>
          <w:p w14:paraId="6C157EB9" w14:textId="77777777" w:rsidR="002146B7" w:rsidRDefault="002146B7" w:rsidP="00305C7E">
            <w:pPr>
              <w:rPr>
                <w:rFonts w:ascii="Arial" w:hAnsi="Arial" w:cs="Arial"/>
                <w:b/>
                <w:sz w:val="20"/>
                <w:szCs w:val="20"/>
              </w:rPr>
            </w:pPr>
            <w:r>
              <w:rPr>
                <w:rFonts w:ascii="Arial" w:hAnsi="Arial" w:cs="Arial"/>
                <w:b/>
                <w:sz w:val="20"/>
                <w:szCs w:val="20"/>
              </w:rPr>
              <w:tab/>
            </w:r>
          </w:p>
          <w:p w14:paraId="0FAB663D" w14:textId="77777777" w:rsidR="002146B7" w:rsidRDefault="002146B7" w:rsidP="00305C7E">
            <w:pPr>
              <w:rPr>
                <w:rFonts w:ascii="Arial" w:hAnsi="Arial" w:cs="Arial"/>
                <w:b/>
                <w:sz w:val="20"/>
                <w:szCs w:val="20"/>
              </w:rPr>
            </w:pPr>
          </w:p>
        </w:tc>
        <w:tc>
          <w:tcPr>
            <w:tcW w:w="2312" w:type="dxa"/>
            <w:tcBorders>
              <w:top w:val="single" w:sz="4" w:space="0" w:color="auto"/>
              <w:left w:val="single" w:sz="4" w:space="0" w:color="auto"/>
              <w:bottom w:val="single" w:sz="4" w:space="0" w:color="auto"/>
              <w:right w:val="single" w:sz="4" w:space="0" w:color="auto"/>
            </w:tcBorders>
            <w:hideMark/>
          </w:tcPr>
          <w:p w14:paraId="3D7DDC58" w14:textId="77777777" w:rsidR="002146B7" w:rsidRDefault="002146B7" w:rsidP="00305C7E">
            <w:pPr>
              <w:rPr>
                <w:rFonts w:ascii="Arial" w:hAnsi="Arial" w:cs="Arial"/>
                <w:b/>
                <w:sz w:val="20"/>
                <w:szCs w:val="20"/>
              </w:rPr>
            </w:pPr>
            <w:r>
              <w:rPr>
                <w:rFonts w:ascii="Arial" w:hAnsi="Arial" w:cs="Arial"/>
                <w:b/>
                <w:sz w:val="20"/>
                <w:szCs w:val="20"/>
              </w:rPr>
              <w:t>Supervisor:</w:t>
            </w:r>
          </w:p>
        </w:tc>
        <w:tc>
          <w:tcPr>
            <w:tcW w:w="4798" w:type="dxa"/>
            <w:tcBorders>
              <w:top w:val="single" w:sz="4" w:space="0" w:color="auto"/>
              <w:left w:val="single" w:sz="4" w:space="0" w:color="auto"/>
              <w:bottom w:val="single" w:sz="4" w:space="0" w:color="auto"/>
              <w:right w:val="single" w:sz="4" w:space="0" w:color="auto"/>
            </w:tcBorders>
            <w:hideMark/>
          </w:tcPr>
          <w:p w14:paraId="207AFFED" w14:textId="77777777" w:rsidR="002146B7" w:rsidRDefault="002146B7" w:rsidP="00305C7E">
            <w:pPr>
              <w:rPr>
                <w:rFonts w:ascii="Arial" w:hAnsi="Arial" w:cs="Arial"/>
                <w:b/>
                <w:sz w:val="20"/>
                <w:szCs w:val="20"/>
              </w:rPr>
            </w:pPr>
            <w:r>
              <w:rPr>
                <w:rFonts w:ascii="Arial" w:hAnsi="Arial" w:cs="Arial"/>
                <w:b/>
                <w:sz w:val="20"/>
                <w:szCs w:val="20"/>
              </w:rPr>
              <w:t>Phone number/ E-mail:</w:t>
            </w:r>
          </w:p>
        </w:tc>
      </w:tr>
    </w:tbl>
    <w:p w14:paraId="356C36A4" w14:textId="77777777" w:rsidR="002146B7" w:rsidRDefault="002146B7" w:rsidP="002146B7">
      <w:pPr>
        <w:rPr>
          <w:rFonts w:ascii="Arial" w:hAnsi="Arial" w:cs="Arial"/>
          <w:b/>
          <w:sz w:val="20"/>
          <w:szCs w:val="20"/>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10"/>
        <w:gridCol w:w="2298"/>
        <w:gridCol w:w="912"/>
        <w:gridCol w:w="3210"/>
      </w:tblGrid>
      <w:tr w:rsidR="002146B7" w14:paraId="19A56902" w14:textId="77777777" w:rsidTr="00305C7E">
        <w:trPr>
          <w:jc w:val="center"/>
        </w:trPr>
        <w:tc>
          <w:tcPr>
            <w:tcW w:w="3210" w:type="dxa"/>
            <w:tcBorders>
              <w:top w:val="single" w:sz="4" w:space="0" w:color="auto"/>
              <w:left w:val="single" w:sz="4" w:space="0" w:color="auto"/>
              <w:bottom w:val="single" w:sz="4" w:space="0" w:color="auto"/>
              <w:right w:val="single" w:sz="4" w:space="0" w:color="auto"/>
            </w:tcBorders>
          </w:tcPr>
          <w:p w14:paraId="13790C05" w14:textId="77777777" w:rsidR="002146B7" w:rsidRDefault="002146B7" w:rsidP="00305C7E">
            <w:pPr>
              <w:rPr>
                <w:rFonts w:ascii="Arial" w:hAnsi="Arial" w:cs="Arial"/>
                <w:b/>
                <w:sz w:val="20"/>
                <w:szCs w:val="20"/>
              </w:rPr>
            </w:pPr>
            <w:r>
              <w:rPr>
                <w:rFonts w:ascii="Arial" w:hAnsi="Arial" w:cs="Arial"/>
                <w:b/>
                <w:sz w:val="20"/>
                <w:szCs w:val="20"/>
              </w:rPr>
              <w:t>Date and Time of Stick or contact with Sharp:</w:t>
            </w:r>
            <w:r>
              <w:rPr>
                <w:rFonts w:ascii="Arial" w:hAnsi="Arial" w:cs="Arial"/>
                <w:b/>
                <w:sz w:val="20"/>
                <w:szCs w:val="20"/>
              </w:rPr>
              <w:tab/>
            </w:r>
          </w:p>
          <w:p w14:paraId="25CED883" w14:textId="77777777" w:rsidR="002146B7" w:rsidRDefault="002146B7" w:rsidP="00305C7E">
            <w:pPr>
              <w:rPr>
                <w:rFonts w:ascii="Arial" w:hAnsi="Arial" w:cs="Arial"/>
                <w:b/>
                <w:sz w:val="20"/>
                <w:szCs w:val="20"/>
              </w:rPr>
            </w:pPr>
          </w:p>
        </w:tc>
        <w:tc>
          <w:tcPr>
            <w:tcW w:w="3210" w:type="dxa"/>
            <w:gridSpan w:val="2"/>
            <w:tcBorders>
              <w:top w:val="single" w:sz="4" w:space="0" w:color="auto"/>
              <w:left w:val="single" w:sz="4" w:space="0" w:color="auto"/>
              <w:bottom w:val="single" w:sz="4" w:space="0" w:color="auto"/>
              <w:right w:val="single" w:sz="4" w:space="0" w:color="auto"/>
            </w:tcBorders>
            <w:hideMark/>
          </w:tcPr>
          <w:p w14:paraId="0B54D204" w14:textId="77777777" w:rsidR="002146B7" w:rsidRDefault="002146B7" w:rsidP="00305C7E">
            <w:pPr>
              <w:rPr>
                <w:rFonts w:ascii="Arial" w:hAnsi="Arial" w:cs="Arial"/>
                <w:b/>
                <w:sz w:val="20"/>
                <w:szCs w:val="20"/>
              </w:rPr>
            </w:pPr>
            <w:r>
              <w:rPr>
                <w:rFonts w:ascii="Arial" w:hAnsi="Arial" w:cs="Arial"/>
                <w:b/>
                <w:sz w:val="20"/>
                <w:szCs w:val="20"/>
              </w:rPr>
              <w:t>Location of Incident:</w:t>
            </w:r>
          </w:p>
        </w:tc>
        <w:tc>
          <w:tcPr>
            <w:tcW w:w="3210" w:type="dxa"/>
            <w:tcBorders>
              <w:top w:val="single" w:sz="4" w:space="0" w:color="auto"/>
              <w:left w:val="single" w:sz="4" w:space="0" w:color="auto"/>
              <w:bottom w:val="single" w:sz="4" w:space="0" w:color="auto"/>
              <w:right w:val="single" w:sz="4" w:space="0" w:color="auto"/>
            </w:tcBorders>
            <w:hideMark/>
          </w:tcPr>
          <w:p w14:paraId="50098E50" w14:textId="77777777" w:rsidR="002146B7" w:rsidRDefault="002146B7" w:rsidP="00305C7E">
            <w:pPr>
              <w:rPr>
                <w:rFonts w:ascii="Arial" w:hAnsi="Arial" w:cs="Arial"/>
                <w:b/>
                <w:sz w:val="20"/>
                <w:szCs w:val="20"/>
              </w:rPr>
            </w:pPr>
            <w:r>
              <w:rPr>
                <w:rFonts w:ascii="Arial" w:hAnsi="Arial" w:cs="Arial"/>
                <w:b/>
                <w:sz w:val="20"/>
                <w:szCs w:val="20"/>
              </w:rPr>
              <w:t>Job classification of employee:</w:t>
            </w:r>
          </w:p>
        </w:tc>
      </w:tr>
      <w:tr w:rsidR="002146B7" w14:paraId="2CA4B6C3" w14:textId="77777777" w:rsidTr="00305C7E">
        <w:trPr>
          <w:cantSplit/>
          <w:jc w:val="center"/>
        </w:trPr>
        <w:tc>
          <w:tcPr>
            <w:tcW w:w="3210" w:type="dxa"/>
            <w:tcBorders>
              <w:top w:val="single" w:sz="4" w:space="0" w:color="auto"/>
              <w:left w:val="single" w:sz="4" w:space="0" w:color="auto"/>
              <w:bottom w:val="single" w:sz="4" w:space="0" w:color="auto"/>
              <w:right w:val="single" w:sz="4" w:space="0" w:color="auto"/>
            </w:tcBorders>
          </w:tcPr>
          <w:p w14:paraId="79BA3250" w14:textId="77777777" w:rsidR="002146B7" w:rsidRDefault="002146B7" w:rsidP="00305C7E">
            <w:pPr>
              <w:rPr>
                <w:rFonts w:ascii="Arial" w:hAnsi="Arial" w:cs="Arial"/>
                <w:b/>
                <w:sz w:val="20"/>
                <w:szCs w:val="20"/>
              </w:rPr>
            </w:pPr>
            <w:r>
              <w:rPr>
                <w:rFonts w:ascii="Arial" w:hAnsi="Arial" w:cs="Arial"/>
                <w:b/>
                <w:sz w:val="20"/>
                <w:szCs w:val="20"/>
              </w:rPr>
              <w:t>Nature of exposure:</w:t>
            </w:r>
          </w:p>
          <w:p w14:paraId="772916ED" w14:textId="77777777" w:rsidR="002146B7" w:rsidRDefault="002146B7" w:rsidP="00305C7E">
            <w:pPr>
              <w:rPr>
                <w:rFonts w:ascii="Arial" w:hAnsi="Arial" w:cs="Arial"/>
                <w:b/>
                <w:sz w:val="20"/>
                <w:szCs w:val="20"/>
              </w:rPr>
            </w:pPr>
          </w:p>
        </w:tc>
        <w:tc>
          <w:tcPr>
            <w:tcW w:w="2298" w:type="dxa"/>
            <w:tcBorders>
              <w:top w:val="single" w:sz="4" w:space="0" w:color="auto"/>
              <w:left w:val="single" w:sz="4" w:space="0" w:color="auto"/>
              <w:bottom w:val="single" w:sz="4" w:space="0" w:color="auto"/>
              <w:right w:val="single" w:sz="4" w:space="0" w:color="auto"/>
            </w:tcBorders>
            <w:hideMark/>
          </w:tcPr>
          <w:p w14:paraId="7E6189A4" w14:textId="77777777" w:rsidR="002146B7" w:rsidRDefault="002146B7" w:rsidP="00305C7E">
            <w:pPr>
              <w:rPr>
                <w:rFonts w:ascii="Arial" w:hAnsi="Arial" w:cs="Arial"/>
                <w:b/>
                <w:sz w:val="20"/>
                <w:szCs w:val="20"/>
              </w:rPr>
            </w:pPr>
            <w:r>
              <w:rPr>
                <w:rFonts w:ascii="Arial" w:hAnsi="Arial" w:cs="Arial"/>
                <w:b/>
                <w:sz w:val="20"/>
                <w:szCs w:val="20"/>
              </w:rPr>
              <w:t>Body part stuck:</w:t>
            </w:r>
            <w:r>
              <w:rPr>
                <w:rFonts w:ascii="Arial" w:hAnsi="Arial" w:cs="Arial"/>
                <w:b/>
                <w:sz w:val="20"/>
                <w:szCs w:val="20"/>
              </w:rPr>
              <w:tab/>
            </w:r>
          </w:p>
        </w:tc>
        <w:tc>
          <w:tcPr>
            <w:tcW w:w="4122" w:type="dxa"/>
            <w:gridSpan w:val="2"/>
            <w:tcBorders>
              <w:top w:val="single" w:sz="4" w:space="0" w:color="auto"/>
              <w:left w:val="single" w:sz="4" w:space="0" w:color="auto"/>
              <w:bottom w:val="single" w:sz="4" w:space="0" w:color="auto"/>
              <w:right w:val="single" w:sz="4" w:space="0" w:color="auto"/>
            </w:tcBorders>
          </w:tcPr>
          <w:p w14:paraId="7EEA490B" w14:textId="77777777" w:rsidR="002146B7" w:rsidRDefault="002146B7" w:rsidP="00305C7E">
            <w:pPr>
              <w:rPr>
                <w:rFonts w:ascii="Arial" w:hAnsi="Arial" w:cs="Arial"/>
                <w:b/>
                <w:sz w:val="20"/>
                <w:szCs w:val="20"/>
              </w:rPr>
            </w:pPr>
            <w:r>
              <w:rPr>
                <w:rFonts w:ascii="Arial" w:hAnsi="Arial" w:cs="Arial"/>
                <w:b/>
                <w:sz w:val="20"/>
                <w:szCs w:val="20"/>
              </w:rPr>
              <w:t>Procedure being performed at time of exposure:</w:t>
            </w:r>
          </w:p>
          <w:p w14:paraId="7D011D8F" w14:textId="77777777" w:rsidR="002146B7" w:rsidRDefault="002146B7" w:rsidP="00305C7E">
            <w:pPr>
              <w:rPr>
                <w:rFonts w:ascii="Arial" w:hAnsi="Arial" w:cs="Arial"/>
                <w:b/>
                <w:sz w:val="20"/>
                <w:szCs w:val="20"/>
              </w:rPr>
            </w:pPr>
          </w:p>
          <w:p w14:paraId="2ED7ECD0" w14:textId="77777777" w:rsidR="002146B7" w:rsidRDefault="002146B7" w:rsidP="00305C7E">
            <w:pPr>
              <w:rPr>
                <w:rFonts w:ascii="Arial" w:hAnsi="Arial" w:cs="Arial"/>
                <w:b/>
                <w:sz w:val="20"/>
                <w:szCs w:val="20"/>
              </w:rPr>
            </w:pPr>
          </w:p>
        </w:tc>
      </w:tr>
      <w:tr w:rsidR="002146B7" w14:paraId="35278089" w14:textId="77777777" w:rsidTr="00305C7E">
        <w:trPr>
          <w:cantSplit/>
          <w:trHeight w:val="2015"/>
          <w:jc w:val="center"/>
        </w:trPr>
        <w:tc>
          <w:tcPr>
            <w:tcW w:w="9630" w:type="dxa"/>
            <w:gridSpan w:val="4"/>
            <w:tcBorders>
              <w:top w:val="single" w:sz="4" w:space="0" w:color="auto"/>
              <w:left w:val="single" w:sz="4" w:space="0" w:color="auto"/>
              <w:bottom w:val="single" w:sz="4" w:space="0" w:color="auto"/>
              <w:right w:val="single" w:sz="4" w:space="0" w:color="auto"/>
            </w:tcBorders>
          </w:tcPr>
          <w:p w14:paraId="46043074" w14:textId="77777777" w:rsidR="002146B7" w:rsidRDefault="002146B7" w:rsidP="00305C7E">
            <w:pPr>
              <w:rPr>
                <w:rFonts w:ascii="Arial" w:hAnsi="Arial" w:cs="Arial"/>
                <w:b/>
                <w:sz w:val="20"/>
                <w:szCs w:val="20"/>
              </w:rPr>
            </w:pPr>
            <w:r>
              <w:rPr>
                <w:rFonts w:ascii="Arial" w:hAnsi="Arial" w:cs="Arial"/>
                <w:b/>
                <w:sz w:val="20"/>
                <w:szCs w:val="20"/>
              </w:rPr>
              <w:t>Describe how the incident occurred:</w:t>
            </w:r>
          </w:p>
          <w:p w14:paraId="29C3B546" w14:textId="77777777" w:rsidR="002146B7" w:rsidRDefault="002146B7" w:rsidP="00305C7E">
            <w:pPr>
              <w:rPr>
                <w:rFonts w:ascii="Arial" w:hAnsi="Arial" w:cs="Arial"/>
                <w:b/>
                <w:sz w:val="20"/>
                <w:szCs w:val="20"/>
              </w:rPr>
            </w:pPr>
          </w:p>
          <w:p w14:paraId="540DFDD1" w14:textId="77777777" w:rsidR="002146B7" w:rsidRDefault="002146B7" w:rsidP="00461B52">
            <w:pPr>
              <w:numPr>
                <w:ilvl w:val="0"/>
                <w:numId w:val="103"/>
              </w:numPr>
              <w:rPr>
                <w:rFonts w:ascii="Arial" w:hAnsi="Arial" w:cs="Arial"/>
                <w:b/>
                <w:sz w:val="20"/>
                <w:szCs w:val="20"/>
              </w:rPr>
            </w:pPr>
            <w:r>
              <w:rPr>
                <w:rFonts w:ascii="Arial" w:hAnsi="Arial" w:cs="Arial"/>
                <w:b/>
                <w:sz w:val="20"/>
                <w:szCs w:val="20"/>
              </w:rPr>
              <w:t xml:space="preserve">Patient agitated/ hostile </w:t>
            </w:r>
            <w:r>
              <w:rPr>
                <w:rFonts w:ascii="Arial" w:hAnsi="Arial" w:cs="Arial"/>
                <w:b/>
                <w:sz w:val="20"/>
                <w:szCs w:val="20"/>
              </w:rPr>
              <w:tab/>
            </w:r>
            <w:r>
              <w:rPr>
                <w:rFonts w:ascii="Arial" w:hAnsi="Arial" w:cs="Arial"/>
                <w:b/>
                <w:sz w:val="20"/>
                <w:szCs w:val="20"/>
              </w:rPr>
              <w:tab/>
            </w:r>
          </w:p>
          <w:p w14:paraId="37CF2E64" w14:textId="77777777" w:rsidR="002146B7" w:rsidRDefault="002146B7" w:rsidP="00461B52">
            <w:pPr>
              <w:numPr>
                <w:ilvl w:val="0"/>
                <w:numId w:val="103"/>
              </w:numPr>
              <w:rPr>
                <w:rFonts w:ascii="Arial" w:hAnsi="Arial" w:cs="Arial"/>
                <w:b/>
                <w:sz w:val="20"/>
                <w:szCs w:val="20"/>
              </w:rPr>
            </w:pPr>
            <w:r>
              <w:rPr>
                <w:rFonts w:ascii="Arial" w:hAnsi="Arial" w:cs="Arial"/>
                <w:b/>
                <w:sz w:val="20"/>
                <w:szCs w:val="20"/>
              </w:rPr>
              <w:t>Emptying on handling sharps container</w:t>
            </w:r>
          </w:p>
          <w:p w14:paraId="223388A6" w14:textId="77777777" w:rsidR="002146B7" w:rsidRDefault="002146B7" w:rsidP="00461B52">
            <w:pPr>
              <w:numPr>
                <w:ilvl w:val="0"/>
                <w:numId w:val="104"/>
              </w:numPr>
              <w:rPr>
                <w:rFonts w:ascii="Arial" w:hAnsi="Arial" w:cs="Arial"/>
                <w:b/>
                <w:sz w:val="20"/>
                <w:szCs w:val="20"/>
              </w:rPr>
            </w:pPr>
            <w:r>
              <w:rPr>
                <w:rFonts w:ascii="Arial" w:hAnsi="Arial" w:cs="Arial"/>
                <w:b/>
                <w:sz w:val="20"/>
                <w:szCs w:val="20"/>
              </w:rPr>
              <w:t>During disposal</w:t>
            </w:r>
          </w:p>
          <w:p w14:paraId="2E0E055F" w14:textId="77777777" w:rsidR="002146B7" w:rsidRDefault="002146B7" w:rsidP="00461B52">
            <w:pPr>
              <w:numPr>
                <w:ilvl w:val="0"/>
                <w:numId w:val="105"/>
              </w:numPr>
              <w:rPr>
                <w:rFonts w:ascii="Arial" w:hAnsi="Arial" w:cs="Arial"/>
                <w:b/>
                <w:sz w:val="20"/>
                <w:szCs w:val="20"/>
              </w:rPr>
            </w:pPr>
            <w:r>
              <w:rPr>
                <w:rFonts w:ascii="Arial" w:hAnsi="Arial" w:cs="Arial"/>
                <w:b/>
                <w:sz w:val="20"/>
                <w:szCs w:val="20"/>
              </w:rPr>
              <w:t>Re-sheathing</w:t>
            </w:r>
          </w:p>
          <w:p w14:paraId="6AF0E8C6" w14:textId="77777777" w:rsidR="002146B7" w:rsidRDefault="002146B7" w:rsidP="00461B52">
            <w:pPr>
              <w:numPr>
                <w:ilvl w:val="0"/>
                <w:numId w:val="105"/>
              </w:numPr>
              <w:rPr>
                <w:rFonts w:ascii="Arial" w:hAnsi="Arial" w:cs="Arial"/>
                <w:b/>
                <w:sz w:val="20"/>
                <w:szCs w:val="20"/>
              </w:rPr>
            </w:pPr>
            <w:r>
              <w:rPr>
                <w:rFonts w:ascii="Arial" w:hAnsi="Arial" w:cs="Arial"/>
                <w:b/>
                <w:sz w:val="20"/>
                <w:szCs w:val="20"/>
              </w:rPr>
              <w:t>Other</w:t>
            </w:r>
          </w:p>
          <w:p w14:paraId="371ED6E9" w14:textId="77777777" w:rsidR="002146B7" w:rsidRDefault="001870BF" w:rsidP="00305C7E">
            <w:pPr>
              <w:rPr>
                <w:rFonts w:ascii="Arial" w:hAnsi="Arial" w:cs="Arial"/>
                <w:b/>
                <w:sz w:val="20"/>
                <w:szCs w:val="20"/>
              </w:rPr>
            </w:pPr>
            <w:r>
              <w:rPr>
                <w:rFonts w:ascii="Calibri" w:hAnsi="Calibri"/>
                <w:noProof/>
                <w:sz w:val="22"/>
                <w:szCs w:val="22"/>
              </w:rPr>
              <mc:AlternateContent>
                <mc:Choice Requires="wps">
                  <w:drawing>
                    <wp:anchor distT="0" distB="0" distL="114300" distR="114300" simplePos="0" relativeHeight="251659776" behindDoc="0" locked="0" layoutInCell="1" allowOverlap="1" wp14:anchorId="67A56A74" wp14:editId="4FF1D6A1">
                      <wp:simplePos x="0" y="0"/>
                      <wp:positionH relativeFrom="column">
                        <wp:posOffset>866775</wp:posOffset>
                      </wp:positionH>
                      <wp:positionV relativeFrom="paragraph">
                        <wp:posOffset>-5715</wp:posOffset>
                      </wp:positionV>
                      <wp:extent cx="4286250" cy="0"/>
                      <wp:effectExtent l="9525" t="13335" r="9525" b="5715"/>
                      <wp:wrapNone/>
                      <wp:docPr id="1" name="AutoShape 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28625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5A3E8BB7" id="_x0000_t32" coordsize="21600,21600" o:spt="32" o:oned="t" path="m,l21600,21600e" filled="f">
                      <v:path arrowok="t" fillok="f" o:connecttype="none"/>
                      <o:lock v:ext="edit" shapetype="t"/>
                    </v:shapetype>
                    <v:shape id="AutoShape 9" o:spid="_x0000_s1026" type="#_x0000_t32" style="position:absolute;margin-left:68.25pt;margin-top:-.45pt;width:337.5pt;height:0;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LgXHgIAADsEAAAOAAAAZHJzL2Uyb0RvYy54bWysU9uO2jAQfa/Uf7D8zubSQCEirFYJ9GXb&#10;Iu32A4ztJFYd27INAVX9947NRWz7UlXlwYwzM2fOzBkvH4+DRAdundCqwtlDihFXVDOhugp/e91M&#10;5hg5TxQjUite4RN3+HH1/t1yNCXPda8l4xYBiHLlaCrce2/KJHG05wNxD9pwBc5W24F4uNouYZaM&#10;gD7IJE/TWTJqy4zVlDsHX5uzE68iftty6r+2reMeyQoDNx9PG89dOJPVkpSdJaYX9EKD/AOLgQgF&#10;RW9QDfEE7a34A2oQ1GqnW/9A9ZDothWUxx6gmyz9rZuXnhgee4HhOHMbk/t/sPTLYWuRYKAdRooM&#10;INHT3utYGS3CeEbjSoiq1daGBulRvZhnTb87pHTdE9XxGPx6MpCbhYzkTUq4OANFduNnzSCGAH6c&#10;1bG1Q4CEKaBjlOR0k4QfPaLwscjns3wKytGrLyHlNdFY5z9xPaBgVNh5S0TX+1orBcJrm8Uy5PDs&#10;fKBFymtCqKr0RkgZ9ZcKjRVeTPNpTHBaChacIczZbldLiw4kbFD8xR7Bcx9m9V6xCNZzwtYX2xMh&#10;zzYUlyrgQWNA52KdV+THIl2s5+t5MSny2XpSpE0zedrUxWS2yT5Omw9NXTfZz0AtK8peMMZVYHdd&#10;16z4u3W4PJzzot0W9jaG5C16nBeQvf5H0lHZIOZ5LXaanbb2qjhsaAy+vKbwBO7vYN+/+dUvAAAA&#10;//8DAFBLAwQUAAYACAAAACEA1f/k5NoAAAAHAQAADwAAAGRycy9kb3ducmV2LnhtbEyOQUvDQBCF&#10;74L/YRnBi7SbVFramE0pggePtgWv0+yYRLOzIbtpYn+9oxd7/HiP9758O7lWnakPjWcD6TwBRVx6&#10;23Bl4Hh4ma1BhYhssfVMBr4pwLa4vckxs37kNzrvY6VkhEOGBuoYu0zrUNbkMMx9RyzZh+8dRsG+&#10;0rbHUcZdqxdJstIOG5aHGjt6rqn82g/OAIVhmSa7jauOr5fx4X1x+Ry7gzH3d9PuCVSkKf6X4Vdf&#10;1KEQp5Mf2AbVCj+ullI1MNuAknydpsKnP9ZFrq/9ix8AAAD//wMAUEsBAi0AFAAGAAgAAAAhALaD&#10;OJL+AAAA4QEAABMAAAAAAAAAAAAAAAAAAAAAAFtDb250ZW50X1R5cGVzXS54bWxQSwECLQAUAAYA&#10;CAAAACEAOP0h/9YAAACUAQAACwAAAAAAAAAAAAAAAAAvAQAAX3JlbHMvLnJlbHNQSwECLQAUAAYA&#10;CAAAACEA0Gi4Fx4CAAA7BAAADgAAAAAAAAAAAAAAAAAuAgAAZHJzL2Uyb0RvYy54bWxQSwECLQAU&#10;AAYACAAAACEA1f/k5NoAAAAHAQAADwAAAAAAAAAAAAAAAAB4BAAAZHJzL2Rvd25yZXYueG1sUEsF&#10;BgAAAAAEAAQA8wAAAH8FAAAAAA==&#10;"/>
                  </w:pict>
                </mc:Fallback>
              </mc:AlternateContent>
            </w:r>
          </w:p>
        </w:tc>
      </w:tr>
    </w:tbl>
    <w:p w14:paraId="477AE415" w14:textId="77777777" w:rsidR="002146B7" w:rsidRDefault="002146B7" w:rsidP="002146B7">
      <w:pPr>
        <w:rPr>
          <w:rFonts w:ascii="Arial" w:hAnsi="Arial" w:cs="Arial"/>
          <w:b/>
          <w:sz w:val="20"/>
          <w:szCs w:val="20"/>
        </w:rPr>
      </w:pPr>
    </w:p>
    <w:tbl>
      <w:tblPr>
        <w:tblW w:w="1009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0095"/>
      </w:tblGrid>
      <w:tr w:rsidR="002146B7" w14:paraId="6C3FDA56" w14:textId="77777777" w:rsidTr="00305C7E">
        <w:trPr>
          <w:jc w:val="center"/>
        </w:trPr>
        <w:tc>
          <w:tcPr>
            <w:tcW w:w="10094" w:type="dxa"/>
            <w:tcBorders>
              <w:top w:val="single" w:sz="4" w:space="0" w:color="auto"/>
              <w:left w:val="single" w:sz="4" w:space="0" w:color="auto"/>
              <w:bottom w:val="single" w:sz="4" w:space="0" w:color="auto"/>
              <w:right w:val="single" w:sz="4" w:space="0" w:color="auto"/>
            </w:tcBorders>
          </w:tcPr>
          <w:p w14:paraId="508CCB13" w14:textId="77777777" w:rsidR="002146B7" w:rsidRDefault="002146B7" w:rsidP="00305C7E">
            <w:pPr>
              <w:rPr>
                <w:rFonts w:ascii="Arial" w:hAnsi="Arial" w:cs="Arial"/>
                <w:b/>
                <w:sz w:val="20"/>
                <w:szCs w:val="20"/>
              </w:rPr>
            </w:pPr>
            <w:r>
              <w:rPr>
                <w:rFonts w:ascii="Arial" w:hAnsi="Arial" w:cs="Arial"/>
                <w:b/>
                <w:sz w:val="20"/>
                <w:szCs w:val="20"/>
              </w:rPr>
              <w:t>Sharps information if known (Type, Brand, Model)  e.g. 18g needle/ABC Medical/ “no stick” syringe:</w:t>
            </w:r>
          </w:p>
          <w:p w14:paraId="445782C0" w14:textId="77777777" w:rsidR="002146B7" w:rsidRDefault="002146B7" w:rsidP="00305C7E">
            <w:pPr>
              <w:rPr>
                <w:rFonts w:ascii="Arial" w:hAnsi="Arial" w:cs="Arial"/>
                <w:b/>
                <w:sz w:val="20"/>
                <w:szCs w:val="20"/>
              </w:rPr>
            </w:pPr>
          </w:p>
        </w:tc>
      </w:tr>
      <w:tr w:rsidR="002146B7" w14:paraId="02D0382A" w14:textId="77777777" w:rsidTr="00305C7E">
        <w:trPr>
          <w:jc w:val="center"/>
        </w:trPr>
        <w:tc>
          <w:tcPr>
            <w:tcW w:w="10094" w:type="dxa"/>
            <w:tcBorders>
              <w:top w:val="single" w:sz="4" w:space="0" w:color="auto"/>
              <w:left w:val="single" w:sz="4" w:space="0" w:color="auto"/>
              <w:bottom w:val="single" w:sz="4" w:space="0" w:color="auto"/>
              <w:right w:val="single" w:sz="4" w:space="0" w:color="auto"/>
            </w:tcBorders>
          </w:tcPr>
          <w:p w14:paraId="68A8063B" w14:textId="77777777" w:rsidR="002146B7" w:rsidRDefault="002146B7" w:rsidP="00305C7E">
            <w:pPr>
              <w:rPr>
                <w:rFonts w:ascii="Arial" w:hAnsi="Arial" w:cs="Arial"/>
                <w:b/>
                <w:sz w:val="20"/>
                <w:szCs w:val="20"/>
              </w:rPr>
            </w:pPr>
            <w:r>
              <w:rPr>
                <w:rFonts w:ascii="Arial" w:hAnsi="Arial" w:cs="Arial"/>
                <w:b/>
                <w:sz w:val="20"/>
                <w:szCs w:val="20"/>
              </w:rPr>
              <w:t xml:space="preserve">Was the sharp/ needle contaminated?   _____________________________           </w:t>
            </w:r>
          </w:p>
          <w:p w14:paraId="11040258" w14:textId="77777777" w:rsidR="002146B7" w:rsidRDefault="002146B7" w:rsidP="00305C7E">
            <w:pPr>
              <w:rPr>
                <w:rFonts w:ascii="Arial" w:hAnsi="Arial" w:cs="Arial"/>
                <w:b/>
                <w:sz w:val="20"/>
                <w:szCs w:val="20"/>
              </w:rPr>
            </w:pPr>
          </w:p>
          <w:p w14:paraId="61DA9593" w14:textId="77777777" w:rsidR="002146B7" w:rsidRDefault="002146B7" w:rsidP="00305C7E">
            <w:pPr>
              <w:rPr>
                <w:rFonts w:ascii="Arial" w:hAnsi="Arial" w:cs="Arial"/>
                <w:b/>
                <w:sz w:val="20"/>
                <w:szCs w:val="20"/>
              </w:rPr>
            </w:pPr>
            <w:r>
              <w:rPr>
                <w:rFonts w:ascii="Arial" w:hAnsi="Arial" w:cs="Arial"/>
                <w:b/>
                <w:sz w:val="20"/>
                <w:szCs w:val="20"/>
              </w:rPr>
              <w:t>If yes, what was the contaminant? _________________________________</w:t>
            </w:r>
          </w:p>
          <w:p w14:paraId="19A91DAB" w14:textId="77777777" w:rsidR="002146B7" w:rsidRDefault="002146B7" w:rsidP="00305C7E">
            <w:pPr>
              <w:rPr>
                <w:rFonts w:ascii="Arial" w:hAnsi="Arial" w:cs="Arial"/>
                <w:b/>
                <w:sz w:val="20"/>
                <w:szCs w:val="20"/>
              </w:rPr>
            </w:pPr>
          </w:p>
          <w:p w14:paraId="07E3E6DE" w14:textId="77777777" w:rsidR="002146B7" w:rsidRDefault="002146B7" w:rsidP="00305C7E">
            <w:pPr>
              <w:rPr>
                <w:rFonts w:ascii="Arial" w:hAnsi="Arial" w:cs="Arial"/>
                <w:b/>
                <w:sz w:val="20"/>
                <w:szCs w:val="20"/>
              </w:rPr>
            </w:pPr>
            <w:r>
              <w:rPr>
                <w:rFonts w:ascii="Arial" w:hAnsi="Arial" w:cs="Arial"/>
                <w:b/>
                <w:sz w:val="20"/>
                <w:szCs w:val="20"/>
              </w:rPr>
              <w:t xml:space="preserve">Did the device used have a retractable or self-sheathing needle? _____________________ </w:t>
            </w:r>
          </w:p>
          <w:p w14:paraId="4D1C7989" w14:textId="77777777" w:rsidR="002146B7" w:rsidRDefault="002146B7" w:rsidP="00305C7E">
            <w:pPr>
              <w:rPr>
                <w:rFonts w:ascii="Arial" w:hAnsi="Arial" w:cs="Arial"/>
                <w:b/>
                <w:sz w:val="20"/>
                <w:szCs w:val="20"/>
              </w:rPr>
            </w:pPr>
          </w:p>
          <w:p w14:paraId="586F6106" w14:textId="77777777" w:rsidR="002146B7" w:rsidRDefault="002146B7" w:rsidP="00305C7E">
            <w:pPr>
              <w:rPr>
                <w:rFonts w:ascii="Arial" w:hAnsi="Arial" w:cs="Arial"/>
                <w:b/>
                <w:sz w:val="20"/>
                <w:szCs w:val="20"/>
              </w:rPr>
            </w:pPr>
            <w:r>
              <w:rPr>
                <w:rFonts w:ascii="Arial" w:hAnsi="Arial" w:cs="Arial"/>
                <w:b/>
                <w:sz w:val="20"/>
                <w:szCs w:val="20"/>
              </w:rPr>
              <w:t>If yes, was training provided on its proper use?   _____________________</w:t>
            </w:r>
          </w:p>
          <w:p w14:paraId="43E9FE5E" w14:textId="77777777" w:rsidR="002146B7" w:rsidRDefault="002146B7" w:rsidP="00305C7E">
            <w:pPr>
              <w:rPr>
                <w:rFonts w:ascii="Arial" w:hAnsi="Arial" w:cs="Arial"/>
                <w:b/>
                <w:sz w:val="20"/>
                <w:szCs w:val="20"/>
              </w:rPr>
            </w:pPr>
          </w:p>
        </w:tc>
      </w:tr>
      <w:tr w:rsidR="002146B7" w14:paraId="6BD3AF62" w14:textId="77777777" w:rsidTr="00305C7E">
        <w:trPr>
          <w:jc w:val="center"/>
        </w:trPr>
        <w:tc>
          <w:tcPr>
            <w:tcW w:w="10094" w:type="dxa"/>
            <w:tcBorders>
              <w:top w:val="single" w:sz="4" w:space="0" w:color="auto"/>
              <w:left w:val="single" w:sz="4" w:space="0" w:color="auto"/>
              <w:bottom w:val="single" w:sz="4" w:space="0" w:color="auto"/>
              <w:right w:val="single" w:sz="4" w:space="0" w:color="auto"/>
            </w:tcBorders>
          </w:tcPr>
          <w:p w14:paraId="090758D6" w14:textId="77777777" w:rsidR="002146B7" w:rsidRDefault="002146B7" w:rsidP="00305C7E">
            <w:pPr>
              <w:rPr>
                <w:rFonts w:ascii="Arial" w:hAnsi="Arial" w:cs="Arial"/>
                <w:b/>
                <w:sz w:val="20"/>
                <w:szCs w:val="20"/>
              </w:rPr>
            </w:pPr>
            <w:r>
              <w:rPr>
                <w:rFonts w:ascii="Arial" w:hAnsi="Arial" w:cs="Arial"/>
                <w:b/>
                <w:sz w:val="20"/>
                <w:szCs w:val="20"/>
              </w:rPr>
              <w:t>For the employee: What do you think could have been done to prevent this injury?</w:t>
            </w:r>
          </w:p>
          <w:p w14:paraId="79E7B859" w14:textId="77777777" w:rsidR="002146B7" w:rsidRDefault="002146B7" w:rsidP="00305C7E">
            <w:pPr>
              <w:rPr>
                <w:rFonts w:ascii="Arial" w:hAnsi="Arial" w:cs="Arial"/>
                <w:b/>
                <w:sz w:val="20"/>
                <w:szCs w:val="20"/>
              </w:rPr>
            </w:pPr>
          </w:p>
          <w:p w14:paraId="49981E6A" w14:textId="77777777" w:rsidR="002146B7" w:rsidRDefault="002146B7" w:rsidP="00305C7E">
            <w:pPr>
              <w:rPr>
                <w:rFonts w:ascii="Arial" w:hAnsi="Arial" w:cs="Arial"/>
                <w:b/>
                <w:sz w:val="20"/>
                <w:szCs w:val="20"/>
              </w:rPr>
            </w:pPr>
          </w:p>
        </w:tc>
      </w:tr>
      <w:tr w:rsidR="002146B7" w14:paraId="1F600A91" w14:textId="77777777" w:rsidTr="00305C7E">
        <w:trPr>
          <w:jc w:val="center"/>
        </w:trPr>
        <w:tc>
          <w:tcPr>
            <w:tcW w:w="10094" w:type="dxa"/>
            <w:tcBorders>
              <w:top w:val="single" w:sz="4" w:space="0" w:color="auto"/>
              <w:left w:val="single" w:sz="4" w:space="0" w:color="auto"/>
              <w:bottom w:val="single" w:sz="4" w:space="0" w:color="auto"/>
              <w:right w:val="single" w:sz="4" w:space="0" w:color="auto"/>
            </w:tcBorders>
          </w:tcPr>
          <w:p w14:paraId="32FC2B81" w14:textId="77777777" w:rsidR="002146B7" w:rsidRDefault="002146B7" w:rsidP="00305C7E">
            <w:pPr>
              <w:rPr>
                <w:rFonts w:ascii="Arial" w:hAnsi="Arial" w:cs="Arial"/>
                <w:b/>
                <w:sz w:val="20"/>
                <w:szCs w:val="20"/>
              </w:rPr>
            </w:pPr>
            <w:r>
              <w:rPr>
                <w:rFonts w:ascii="Arial" w:hAnsi="Arial" w:cs="Arial"/>
                <w:b/>
                <w:sz w:val="20"/>
                <w:szCs w:val="20"/>
              </w:rPr>
              <w:t>For the employer: What do you think could have been done to prevent this injury?</w:t>
            </w:r>
          </w:p>
          <w:p w14:paraId="0F1DB2BB" w14:textId="77777777" w:rsidR="002146B7" w:rsidRDefault="002146B7" w:rsidP="00305C7E">
            <w:pPr>
              <w:rPr>
                <w:rFonts w:ascii="Arial" w:hAnsi="Arial" w:cs="Arial"/>
                <w:b/>
                <w:sz w:val="20"/>
                <w:szCs w:val="20"/>
              </w:rPr>
            </w:pPr>
          </w:p>
          <w:p w14:paraId="015E72A0" w14:textId="77777777" w:rsidR="002146B7" w:rsidRDefault="002146B7" w:rsidP="00305C7E">
            <w:pPr>
              <w:rPr>
                <w:rFonts w:ascii="Arial" w:hAnsi="Arial" w:cs="Arial"/>
                <w:b/>
                <w:sz w:val="20"/>
                <w:szCs w:val="20"/>
              </w:rPr>
            </w:pPr>
          </w:p>
        </w:tc>
      </w:tr>
    </w:tbl>
    <w:p w14:paraId="4282171F" w14:textId="77777777" w:rsidR="002146B7" w:rsidRDefault="002146B7" w:rsidP="002146B7">
      <w:pPr>
        <w:rPr>
          <w:rFonts w:ascii="Arial" w:hAnsi="Arial" w:cs="Arial"/>
          <w:b/>
          <w:sz w:val="20"/>
          <w:szCs w:val="20"/>
        </w:rPr>
      </w:pPr>
    </w:p>
    <w:tbl>
      <w:tblPr>
        <w:tblW w:w="963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588"/>
        <w:gridCol w:w="3042"/>
      </w:tblGrid>
      <w:tr w:rsidR="002146B7" w14:paraId="5B36B8FF" w14:textId="77777777" w:rsidTr="00305C7E">
        <w:trPr>
          <w:jc w:val="center"/>
        </w:trPr>
        <w:tc>
          <w:tcPr>
            <w:tcW w:w="6588" w:type="dxa"/>
            <w:tcBorders>
              <w:top w:val="single" w:sz="4" w:space="0" w:color="auto"/>
              <w:left w:val="single" w:sz="4" w:space="0" w:color="auto"/>
              <w:bottom w:val="single" w:sz="4" w:space="0" w:color="auto"/>
              <w:right w:val="single" w:sz="4" w:space="0" w:color="auto"/>
            </w:tcBorders>
          </w:tcPr>
          <w:p w14:paraId="13BDD951" w14:textId="77777777" w:rsidR="002146B7" w:rsidRDefault="002146B7" w:rsidP="00305C7E">
            <w:pPr>
              <w:rPr>
                <w:rFonts w:ascii="Arial" w:hAnsi="Arial" w:cs="Arial"/>
                <w:b/>
                <w:sz w:val="20"/>
                <w:szCs w:val="20"/>
              </w:rPr>
            </w:pPr>
            <w:r>
              <w:rPr>
                <w:rFonts w:ascii="Arial" w:hAnsi="Arial" w:cs="Arial"/>
                <w:b/>
                <w:sz w:val="20"/>
                <w:szCs w:val="20"/>
              </w:rPr>
              <w:t>Employee’s Signature:</w:t>
            </w:r>
          </w:p>
          <w:p w14:paraId="7546BA82" w14:textId="77777777" w:rsidR="002146B7" w:rsidRDefault="002146B7" w:rsidP="00305C7E">
            <w:pPr>
              <w:rPr>
                <w:rFonts w:ascii="Arial" w:hAnsi="Arial" w:cs="Arial"/>
                <w:b/>
                <w:sz w:val="20"/>
                <w:szCs w:val="20"/>
              </w:rPr>
            </w:pPr>
          </w:p>
        </w:tc>
        <w:tc>
          <w:tcPr>
            <w:tcW w:w="3042" w:type="dxa"/>
            <w:tcBorders>
              <w:top w:val="single" w:sz="4" w:space="0" w:color="auto"/>
              <w:left w:val="single" w:sz="4" w:space="0" w:color="auto"/>
              <w:bottom w:val="single" w:sz="4" w:space="0" w:color="auto"/>
              <w:right w:val="single" w:sz="4" w:space="0" w:color="auto"/>
            </w:tcBorders>
            <w:hideMark/>
          </w:tcPr>
          <w:p w14:paraId="356E155F" w14:textId="77777777" w:rsidR="002146B7" w:rsidRDefault="002146B7" w:rsidP="00305C7E">
            <w:pPr>
              <w:rPr>
                <w:rFonts w:ascii="Arial" w:hAnsi="Arial" w:cs="Arial"/>
                <w:b/>
                <w:sz w:val="20"/>
                <w:szCs w:val="20"/>
              </w:rPr>
            </w:pPr>
            <w:r>
              <w:rPr>
                <w:rFonts w:ascii="Arial" w:hAnsi="Arial" w:cs="Arial"/>
                <w:b/>
                <w:sz w:val="20"/>
                <w:szCs w:val="20"/>
              </w:rPr>
              <w:t>Date:</w:t>
            </w:r>
          </w:p>
        </w:tc>
      </w:tr>
    </w:tbl>
    <w:p w14:paraId="5D640685" w14:textId="77777777" w:rsidR="002146B7" w:rsidRDefault="002146B7" w:rsidP="002146B7">
      <w:pPr>
        <w:rPr>
          <w:rFonts w:ascii="Arial" w:hAnsi="Arial" w:cs="Arial"/>
          <w:sz w:val="20"/>
          <w:szCs w:val="20"/>
        </w:rPr>
      </w:pPr>
      <w:r>
        <w:rPr>
          <w:rFonts w:ascii="Arial" w:hAnsi="Arial" w:cs="Arial"/>
          <w:sz w:val="20"/>
          <w:szCs w:val="20"/>
        </w:rPr>
        <w:t xml:space="preserve"> </w:t>
      </w:r>
    </w:p>
    <w:p w14:paraId="615B0E21" w14:textId="77777777" w:rsidR="002146B7" w:rsidRPr="00E92294" w:rsidRDefault="002146B7" w:rsidP="006B243E">
      <w:pPr>
        <w:spacing w:line="360" w:lineRule="auto"/>
        <w:rPr>
          <w:rFonts w:ascii="Arial" w:hAnsi="Arial" w:cs="Arial"/>
          <w:sz w:val="20"/>
          <w:szCs w:val="20"/>
        </w:rPr>
      </w:pPr>
    </w:p>
    <w:sectPr w:rsidR="002146B7" w:rsidRPr="00E92294">
      <w:headerReference w:type="default" r:id="rId78"/>
      <w:footerReference w:type="default" r:id="rId79"/>
      <w:pgSz w:w="12240" w:h="15840"/>
      <w:pgMar w:top="1440" w:right="1800" w:bottom="144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EB60677" w14:textId="77777777" w:rsidR="00A112DC" w:rsidRDefault="00A112DC">
      <w:r>
        <w:separator/>
      </w:r>
    </w:p>
  </w:endnote>
  <w:endnote w:type="continuationSeparator" w:id="0">
    <w:p w14:paraId="2D56C3E7" w14:textId="77777777" w:rsidR="00A112DC" w:rsidRDefault="00A112D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00"/>
    <w:family w:val="roman"/>
    <w:pitch w:val="variable"/>
    <w:sig w:usb0="00000287" w:usb1="00000000" w:usb2="00000000" w:usb3="00000000" w:csb0="0000009F" w:csb1="00000000"/>
  </w:font>
  <w:font w:name="Minion Pro">
    <w:altName w:val="Cambria"/>
    <w:panose1 w:val="00000000000000000000"/>
    <w:charset w:val="00"/>
    <w:family w:val="roman"/>
    <w:notTrueType/>
    <w:pitch w:val="default"/>
    <w:sig w:usb0="00000003" w:usb1="00000000" w:usb2="00000000" w:usb3="00000000" w:csb0="00000001" w:csb1="00000000"/>
  </w:font>
  <w:font w:name="Trajan Pro">
    <w:altName w:val="Cambria"/>
    <w:panose1 w:val="00000000000000000000"/>
    <w:charset w:val="00"/>
    <w:family w:val="roman"/>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Trebuchet MS">
    <w:panose1 w:val="020B0603020202020204"/>
    <w:charset w:val="00"/>
    <w:family w:val="swiss"/>
    <w:pitch w:val="variable"/>
    <w:sig w:usb0="00000687" w:usb1="00000000" w:usb2="00000000" w:usb3="00000000" w:csb0="0000009F" w:csb1="00000000"/>
  </w:font>
  <w:font w:name="BLKNIJ+Arial">
    <w:altName w:val="Arial"/>
    <w:panose1 w:val="00000000000000000000"/>
    <w:charset w:val="00"/>
    <w:family w:val="swiss"/>
    <w:notTrueType/>
    <w:pitch w:val="default"/>
    <w:sig w:usb0="00000003" w:usb1="00000000" w:usb2="00000000" w:usb3="00000000" w:csb0="00000001"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Helvetica">
    <w:panose1 w:val="020B0604020202020204"/>
    <w:charset w:val="00"/>
    <w:family w:val="swiss"/>
    <w:pitch w:val="variable"/>
    <w:sig w:usb0="00000003" w:usb1="00000000" w:usb2="00000000" w:usb3="00000000" w:csb0="00000001" w:csb1="00000000"/>
  </w:font>
  <w:font w:name="TTE24820E8t00">
    <w:altName w:val="Calibri"/>
    <w:panose1 w:val="00000000000000000000"/>
    <w:charset w:val="00"/>
    <w:family w:val="auto"/>
    <w:notTrueType/>
    <w:pitch w:val="default"/>
    <w:sig w:usb0="00000003" w:usb1="00000000" w:usb2="00000000" w:usb3="00000000" w:csb0="00000001" w:csb1="00000000"/>
  </w:font>
  <w:font w:name="Helvetica-Bold">
    <w:altName w:val="Arial"/>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6D8059" w14:textId="77777777" w:rsidR="00A112DC" w:rsidRDefault="00A112DC" w:rsidP="009A44C7">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09E19E31" w14:textId="77777777" w:rsidR="00A112DC" w:rsidRDefault="00A112D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F0DBCD" w14:textId="1049606A" w:rsidR="00A112DC" w:rsidRPr="00D93BB4" w:rsidRDefault="00631F35" w:rsidP="00631F35">
    <w:pPr>
      <w:pStyle w:val="Footer"/>
      <w:rPr>
        <w:rFonts w:ascii="Arial" w:hAnsi="Arial" w:cs="Arial"/>
      </w:rPr>
    </w:pPr>
    <w:r>
      <w:rPr>
        <w:rFonts w:ascii="Arial" w:hAnsi="Arial" w:cs="Arial"/>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6ADF68" w14:textId="77777777" w:rsidR="00A112DC" w:rsidRDefault="00A112DC">
    <w:pPr>
      <w:pStyle w:val="Footer"/>
      <w:jc w:val="center"/>
    </w:pPr>
  </w:p>
  <w:p w14:paraId="09099192" w14:textId="77777777" w:rsidR="00A112DC" w:rsidRDefault="00A112D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B29B1" w14:textId="71034138" w:rsidR="0023796C" w:rsidRPr="00D93BB4" w:rsidRDefault="0023796C" w:rsidP="00631F35">
    <w:pPr>
      <w:pStyle w:val="Footer"/>
      <w:rPr>
        <w:rFonts w:ascii="Arial" w:hAnsi="Arial" w:cs="Arial"/>
      </w:rPr>
    </w:pPr>
    <w:r>
      <w:rPr>
        <w:rFonts w:ascii="Arial" w:hAnsi="Arial" w:cs="Arial"/>
      </w:rPr>
      <w:t>SOG 1.1</w:t>
    </w:r>
    <w:r w:rsidR="000E2B28">
      <w:rPr>
        <w:rFonts w:ascii="Arial" w:hAnsi="Arial" w:cs="Arial"/>
      </w:rPr>
      <w:t xml:space="preserve"> Mission</w:t>
    </w:r>
    <w:r>
      <w:rPr>
        <w:rFonts w:ascii="Arial" w:hAnsi="Arial" w:cs="Arial"/>
      </w:rPr>
      <w:t>, 1.2</w:t>
    </w:r>
    <w:r w:rsidR="000E2B28">
      <w:rPr>
        <w:rFonts w:ascii="Arial" w:hAnsi="Arial" w:cs="Arial"/>
      </w:rPr>
      <w:t xml:space="preserve"> Vision</w:t>
    </w:r>
    <w:r>
      <w:rPr>
        <w:rFonts w:ascii="Arial" w:hAnsi="Arial" w:cs="Arial"/>
      </w:rPr>
      <w:t>, 1.3</w:t>
    </w:r>
    <w:r w:rsidR="000E2B28">
      <w:rPr>
        <w:rFonts w:ascii="Arial" w:hAnsi="Arial" w:cs="Arial"/>
      </w:rPr>
      <w:t xml:space="preserve"> Risk</w:t>
    </w:r>
    <w:r>
      <w:rPr>
        <w:rFonts w:ascii="Arial" w:hAnsi="Arial" w:cs="Arial"/>
      </w:rPr>
      <w:tab/>
    </w:r>
    <w:r>
      <w:rPr>
        <w:rFonts w:ascii="Arial" w:hAnsi="Arial" w:cs="Arial"/>
      </w:rPr>
      <w:tab/>
      <w:t>Adopted 00/00/0000</w:t>
    </w:r>
    <w:r>
      <w:rPr>
        <w:rFonts w:ascii="Arial" w:hAnsi="Arial" w:cs="Arial"/>
      </w:rPr>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243200" w14:textId="6BF964E5" w:rsidR="009C3582" w:rsidRPr="00D93BB4" w:rsidRDefault="009C3582" w:rsidP="00631F35">
    <w:pPr>
      <w:pStyle w:val="Footer"/>
      <w:rPr>
        <w:rFonts w:ascii="Arial" w:hAnsi="Arial" w:cs="Arial"/>
      </w:rPr>
    </w:pPr>
    <w:r>
      <w:rPr>
        <w:rFonts w:ascii="Arial" w:hAnsi="Arial" w:cs="Arial"/>
      </w:rPr>
      <w:t>SOG 1.4</w:t>
    </w:r>
    <w:r w:rsidR="000E2B28">
      <w:rPr>
        <w:rFonts w:ascii="Arial" w:hAnsi="Arial" w:cs="Arial"/>
      </w:rPr>
      <w:t xml:space="preserve"> Chain of Command</w:t>
    </w:r>
    <w:r>
      <w:rPr>
        <w:rFonts w:ascii="Arial" w:hAnsi="Arial" w:cs="Arial"/>
      </w:rPr>
      <w:tab/>
    </w:r>
    <w:r>
      <w:rPr>
        <w:rFonts w:ascii="Arial" w:hAnsi="Arial" w:cs="Arial"/>
      </w:rPr>
      <w:tab/>
      <w:t>Adopted 00/00/0000</w:t>
    </w:r>
    <w:r>
      <w:rPr>
        <w:rFonts w:ascii="Arial" w:hAnsi="Arial" w:cs="Arial"/>
      </w:rP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3D380B" w14:textId="09E25C95" w:rsidR="005540A6" w:rsidRPr="00D93BB4" w:rsidRDefault="005540A6" w:rsidP="00631F35">
    <w:pPr>
      <w:pStyle w:val="Footer"/>
      <w:rPr>
        <w:rFonts w:ascii="Arial" w:hAnsi="Arial" w:cs="Arial"/>
      </w:rPr>
    </w:pPr>
    <w:r>
      <w:rPr>
        <w:rFonts w:ascii="Arial" w:hAnsi="Arial" w:cs="Arial"/>
      </w:rPr>
      <w:t>SOG 2.1</w:t>
    </w:r>
    <w:r w:rsidR="000E2B28">
      <w:rPr>
        <w:rFonts w:ascii="Arial" w:hAnsi="Arial" w:cs="Arial"/>
      </w:rPr>
      <w:t xml:space="preserve"> Job Descriptions</w:t>
    </w:r>
    <w:r>
      <w:rPr>
        <w:rFonts w:ascii="Arial" w:hAnsi="Arial" w:cs="Arial"/>
      </w:rPr>
      <w:tab/>
    </w:r>
    <w:r>
      <w:rPr>
        <w:rFonts w:ascii="Arial" w:hAnsi="Arial" w:cs="Arial"/>
      </w:rPr>
      <w:tab/>
      <w:t>Adopted 00/00/0000</w:t>
    </w:r>
    <w:r>
      <w:rPr>
        <w:rFonts w:ascii="Arial" w:hAnsi="Arial" w:cs="Arial"/>
      </w:rPr>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C534B5" w14:textId="0C286697" w:rsidR="005540A6" w:rsidRPr="00D93BB4" w:rsidRDefault="005540A6" w:rsidP="00631F35">
    <w:pPr>
      <w:pStyle w:val="Footer"/>
      <w:rPr>
        <w:rFonts w:ascii="Arial" w:hAnsi="Arial" w:cs="Arial"/>
      </w:rPr>
    </w:pPr>
    <w:r>
      <w:rPr>
        <w:rFonts w:ascii="Arial" w:hAnsi="Arial" w:cs="Arial"/>
      </w:rPr>
      <w:t>SOG 2.2</w:t>
    </w:r>
    <w:r w:rsidR="000E2B28">
      <w:rPr>
        <w:rFonts w:ascii="Arial" w:hAnsi="Arial" w:cs="Arial"/>
      </w:rPr>
      <w:t xml:space="preserve"> Probationary</w:t>
    </w:r>
    <w:r w:rsidR="0012135B">
      <w:rPr>
        <w:rFonts w:ascii="Arial" w:hAnsi="Arial" w:cs="Arial"/>
      </w:rPr>
      <w:t>, 2.3</w:t>
    </w:r>
    <w:r w:rsidR="000E2B28">
      <w:rPr>
        <w:rFonts w:ascii="Arial" w:hAnsi="Arial" w:cs="Arial"/>
      </w:rPr>
      <w:t xml:space="preserve"> Orientation</w:t>
    </w:r>
    <w:r>
      <w:rPr>
        <w:rFonts w:ascii="Arial" w:hAnsi="Arial" w:cs="Arial"/>
      </w:rPr>
      <w:tab/>
    </w:r>
    <w:r>
      <w:rPr>
        <w:rFonts w:ascii="Arial" w:hAnsi="Arial" w:cs="Arial"/>
      </w:rPr>
      <w:tab/>
      <w:t>Adopted 00/00/0000</w:t>
    </w:r>
    <w:r>
      <w:rPr>
        <w:rFonts w:ascii="Arial" w:hAnsi="Arial" w:cs="Arial"/>
      </w:rP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C6733C" w14:textId="0A1F5725" w:rsidR="0012135B" w:rsidRPr="00D93BB4" w:rsidRDefault="0012135B" w:rsidP="00631F35">
    <w:pPr>
      <w:pStyle w:val="Footer"/>
      <w:rPr>
        <w:rFonts w:ascii="Arial" w:hAnsi="Arial" w:cs="Arial"/>
      </w:rPr>
    </w:pPr>
    <w:r>
      <w:rPr>
        <w:rFonts w:ascii="Arial" w:hAnsi="Arial" w:cs="Arial"/>
      </w:rPr>
      <w:t>SOG 2.4</w:t>
    </w:r>
    <w:r w:rsidR="000E2B28">
      <w:rPr>
        <w:rFonts w:ascii="Arial" w:hAnsi="Arial" w:cs="Arial"/>
      </w:rPr>
      <w:t xml:space="preserve"> Training</w:t>
    </w:r>
    <w:r>
      <w:rPr>
        <w:rFonts w:ascii="Arial" w:hAnsi="Arial" w:cs="Arial"/>
      </w:rPr>
      <w:tab/>
    </w:r>
    <w:r>
      <w:rPr>
        <w:rFonts w:ascii="Arial" w:hAnsi="Arial" w:cs="Arial"/>
      </w:rPr>
      <w:tab/>
      <w:t>Adopted 00/00/0000</w:t>
    </w:r>
    <w:r>
      <w:rPr>
        <w:rFonts w:ascii="Arial" w:hAnsi="Arial" w:cs="Arial"/>
      </w:rPr>
      <w:tab/>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43F14E" w14:textId="3B8BB914" w:rsidR="0012135B" w:rsidRPr="00D93BB4" w:rsidRDefault="0012135B" w:rsidP="00631F35">
    <w:pPr>
      <w:pStyle w:val="Footer"/>
      <w:rPr>
        <w:rFonts w:ascii="Arial" w:hAnsi="Arial" w:cs="Arial"/>
      </w:rPr>
    </w:pPr>
    <w:r>
      <w:rPr>
        <w:rFonts w:ascii="Arial" w:hAnsi="Arial" w:cs="Arial"/>
      </w:rPr>
      <w:t>SOG 3.</w:t>
    </w:r>
    <w:r w:rsidR="00690FB3">
      <w:rPr>
        <w:rFonts w:ascii="Arial" w:hAnsi="Arial" w:cs="Arial"/>
      </w:rPr>
      <w:t>1</w:t>
    </w:r>
    <w:r w:rsidR="000E2B28">
      <w:rPr>
        <w:rFonts w:ascii="Arial" w:hAnsi="Arial" w:cs="Arial"/>
      </w:rPr>
      <w:t xml:space="preserve"> Driving</w:t>
    </w:r>
    <w:r>
      <w:rPr>
        <w:rFonts w:ascii="Arial" w:hAnsi="Arial" w:cs="Arial"/>
      </w:rPr>
      <w:tab/>
    </w:r>
    <w:r>
      <w:rPr>
        <w:rFonts w:ascii="Arial" w:hAnsi="Arial" w:cs="Arial"/>
      </w:rPr>
      <w:tab/>
      <w:t>Adopted 00/00/0000</w:t>
    </w:r>
    <w:r>
      <w:rPr>
        <w:rFonts w:ascii="Arial" w:hAnsi="Arial" w:cs="Arial"/>
      </w:rPr>
      <w:tab/>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4CEF6C" w14:textId="306D13FC" w:rsidR="00690FB3" w:rsidRPr="00D93BB4" w:rsidRDefault="00690FB3" w:rsidP="00631F35">
    <w:pPr>
      <w:pStyle w:val="Footer"/>
      <w:rPr>
        <w:rFonts w:ascii="Arial" w:hAnsi="Arial" w:cs="Arial"/>
      </w:rPr>
    </w:pPr>
    <w:r>
      <w:rPr>
        <w:rFonts w:ascii="Arial" w:hAnsi="Arial" w:cs="Arial"/>
      </w:rPr>
      <w:t>SOG 3.2</w:t>
    </w:r>
    <w:r w:rsidR="000E2B28">
      <w:rPr>
        <w:rFonts w:ascii="Arial" w:hAnsi="Arial" w:cs="Arial"/>
      </w:rPr>
      <w:t xml:space="preserve"> Seatbelts</w:t>
    </w:r>
    <w:r>
      <w:rPr>
        <w:rFonts w:ascii="Arial" w:hAnsi="Arial" w:cs="Arial"/>
      </w:rPr>
      <w:tab/>
    </w:r>
    <w:r>
      <w:rPr>
        <w:rFonts w:ascii="Arial" w:hAnsi="Arial" w:cs="Arial"/>
      </w:rPr>
      <w:tab/>
      <w:t>Adopted 00/00/0000</w:t>
    </w:r>
    <w:r>
      <w:rPr>
        <w:rFonts w:ascii="Arial" w:hAnsi="Arial" w:cs="Arial"/>
      </w:rPr>
      <w:tab/>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3C4B91" w14:textId="4FCF33CE" w:rsidR="00690FB3" w:rsidRPr="00D93BB4" w:rsidRDefault="00690FB3" w:rsidP="00631F35">
    <w:pPr>
      <w:pStyle w:val="Footer"/>
      <w:rPr>
        <w:rFonts w:ascii="Arial" w:hAnsi="Arial" w:cs="Arial"/>
      </w:rPr>
    </w:pPr>
    <w:r>
      <w:rPr>
        <w:rFonts w:ascii="Arial" w:hAnsi="Arial" w:cs="Arial"/>
      </w:rPr>
      <w:t xml:space="preserve">SOG </w:t>
    </w:r>
    <w:r w:rsidR="000E2B28">
      <w:rPr>
        <w:rFonts w:ascii="Arial" w:hAnsi="Arial" w:cs="Arial"/>
      </w:rPr>
      <w:t>3.3 Apparatus and Equipment</w:t>
    </w:r>
    <w:r>
      <w:rPr>
        <w:rFonts w:ascii="Arial" w:hAnsi="Arial" w:cs="Arial"/>
      </w:rPr>
      <w:tab/>
    </w:r>
    <w:r>
      <w:rPr>
        <w:rFonts w:ascii="Arial" w:hAnsi="Arial" w:cs="Arial"/>
      </w:rPr>
      <w:tab/>
      <w:t>Adopted 00/00/0000</w:t>
    </w:r>
    <w:r>
      <w:rPr>
        <w:rFonts w:ascii="Arial" w:hAnsi="Arial" w:cs="Arial"/>
      </w:rPr>
      <w:tab/>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811713" w14:textId="314535A3" w:rsidR="000E2B28" w:rsidRPr="00D93BB4" w:rsidRDefault="000E2B28" w:rsidP="00631F35">
    <w:pPr>
      <w:pStyle w:val="Footer"/>
      <w:rPr>
        <w:rFonts w:ascii="Arial" w:hAnsi="Arial" w:cs="Arial"/>
      </w:rPr>
    </w:pPr>
    <w:r>
      <w:rPr>
        <w:rFonts w:ascii="Arial" w:hAnsi="Arial" w:cs="Arial"/>
      </w:rPr>
      <w:t>SOG 4.1 Incident Command</w:t>
    </w:r>
    <w:r>
      <w:rPr>
        <w:rFonts w:ascii="Arial" w:hAnsi="Arial" w:cs="Arial"/>
      </w:rPr>
      <w:tab/>
    </w:r>
    <w:r>
      <w:rPr>
        <w:rFonts w:ascii="Arial" w:hAnsi="Arial" w:cs="Arial"/>
      </w:rPr>
      <w:tab/>
      <w:t>Adopted 00/00/0000</w:t>
    </w:r>
    <w:r>
      <w:rPr>
        <w:rFonts w:ascii="Arial" w:hAnsi="Arial" w:cs="Arial"/>
      </w:rPr>
      <w:tab/>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A23A7B" w14:textId="683DE147" w:rsidR="00690FB3" w:rsidRPr="00D93BB4" w:rsidRDefault="00690FB3" w:rsidP="00631F35">
    <w:pPr>
      <w:pStyle w:val="Footer"/>
      <w:rPr>
        <w:rFonts w:ascii="Arial" w:hAnsi="Arial" w:cs="Arial"/>
      </w:rPr>
    </w:pPr>
    <w:r>
      <w:rPr>
        <w:rFonts w:ascii="Arial" w:hAnsi="Arial" w:cs="Arial"/>
      </w:rPr>
      <w:t>SOG 4.2</w:t>
    </w:r>
    <w:r w:rsidR="000E2B28">
      <w:rPr>
        <w:rFonts w:ascii="Arial" w:hAnsi="Arial" w:cs="Arial"/>
      </w:rPr>
      <w:t xml:space="preserve"> Communications</w:t>
    </w:r>
    <w:r>
      <w:rPr>
        <w:rFonts w:ascii="Arial" w:hAnsi="Arial" w:cs="Arial"/>
      </w:rPr>
      <w:tab/>
    </w:r>
    <w:r>
      <w:rPr>
        <w:rFonts w:ascii="Arial" w:hAnsi="Arial" w:cs="Arial"/>
      </w:rPr>
      <w:tab/>
      <w:t>Adopted 00/00/0000</w:t>
    </w:r>
    <w:r>
      <w:rPr>
        <w:rFonts w:ascii="Arial" w:hAnsi="Arial" w:cs="Arial"/>
      </w:rPr>
      <w:tab/>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489589" w14:textId="56B3A743" w:rsidR="00995323" w:rsidRPr="00D93BB4" w:rsidRDefault="00995323" w:rsidP="00631F35">
    <w:pPr>
      <w:pStyle w:val="Footer"/>
      <w:rPr>
        <w:rFonts w:ascii="Arial" w:hAnsi="Arial" w:cs="Arial"/>
      </w:rPr>
    </w:pPr>
    <w:r>
      <w:rPr>
        <w:rFonts w:ascii="Arial" w:hAnsi="Arial" w:cs="Arial"/>
      </w:rPr>
      <w:t>SOG 4.3</w:t>
    </w:r>
    <w:r w:rsidR="000E2B28">
      <w:rPr>
        <w:rFonts w:ascii="Arial" w:hAnsi="Arial" w:cs="Arial"/>
      </w:rPr>
      <w:t xml:space="preserve"> Accountability</w:t>
    </w:r>
    <w:r>
      <w:rPr>
        <w:rFonts w:ascii="Arial" w:hAnsi="Arial" w:cs="Arial"/>
      </w:rPr>
      <w:tab/>
    </w:r>
    <w:r>
      <w:rPr>
        <w:rFonts w:ascii="Arial" w:hAnsi="Arial" w:cs="Arial"/>
      </w:rPr>
      <w:tab/>
      <w:t>Adopted 00/00/0000</w:t>
    </w:r>
    <w:r>
      <w:rPr>
        <w:rFonts w:ascii="Arial" w:hAnsi="Arial" w:cs="Arial"/>
      </w:rPr>
      <w:tab/>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C5EECC" w14:textId="0A9DA390" w:rsidR="00012168" w:rsidRPr="00D93BB4" w:rsidRDefault="00012168" w:rsidP="00631F35">
    <w:pPr>
      <w:pStyle w:val="Footer"/>
      <w:rPr>
        <w:rFonts w:ascii="Arial" w:hAnsi="Arial" w:cs="Arial"/>
      </w:rPr>
    </w:pPr>
    <w:r>
      <w:rPr>
        <w:rFonts w:ascii="Arial" w:hAnsi="Arial" w:cs="Arial"/>
      </w:rPr>
      <w:t>SOG 5.1</w:t>
    </w:r>
    <w:r w:rsidR="000E2B28">
      <w:rPr>
        <w:rFonts w:ascii="Arial" w:hAnsi="Arial" w:cs="Arial"/>
      </w:rPr>
      <w:t xml:space="preserve"> Protective Clothing</w:t>
    </w:r>
    <w:r>
      <w:rPr>
        <w:rFonts w:ascii="Arial" w:hAnsi="Arial" w:cs="Arial"/>
      </w:rPr>
      <w:tab/>
    </w:r>
    <w:r>
      <w:rPr>
        <w:rFonts w:ascii="Arial" w:hAnsi="Arial" w:cs="Arial"/>
      </w:rPr>
      <w:tab/>
      <w:t>Adopted 00/00/0000</w:t>
    </w:r>
    <w:r>
      <w:rPr>
        <w:rFonts w:ascii="Arial" w:hAnsi="Arial" w:cs="Arial"/>
      </w:rPr>
      <w:tab/>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B2E1E1" w14:textId="53CE60E3" w:rsidR="00012168" w:rsidRPr="00D93BB4" w:rsidRDefault="00012168" w:rsidP="00631F35">
    <w:pPr>
      <w:pStyle w:val="Footer"/>
      <w:rPr>
        <w:rFonts w:ascii="Arial" w:hAnsi="Arial" w:cs="Arial"/>
      </w:rPr>
    </w:pPr>
    <w:r>
      <w:rPr>
        <w:rFonts w:ascii="Arial" w:hAnsi="Arial" w:cs="Arial"/>
      </w:rPr>
      <w:t>SOG 5.2</w:t>
    </w:r>
    <w:r w:rsidR="000E2B28">
      <w:rPr>
        <w:rFonts w:ascii="Arial" w:hAnsi="Arial" w:cs="Arial"/>
      </w:rPr>
      <w:t xml:space="preserve"> Exposure Control</w:t>
    </w:r>
    <w:r>
      <w:rPr>
        <w:rFonts w:ascii="Arial" w:hAnsi="Arial" w:cs="Arial"/>
      </w:rPr>
      <w:tab/>
    </w:r>
    <w:r>
      <w:rPr>
        <w:rFonts w:ascii="Arial" w:hAnsi="Arial" w:cs="Arial"/>
      </w:rPr>
      <w:tab/>
      <w:t>Adopted 00/00/0000</w:t>
    </w:r>
    <w:r>
      <w:rPr>
        <w:rFonts w:ascii="Arial" w:hAnsi="Arial" w:cs="Arial"/>
      </w:rPr>
      <w:tab/>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425F05" w14:textId="1085A3D3" w:rsidR="007B142C" w:rsidRPr="00D93BB4" w:rsidRDefault="007B142C" w:rsidP="00631F35">
    <w:pPr>
      <w:pStyle w:val="Footer"/>
      <w:rPr>
        <w:rFonts w:ascii="Arial" w:hAnsi="Arial" w:cs="Arial"/>
      </w:rPr>
    </w:pPr>
    <w:r>
      <w:rPr>
        <w:rFonts w:ascii="Arial" w:hAnsi="Arial" w:cs="Arial"/>
      </w:rPr>
      <w:t>SOG 5.3</w:t>
    </w:r>
    <w:r w:rsidR="000E2B28">
      <w:rPr>
        <w:rFonts w:ascii="Arial" w:hAnsi="Arial" w:cs="Arial"/>
      </w:rPr>
      <w:t xml:space="preserve"> Respiratory Protection</w:t>
    </w:r>
    <w:r>
      <w:rPr>
        <w:rFonts w:ascii="Arial" w:hAnsi="Arial" w:cs="Arial"/>
      </w:rPr>
      <w:tab/>
    </w:r>
    <w:r>
      <w:rPr>
        <w:rFonts w:ascii="Arial" w:hAnsi="Arial" w:cs="Arial"/>
      </w:rPr>
      <w:tab/>
      <w:t>Adopted 00/00/0000</w:t>
    </w:r>
    <w:r>
      <w:rPr>
        <w:rFonts w:ascii="Arial" w:hAnsi="Arial" w:cs="Arial"/>
      </w:rPr>
      <w:tab/>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2C8A88" w14:textId="0A4BBB92" w:rsidR="007B142C" w:rsidRPr="00D93BB4" w:rsidRDefault="007B142C" w:rsidP="00631F35">
    <w:pPr>
      <w:pStyle w:val="Footer"/>
      <w:rPr>
        <w:rFonts w:ascii="Arial" w:hAnsi="Arial" w:cs="Arial"/>
      </w:rPr>
    </w:pPr>
    <w:r>
      <w:rPr>
        <w:rFonts w:ascii="Arial" w:hAnsi="Arial" w:cs="Arial"/>
      </w:rPr>
      <w:t>SOG 6.</w:t>
    </w:r>
    <w:r w:rsidR="00590B16">
      <w:rPr>
        <w:rFonts w:ascii="Arial" w:hAnsi="Arial" w:cs="Arial"/>
      </w:rPr>
      <w:t>1</w:t>
    </w:r>
    <w:r w:rsidR="000E2B28">
      <w:rPr>
        <w:rFonts w:ascii="Arial" w:hAnsi="Arial" w:cs="Arial"/>
      </w:rPr>
      <w:t xml:space="preserve"> Lock Out/Tag Out</w:t>
    </w:r>
    <w:r>
      <w:rPr>
        <w:rFonts w:ascii="Arial" w:hAnsi="Arial" w:cs="Arial"/>
      </w:rPr>
      <w:tab/>
    </w:r>
    <w:r>
      <w:rPr>
        <w:rFonts w:ascii="Arial" w:hAnsi="Arial" w:cs="Arial"/>
      </w:rPr>
      <w:tab/>
      <w:t>Adopted 00/00/0000</w:t>
    </w:r>
    <w:r>
      <w:rPr>
        <w:rFonts w:ascii="Arial" w:hAnsi="Arial" w:cs="Arial"/>
      </w:rPr>
      <w:tab/>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EEB3A4" w14:textId="715902DE" w:rsidR="00590B16" w:rsidRPr="00D93BB4" w:rsidRDefault="00590B16" w:rsidP="00631F35">
    <w:pPr>
      <w:pStyle w:val="Footer"/>
      <w:rPr>
        <w:rFonts w:ascii="Arial" w:hAnsi="Arial" w:cs="Arial"/>
      </w:rPr>
    </w:pPr>
    <w:r>
      <w:rPr>
        <w:rFonts w:ascii="Arial" w:hAnsi="Arial" w:cs="Arial"/>
      </w:rPr>
      <w:t>SOG 6.2 Hazard Communications</w:t>
    </w:r>
    <w:r>
      <w:rPr>
        <w:rFonts w:ascii="Arial" w:hAnsi="Arial" w:cs="Arial"/>
      </w:rPr>
      <w:tab/>
    </w:r>
    <w:r>
      <w:rPr>
        <w:rFonts w:ascii="Arial" w:hAnsi="Arial" w:cs="Arial"/>
      </w:rPr>
      <w:tab/>
      <w:t>Adopted 00/00/0000</w:t>
    </w:r>
    <w:r>
      <w:rPr>
        <w:rFonts w:ascii="Arial" w:hAnsi="Arial" w:cs="Arial"/>
      </w:rPr>
      <w:tab/>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97BE2B" w14:textId="3705389E" w:rsidR="005866D9" w:rsidRPr="00D93BB4" w:rsidRDefault="005866D9" w:rsidP="00631F35">
    <w:pPr>
      <w:pStyle w:val="Footer"/>
      <w:rPr>
        <w:rFonts w:ascii="Arial" w:hAnsi="Arial" w:cs="Arial"/>
      </w:rPr>
    </w:pPr>
    <w:r>
      <w:rPr>
        <w:rFonts w:ascii="Arial" w:hAnsi="Arial" w:cs="Arial"/>
      </w:rPr>
      <w:t>SOG 7.1</w:t>
    </w:r>
    <w:r w:rsidR="00590B16">
      <w:rPr>
        <w:rFonts w:ascii="Arial" w:hAnsi="Arial" w:cs="Arial"/>
      </w:rPr>
      <w:t xml:space="preserve"> Structure Fires</w:t>
    </w:r>
    <w:r>
      <w:rPr>
        <w:rFonts w:ascii="Arial" w:hAnsi="Arial" w:cs="Arial"/>
      </w:rPr>
      <w:tab/>
    </w:r>
    <w:r>
      <w:rPr>
        <w:rFonts w:ascii="Arial" w:hAnsi="Arial" w:cs="Arial"/>
      </w:rPr>
      <w:tab/>
      <w:t>Adopted 00/00/0000</w:t>
    </w:r>
    <w:r>
      <w:rPr>
        <w:rFonts w:ascii="Arial" w:hAnsi="Arial" w:cs="Arial"/>
      </w:rPr>
      <w:tab/>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A71AE7" w14:textId="22913601" w:rsidR="005866D9" w:rsidRPr="00D93BB4" w:rsidRDefault="005866D9" w:rsidP="00631F35">
    <w:pPr>
      <w:pStyle w:val="Footer"/>
      <w:rPr>
        <w:rFonts w:ascii="Arial" w:hAnsi="Arial" w:cs="Arial"/>
      </w:rPr>
    </w:pPr>
    <w:r>
      <w:rPr>
        <w:rFonts w:ascii="Arial" w:hAnsi="Arial" w:cs="Arial"/>
      </w:rPr>
      <w:t>SOG 7.2</w:t>
    </w:r>
    <w:r w:rsidR="00590B16">
      <w:rPr>
        <w:rFonts w:ascii="Arial" w:hAnsi="Arial" w:cs="Arial"/>
      </w:rPr>
      <w:t xml:space="preserve"> Vehicle Fires</w:t>
    </w:r>
    <w:r>
      <w:rPr>
        <w:rFonts w:ascii="Arial" w:hAnsi="Arial" w:cs="Arial"/>
      </w:rPr>
      <w:tab/>
    </w:r>
    <w:r>
      <w:rPr>
        <w:rFonts w:ascii="Arial" w:hAnsi="Arial" w:cs="Arial"/>
      </w:rPr>
      <w:tab/>
      <w:t>Adopted 00/00/0000</w:t>
    </w:r>
    <w:r>
      <w:rPr>
        <w:rFonts w:ascii="Arial" w:hAnsi="Arial" w:cs="Arial"/>
      </w:rPr>
      <w:tab/>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EFCCA3" w14:textId="74A4860E" w:rsidR="005866D9" w:rsidRPr="00D93BB4" w:rsidRDefault="005866D9" w:rsidP="00631F35">
    <w:pPr>
      <w:pStyle w:val="Footer"/>
      <w:rPr>
        <w:rFonts w:ascii="Arial" w:hAnsi="Arial" w:cs="Arial"/>
      </w:rPr>
    </w:pPr>
    <w:r>
      <w:rPr>
        <w:rFonts w:ascii="Arial" w:hAnsi="Arial" w:cs="Arial"/>
      </w:rPr>
      <w:t>SOG 7.</w:t>
    </w:r>
    <w:r w:rsidR="00190134">
      <w:rPr>
        <w:rFonts w:ascii="Arial" w:hAnsi="Arial" w:cs="Arial"/>
      </w:rPr>
      <w:t>3</w:t>
    </w:r>
    <w:r w:rsidR="00590B16">
      <w:rPr>
        <w:rFonts w:ascii="Arial" w:hAnsi="Arial" w:cs="Arial"/>
      </w:rPr>
      <w:t xml:space="preserve"> Vehicle Accidents</w:t>
    </w:r>
    <w:r>
      <w:rPr>
        <w:rFonts w:ascii="Arial" w:hAnsi="Arial" w:cs="Arial"/>
      </w:rPr>
      <w:tab/>
    </w:r>
    <w:r>
      <w:rPr>
        <w:rFonts w:ascii="Arial" w:hAnsi="Arial" w:cs="Arial"/>
      </w:rPr>
      <w:tab/>
      <w:t>Adopted 00/00/0000</w:t>
    </w:r>
    <w:r>
      <w:rPr>
        <w:rFonts w:ascii="Arial" w:hAnsi="Arial" w:cs="Arial"/>
      </w:rPr>
      <w:tab/>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0C5279" w14:textId="783BA08E" w:rsidR="00190134" w:rsidRPr="00D93BB4" w:rsidRDefault="00190134" w:rsidP="00631F35">
    <w:pPr>
      <w:pStyle w:val="Footer"/>
      <w:rPr>
        <w:rFonts w:ascii="Arial" w:hAnsi="Arial" w:cs="Arial"/>
      </w:rPr>
    </w:pPr>
    <w:r>
      <w:rPr>
        <w:rFonts w:ascii="Arial" w:hAnsi="Arial" w:cs="Arial"/>
      </w:rPr>
      <w:t>SOG 7.4</w:t>
    </w:r>
    <w:r w:rsidR="00590B16">
      <w:rPr>
        <w:rFonts w:ascii="Arial" w:hAnsi="Arial" w:cs="Arial"/>
      </w:rPr>
      <w:t xml:space="preserve"> Wildland Fires</w:t>
    </w:r>
    <w:r>
      <w:rPr>
        <w:rFonts w:ascii="Arial" w:hAnsi="Arial" w:cs="Arial"/>
      </w:rPr>
      <w:tab/>
    </w:r>
    <w:r>
      <w:rPr>
        <w:rFonts w:ascii="Arial" w:hAnsi="Arial" w:cs="Arial"/>
      </w:rPr>
      <w:tab/>
      <w:t>Adopted 00/00/0000</w:t>
    </w:r>
    <w:r>
      <w:rPr>
        <w:rFonts w:ascii="Arial" w:hAnsi="Arial" w:cs="Arial"/>
      </w:rPr>
      <w:tab/>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BBE80" w14:textId="3568ABA6" w:rsidR="00887EE1" w:rsidRPr="00D93BB4" w:rsidRDefault="00887EE1" w:rsidP="00631F35">
    <w:pPr>
      <w:pStyle w:val="Footer"/>
      <w:rPr>
        <w:rFonts w:ascii="Arial" w:hAnsi="Arial" w:cs="Arial"/>
      </w:rPr>
    </w:pPr>
    <w:r>
      <w:rPr>
        <w:rFonts w:ascii="Arial" w:hAnsi="Arial" w:cs="Arial"/>
      </w:rPr>
      <w:t>SOG 7.5</w:t>
    </w:r>
    <w:r w:rsidR="00590B16">
      <w:rPr>
        <w:rFonts w:ascii="Arial" w:hAnsi="Arial" w:cs="Arial"/>
      </w:rPr>
      <w:t xml:space="preserve"> Hazardous Materials</w:t>
    </w:r>
    <w:r>
      <w:rPr>
        <w:rFonts w:ascii="Arial" w:hAnsi="Arial" w:cs="Arial"/>
      </w:rPr>
      <w:tab/>
    </w:r>
    <w:r>
      <w:rPr>
        <w:rFonts w:ascii="Arial" w:hAnsi="Arial" w:cs="Arial"/>
      </w:rPr>
      <w:tab/>
      <w:t>Adopted 00/00/0000</w:t>
    </w:r>
    <w:r>
      <w:rPr>
        <w:rFonts w:ascii="Arial" w:hAnsi="Arial" w:cs="Arial"/>
      </w:rPr>
      <w:tab/>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5159FC" w14:textId="78FAB1F5" w:rsidR="00887EE1" w:rsidRPr="00D93BB4" w:rsidRDefault="00887EE1" w:rsidP="00631F35">
    <w:pPr>
      <w:pStyle w:val="Footer"/>
      <w:rPr>
        <w:rFonts w:ascii="Arial" w:hAnsi="Arial" w:cs="Arial"/>
      </w:rPr>
    </w:pPr>
    <w:r>
      <w:rPr>
        <w:rFonts w:ascii="Arial" w:hAnsi="Arial" w:cs="Arial"/>
      </w:rPr>
      <w:t>SOG 7.</w:t>
    </w:r>
    <w:r w:rsidR="0075083B">
      <w:rPr>
        <w:rFonts w:ascii="Arial" w:hAnsi="Arial" w:cs="Arial"/>
      </w:rPr>
      <w:t>6</w:t>
    </w:r>
    <w:r w:rsidR="00590B16">
      <w:rPr>
        <w:rFonts w:ascii="Arial" w:hAnsi="Arial" w:cs="Arial"/>
      </w:rPr>
      <w:t xml:space="preserve"> Natural Gas Incidents</w:t>
    </w:r>
    <w:r>
      <w:rPr>
        <w:rFonts w:ascii="Arial" w:hAnsi="Arial" w:cs="Arial"/>
      </w:rPr>
      <w:tab/>
    </w:r>
    <w:r>
      <w:rPr>
        <w:rFonts w:ascii="Arial" w:hAnsi="Arial" w:cs="Arial"/>
      </w:rPr>
      <w:tab/>
      <w:t>Adopted 00/00/0000</w:t>
    </w:r>
    <w:r>
      <w:rPr>
        <w:rFonts w:ascii="Arial" w:hAnsi="Arial" w:cs="Arial"/>
      </w:rPr>
      <w:tab/>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5AC62" w14:textId="3CB5DE36" w:rsidR="0075083B" w:rsidRPr="00D93BB4" w:rsidRDefault="0075083B" w:rsidP="00631F35">
    <w:pPr>
      <w:pStyle w:val="Footer"/>
      <w:rPr>
        <w:rFonts w:ascii="Arial" w:hAnsi="Arial" w:cs="Arial"/>
      </w:rPr>
    </w:pPr>
    <w:r>
      <w:rPr>
        <w:rFonts w:ascii="Arial" w:hAnsi="Arial" w:cs="Arial"/>
      </w:rPr>
      <w:t>SOG 7.7</w:t>
    </w:r>
    <w:r w:rsidR="00590B16">
      <w:rPr>
        <w:rFonts w:ascii="Arial" w:hAnsi="Arial" w:cs="Arial"/>
      </w:rPr>
      <w:t xml:space="preserve"> Carbon Monoxide Incidents</w:t>
    </w:r>
    <w:r>
      <w:rPr>
        <w:rFonts w:ascii="Arial" w:hAnsi="Arial" w:cs="Arial"/>
      </w:rPr>
      <w:tab/>
    </w:r>
    <w:r>
      <w:rPr>
        <w:rFonts w:ascii="Arial" w:hAnsi="Arial" w:cs="Arial"/>
      </w:rPr>
      <w:tab/>
      <w:t>Adopted 00/00/0000</w:t>
    </w:r>
    <w:r>
      <w:rPr>
        <w:rFonts w:ascii="Arial" w:hAnsi="Arial" w:cs="Arial"/>
      </w:rPr>
      <w:tab/>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91981F" w14:textId="3E423095" w:rsidR="0075083B" w:rsidRPr="00D93BB4" w:rsidRDefault="0075083B" w:rsidP="00631F35">
    <w:pPr>
      <w:pStyle w:val="Footer"/>
      <w:rPr>
        <w:rFonts w:ascii="Arial" w:hAnsi="Arial" w:cs="Arial"/>
      </w:rPr>
    </w:pPr>
    <w:r>
      <w:rPr>
        <w:rFonts w:ascii="Arial" w:hAnsi="Arial" w:cs="Arial"/>
      </w:rPr>
      <w:t>SOG 7.8</w:t>
    </w:r>
    <w:r w:rsidR="00590B16">
      <w:rPr>
        <w:rFonts w:ascii="Arial" w:hAnsi="Arial" w:cs="Arial"/>
      </w:rPr>
      <w:t xml:space="preserve"> Confined Space Rescue</w:t>
    </w:r>
    <w:r>
      <w:rPr>
        <w:rFonts w:ascii="Arial" w:hAnsi="Arial" w:cs="Arial"/>
      </w:rPr>
      <w:tab/>
    </w:r>
    <w:r>
      <w:rPr>
        <w:rFonts w:ascii="Arial" w:hAnsi="Arial" w:cs="Arial"/>
      </w:rPr>
      <w:tab/>
      <w:t>Adopted 00/00/0000</w:t>
    </w:r>
    <w:r>
      <w:rPr>
        <w:rFonts w:ascii="Arial" w:hAnsi="Arial" w:cs="Arial"/>
      </w:rPr>
      <w:tab/>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F0591B" w14:textId="39A5153B" w:rsidR="0075083B" w:rsidRPr="00D93BB4" w:rsidRDefault="0075083B" w:rsidP="00631F35">
    <w:pPr>
      <w:pStyle w:val="Footer"/>
      <w:rPr>
        <w:rFonts w:ascii="Arial" w:hAnsi="Arial" w:cs="Arial"/>
      </w:rPr>
    </w:pPr>
    <w:r>
      <w:rPr>
        <w:rFonts w:ascii="Arial" w:hAnsi="Arial" w:cs="Arial"/>
      </w:rPr>
      <w:t>SOG 7.9</w:t>
    </w:r>
    <w:r w:rsidR="00590B16">
      <w:rPr>
        <w:rFonts w:ascii="Arial" w:hAnsi="Arial" w:cs="Arial"/>
      </w:rPr>
      <w:t xml:space="preserve"> Trench Rescue</w:t>
    </w:r>
    <w:r>
      <w:rPr>
        <w:rFonts w:ascii="Arial" w:hAnsi="Arial" w:cs="Arial"/>
      </w:rPr>
      <w:tab/>
    </w:r>
    <w:r>
      <w:rPr>
        <w:rFonts w:ascii="Arial" w:hAnsi="Arial" w:cs="Arial"/>
      </w:rPr>
      <w:tab/>
      <w:t>Adopted 00/00/0000</w:t>
    </w:r>
    <w:r>
      <w:rPr>
        <w:rFonts w:ascii="Arial" w:hAnsi="Arial" w:cs="Arial"/>
      </w:rPr>
      <w:tab/>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D7DED" w14:textId="5A4A9811" w:rsidR="0075083B" w:rsidRPr="00D93BB4" w:rsidRDefault="0075083B" w:rsidP="00631F35">
    <w:pPr>
      <w:pStyle w:val="Footer"/>
      <w:rPr>
        <w:rFonts w:ascii="Arial" w:hAnsi="Arial" w:cs="Arial"/>
      </w:rPr>
    </w:pPr>
    <w:r>
      <w:rPr>
        <w:rFonts w:ascii="Arial" w:hAnsi="Arial" w:cs="Arial"/>
      </w:rPr>
      <w:t>SOG 7.10</w:t>
    </w:r>
    <w:r w:rsidR="00590B16">
      <w:rPr>
        <w:rFonts w:ascii="Arial" w:hAnsi="Arial" w:cs="Arial"/>
      </w:rPr>
      <w:t xml:space="preserve"> Water Rescue</w:t>
    </w:r>
    <w:r>
      <w:rPr>
        <w:rFonts w:ascii="Arial" w:hAnsi="Arial" w:cs="Arial"/>
      </w:rPr>
      <w:tab/>
    </w:r>
    <w:r>
      <w:rPr>
        <w:rFonts w:ascii="Arial" w:hAnsi="Arial" w:cs="Arial"/>
      </w:rPr>
      <w:tab/>
      <w:t>Adopted 00/00/0000</w:t>
    </w:r>
    <w:r>
      <w:rPr>
        <w:rFonts w:ascii="Arial" w:hAnsi="Arial" w:cs="Arial"/>
      </w:rPr>
      <w:tab/>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F52A0" w14:textId="408443A8" w:rsidR="0075083B" w:rsidRPr="00D93BB4" w:rsidRDefault="0075083B" w:rsidP="00631F35">
    <w:pPr>
      <w:pStyle w:val="Footer"/>
      <w:rPr>
        <w:rFonts w:ascii="Arial" w:hAnsi="Arial" w:cs="Arial"/>
      </w:rPr>
    </w:pPr>
    <w:r>
      <w:rPr>
        <w:rFonts w:ascii="Arial" w:hAnsi="Arial" w:cs="Arial"/>
      </w:rPr>
      <w:t>SOG 7.11</w:t>
    </w:r>
    <w:r w:rsidR="00590B16">
      <w:rPr>
        <w:rFonts w:ascii="Arial" w:hAnsi="Arial" w:cs="Arial"/>
      </w:rPr>
      <w:t xml:space="preserve"> MAYDAY</w:t>
    </w:r>
    <w:r>
      <w:rPr>
        <w:rFonts w:ascii="Arial" w:hAnsi="Arial" w:cs="Arial"/>
      </w:rPr>
      <w:tab/>
    </w:r>
    <w:r>
      <w:rPr>
        <w:rFonts w:ascii="Arial" w:hAnsi="Arial" w:cs="Arial"/>
      </w:rPr>
      <w:tab/>
      <w:t>Adopted 00/00/0000</w:t>
    </w:r>
    <w:r>
      <w:rPr>
        <w:rFonts w:ascii="Arial" w:hAnsi="Arial" w:cs="Arial"/>
      </w:rPr>
      <w:tab/>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0EAA9D" w14:textId="511CD1F4" w:rsidR="0075083B" w:rsidRPr="00D93BB4" w:rsidRDefault="0075083B" w:rsidP="00631F35">
    <w:pPr>
      <w:pStyle w:val="Footer"/>
      <w:rPr>
        <w:rFonts w:ascii="Arial" w:hAnsi="Arial" w:cs="Arial"/>
      </w:rPr>
    </w:pPr>
    <w:r>
      <w:rPr>
        <w:rFonts w:ascii="Arial" w:hAnsi="Arial" w:cs="Arial"/>
      </w:rPr>
      <w:t>SOG 7.1</w:t>
    </w:r>
    <w:r w:rsidR="00190134">
      <w:rPr>
        <w:rFonts w:ascii="Arial" w:hAnsi="Arial" w:cs="Arial"/>
      </w:rPr>
      <w:t>2</w:t>
    </w:r>
    <w:r w:rsidR="00590B16">
      <w:rPr>
        <w:rFonts w:ascii="Arial" w:hAnsi="Arial" w:cs="Arial"/>
      </w:rPr>
      <w:t xml:space="preserve"> Rehab</w:t>
    </w:r>
    <w:r>
      <w:rPr>
        <w:rFonts w:ascii="Arial" w:hAnsi="Arial" w:cs="Arial"/>
      </w:rPr>
      <w:tab/>
    </w:r>
    <w:r>
      <w:rPr>
        <w:rFonts w:ascii="Arial" w:hAnsi="Arial" w:cs="Arial"/>
      </w:rPr>
      <w:tab/>
      <w:t>Adopted 00/00/0000</w:t>
    </w:r>
    <w:r>
      <w:rPr>
        <w:rFonts w:ascii="Arial" w:hAnsi="Arial" w:cs="Arial"/>
      </w:rPr>
      <w:tab/>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09C2AF" w14:textId="6B2F67D7" w:rsidR="0039141B" w:rsidRPr="00D93BB4" w:rsidRDefault="0039141B" w:rsidP="00631F35">
    <w:pPr>
      <w:pStyle w:val="Footer"/>
      <w:rPr>
        <w:rFonts w:ascii="Arial" w:hAnsi="Arial" w:cs="Arial"/>
      </w:rPr>
    </w:pPr>
    <w:r>
      <w:rPr>
        <w:rFonts w:ascii="Arial" w:hAnsi="Arial" w:cs="Arial"/>
      </w:rPr>
      <w:t>SOG 7.13</w:t>
    </w:r>
    <w:r w:rsidR="00590B16">
      <w:rPr>
        <w:rFonts w:ascii="Arial" w:hAnsi="Arial" w:cs="Arial"/>
      </w:rPr>
      <w:t xml:space="preserve"> RIT</w:t>
    </w:r>
    <w:r>
      <w:rPr>
        <w:rFonts w:ascii="Arial" w:hAnsi="Arial" w:cs="Arial"/>
      </w:rPr>
      <w:tab/>
    </w:r>
    <w:r>
      <w:rPr>
        <w:rFonts w:ascii="Arial" w:hAnsi="Arial" w:cs="Arial"/>
      </w:rPr>
      <w:tab/>
      <w:t>Adopted 00/00/0000</w:t>
    </w:r>
    <w:r>
      <w:rPr>
        <w:rFonts w:ascii="Arial" w:hAnsi="Arial" w:cs="Arial"/>
      </w:rPr>
      <w:tab/>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2EC029" w14:textId="73FD1B3B" w:rsidR="0075083B" w:rsidRPr="00D93BB4" w:rsidRDefault="0075083B" w:rsidP="00631F35">
    <w:pPr>
      <w:pStyle w:val="Footer"/>
      <w:rPr>
        <w:rFonts w:ascii="Arial" w:hAnsi="Arial" w:cs="Arial"/>
      </w:rPr>
    </w:pPr>
    <w:r>
      <w:rPr>
        <w:rFonts w:ascii="Arial" w:hAnsi="Arial" w:cs="Arial"/>
      </w:rPr>
      <w:t>SOG 8.1</w:t>
    </w:r>
    <w:r w:rsidR="00590B16">
      <w:rPr>
        <w:rFonts w:ascii="Arial" w:hAnsi="Arial" w:cs="Arial"/>
      </w:rPr>
      <w:t xml:space="preserve"> Health and Safety</w:t>
    </w:r>
    <w:r>
      <w:rPr>
        <w:rFonts w:ascii="Arial" w:hAnsi="Arial" w:cs="Arial"/>
      </w:rPr>
      <w:tab/>
    </w:r>
    <w:r>
      <w:rPr>
        <w:rFonts w:ascii="Arial" w:hAnsi="Arial" w:cs="Arial"/>
      </w:rPr>
      <w:tab/>
      <w:t>Adopted 00/00/0000</w:t>
    </w:r>
    <w:r>
      <w:rPr>
        <w:rFonts w:ascii="Arial" w:hAnsi="Arial" w:cs="Arial"/>
      </w:rPr>
      <w:tab/>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55B32" w14:textId="572B70BB" w:rsidR="0039141B" w:rsidRPr="00D93BB4" w:rsidRDefault="0039141B" w:rsidP="00631F35">
    <w:pPr>
      <w:pStyle w:val="Footer"/>
      <w:rPr>
        <w:rFonts w:ascii="Arial" w:hAnsi="Arial" w:cs="Arial"/>
      </w:rPr>
    </w:pPr>
    <w:r>
      <w:rPr>
        <w:rFonts w:ascii="Arial" w:hAnsi="Arial" w:cs="Arial"/>
      </w:rPr>
      <w:t>SOG 9.1</w:t>
    </w:r>
    <w:r w:rsidR="00590B16">
      <w:rPr>
        <w:rFonts w:ascii="Arial" w:hAnsi="Arial" w:cs="Arial"/>
      </w:rPr>
      <w:t xml:space="preserve"> IIR</w:t>
    </w:r>
    <w:r>
      <w:rPr>
        <w:rFonts w:ascii="Arial" w:hAnsi="Arial" w:cs="Arial"/>
      </w:rPr>
      <w:t>, 9.2</w:t>
    </w:r>
    <w:r w:rsidR="00590B16">
      <w:rPr>
        <w:rFonts w:ascii="Arial" w:hAnsi="Arial" w:cs="Arial"/>
      </w:rPr>
      <w:t xml:space="preserve"> Physical</w:t>
    </w:r>
    <w:r>
      <w:rPr>
        <w:rFonts w:ascii="Arial" w:hAnsi="Arial" w:cs="Arial"/>
      </w:rPr>
      <w:t>, 9.3</w:t>
    </w:r>
    <w:r w:rsidR="00590B16">
      <w:rPr>
        <w:rFonts w:ascii="Arial" w:hAnsi="Arial" w:cs="Arial"/>
      </w:rPr>
      <w:t xml:space="preserve"> Member Assistance</w:t>
    </w:r>
    <w:r>
      <w:rPr>
        <w:rFonts w:ascii="Arial" w:hAnsi="Arial" w:cs="Arial"/>
      </w:rPr>
      <w:tab/>
      <w:t>Adopted 00/00/0000</w:t>
    </w:r>
    <w:r>
      <w:rPr>
        <w:rFonts w:ascii="Arial" w:hAnsi="Arial" w:cs="Arial"/>
      </w:rPr>
      <w:tab/>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7B6C6E" w14:textId="61599E0F" w:rsidR="00B5767A" w:rsidRPr="00D93BB4" w:rsidRDefault="00B5767A" w:rsidP="00631F35">
    <w:pPr>
      <w:pStyle w:val="Footer"/>
      <w:rPr>
        <w:rFonts w:ascii="Arial" w:hAnsi="Arial" w:cs="Arial"/>
      </w:rPr>
    </w:pPr>
    <w:r>
      <w:rPr>
        <w:rFonts w:ascii="Arial" w:hAnsi="Arial" w:cs="Arial"/>
      </w:rPr>
      <w:t>SOG 9.4</w:t>
    </w:r>
    <w:r w:rsidR="00590B16">
      <w:rPr>
        <w:rFonts w:ascii="Arial" w:hAnsi="Arial" w:cs="Arial"/>
      </w:rPr>
      <w:t xml:space="preserve"> Peer Support</w:t>
    </w:r>
    <w:r>
      <w:rPr>
        <w:rFonts w:ascii="Arial" w:hAnsi="Arial" w:cs="Arial"/>
      </w:rPr>
      <w:tab/>
    </w:r>
    <w:r>
      <w:rPr>
        <w:rFonts w:ascii="Arial" w:hAnsi="Arial" w:cs="Arial"/>
      </w:rPr>
      <w:tab/>
      <w:t>Adopted 00/00/0000</w:t>
    </w:r>
    <w:r>
      <w:rPr>
        <w:rFonts w:ascii="Arial" w:hAnsi="Arial" w:cs="Arial"/>
      </w:rPr>
      <w:tab/>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C31D40" w14:textId="239E4C49" w:rsidR="00B5767A" w:rsidRPr="00D93BB4" w:rsidRDefault="00B5767A" w:rsidP="00631F35">
    <w:pPr>
      <w:pStyle w:val="Footer"/>
      <w:rPr>
        <w:rFonts w:ascii="Arial" w:hAnsi="Arial" w:cs="Arial"/>
      </w:rPr>
    </w:pPr>
    <w:r>
      <w:rPr>
        <w:rFonts w:ascii="Arial" w:hAnsi="Arial" w:cs="Arial"/>
      </w:rPr>
      <w:t xml:space="preserve">SOG </w:t>
    </w:r>
    <w:r w:rsidR="0031230A">
      <w:rPr>
        <w:rFonts w:ascii="Arial" w:hAnsi="Arial" w:cs="Arial"/>
      </w:rPr>
      <w:t>9.5</w:t>
    </w:r>
    <w:r w:rsidR="00590B16">
      <w:rPr>
        <w:rFonts w:ascii="Arial" w:hAnsi="Arial" w:cs="Arial"/>
      </w:rPr>
      <w:t xml:space="preserve"> Alcohol and Controlled Substance</w:t>
    </w:r>
    <w:r>
      <w:rPr>
        <w:rFonts w:ascii="Arial" w:hAnsi="Arial" w:cs="Arial"/>
      </w:rPr>
      <w:tab/>
      <w:t>Adopted 00/00/0000</w:t>
    </w:r>
    <w:r>
      <w:rPr>
        <w:rFonts w:ascii="Arial" w:hAnsi="Arial" w:cs="Arial"/>
      </w:rPr>
      <w:tab/>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53226" w14:textId="361CC43A" w:rsidR="0031230A" w:rsidRPr="00D93BB4" w:rsidRDefault="0031230A" w:rsidP="00631F35">
    <w:pPr>
      <w:pStyle w:val="Footer"/>
      <w:rPr>
        <w:rFonts w:ascii="Arial" w:hAnsi="Arial" w:cs="Arial"/>
      </w:rPr>
    </w:pPr>
    <w:r>
      <w:rPr>
        <w:rFonts w:ascii="Arial" w:hAnsi="Arial" w:cs="Arial"/>
      </w:rPr>
      <w:t>SOG 10.1</w:t>
    </w:r>
    <w:r w:rsidR="00590B16">
      <w:rPr>
        <w:rFonts w:ascii="Arial" w:hAnsi="Arial" w:cs="Arial"/>
      </w:rPr>
      <w:t xml:space="preserve"> Social Media</w:t>
    </w:r>
    <w:r>
      <w:rPr>
        <w:rFonts w:ascii="Arial" w:hAnsi="Arial" w:cs="Arial"/>
      </w:rPr>
      <w:tab/>
    </w:r>
    <w:r>
      <w:rPr>
        <w:rFonts w:ascii="Arial" w:hAnsi="Arial" w:cs="Arial"/>
      </w:rPr>
      <w:tab/>
      <w:t>Adopted 00/00/0000</w:t>
    </w:r>
    <w:r>
      <w:rPr>
        <w:rFonts w:ascii="Arial" w:hAnsi="Arial" w:cs="Arial"/>
      </w:rPr>
      <w:tab/>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C220E2" w14:textId="09C7C0BE" w:rsidR="0031230A" w:rsidRPr="00D93BB4" w:rsidRDefault="0031230A" w:rsidP="00631F35">
    <w:pPr>
      <w:pStyle w:val="Footer"/>
      <w:rPr>
        <w:rFonts w:ascii="Arial" w:hAnsi="Arial" w:cs="Arial"/>
      </w:rPr>
    </w:pPr>
    <w:r>
      <w:rPr>
        <w:rFonts w:ascii="Arial" w:hAnsi="Arial" w:cs="Arial"/>
      </w:rPr>
      <w:t>SOG 10.2</w:t>
    </w:r>
    <w:r w:rsidR="00590B16">
      <w:rPr>
        <w:rFonts w:ascii="Arial" w:hAnsi="Arial" w:cs="Arial"/>
      </w:rPr>
      <w:t xml:space="preserve"> Weapons</w:t>
    </w:r>
    <w:r>
      <w:rPr>
        <w:rFonts w:ascii="Arial" w:hAnsi="Arial" w:cs="Arial"/>
      </w:rPr>
      <w:tab/>
    </w:r>
    <w:r>
      <w:rPr>
        <w:rFonts w:ascii="Arial" w:hAnsi="Arial" w:cs="Arial"/>
      </w:rPr>
      <w:tab/>
      <w:t>Adopted 00/00/0000</w:t>
    </w:r>
    <w:r>
      <w:rPr>
        <w:rFonts w:ascii="Arial" w:hAnsi="Arial" w:cs="Arial"/>
      </w:rPr>
      <w:tab/>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A23092" w14:textId="2CBA8D58" w:rsidR="0031230A" w:rsidRPr="00D93BB4" w:rsidRDefault="0031230A" w:rsidP="00631F35">
    <w:pPr>
      <w:pStyle w:val="Footer"/>
      <w:rPr>
        <w:rFonts w:ascii="Arial" w:hAnsi="Arial" w:cs="Arial"/>
      </w:rPr>
    </w:pPr>
    <w:r>
      <w:rPr>
        <w:rFonts w:ascii="Arial" w:hAnsi="Arial" w:cs="Arial"/>
      </w:rPr>
      <w:t>SOG 11.1</w:t>
    </w:r>
    <w:r w:rsidR="00590B16">
      <w:rPr>
        <w:rFonts w:ascii="Arial" w:hAnsi="Arial" w:cs="Arial"/>
      </w:rPr>
      <w:t xml:space="preserve"> EODH</w:t>
    </w:r>
    <w:r>
      <w:rPr>
        <w:rFonts w:ascii="Arial" w:hAnsi="Arial" w:cs="Arial"/>
      </w:rPr>
      <w:tab/>
    </w:r>
    <w:r>
      <w:rPr>
        <w:rFonts w:ascii="Arial" w:hAnsi="Arial" w:cs="Arial"/>
      </w:rPr>
      <w:tab/>
      <w:t>Adopted 00/00/0000</w:t>
    </w:r>
    <w:r>
      <w:rPr>
        <w:rFonts w:ascii="Arial" w:hAnsi="Arial" w:cs="Arial"/>
      </w:rPr>
      <w:tab/>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4AD5B5" w14:textId="1519A5F3" w:rsidR="008E49F7" w:rsidRPr="00D93BB4" w:rsidRDefault="008E49F7" w:rsidP="00631F35">
    <w:pPr>
      <w:pStyle w:val="Footer"/>
      <w:rPr>
        <w:rFonts w:ascii="Arial" w:hAnsi="Arial" w:cs="Arial"/>
      </w:rPr>
    </w:pPr>
    <w:r>
      <w:rPr>
        <w:rFonts w:ascii="Arial" w:hAnsi="Arial" w:cs="Arial"/>
      </w:rPr>
      <w:t>SOG 1</w:t>
    </w:r>
    <w:r w:rsidR="0041050E">
      <w:rPr>
        <w:rFonts w:ascii="Arial" w:hAnsi="Arial" w:cs="Arial"/>
      </w:rPr>
      <w:t>2</w:t>
    </w:r>
    <w:r>
      <w:rPr>
        <w:rFonts w:ascii="Arial" w:hAnsi="Arial" w:cs="Arial"/>
      </w:rPr>
      <w:t>.1</w:t>
    </w:r>
    <w:r w:rsidR="00590B16">
      <w:rPr>
        <w:rFonts w:ascii="Arial" w:hAnsi="Arial" w:cs="Arial"/>
      </w:rPr>
      <w:t xml:space="preserve"> Disciplinary Process</w:t>
    </w:r>
    <w:r>
      <w:rPr>
        <w:rFonts w:ascii="Arial" w:hAnsi="Arial" w:cs="Arial"/>
      </w:rPr>
      <w:tab/>
    </w:r>
    <w:r>
      <w:rPr>
        <w:rFonts w:ascii="Arial" w:hAnsi="Arial" w:cs="Arial"/>
      </w:rPr>
      <w:tab/>
      <w:t>Adopted 00/00/0000</w:t>
    </w:r>
    <w:r>
      <w:rPr>
        <w:rFonts w:ascii="Arial" w:hAnsi="Arial" w:cs="Arial"/>
      </w:rPr>
      <w:tab/>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71591" w14:textId="0B19C15A" w:rsidR="008E49F7" w:rsidRPr="00D93BB4" w:rsidRDefault="008E49F7" w:rsidP="00631F35">
    <w:pPr>
      <w:pStyle w:val="Footer"/>
      <w:rPr>
        <w:rFonts w:ascii="Arial" w:hAnsi="Arial" w:cs="Arial"/>
      </w:rPr>
    </w:pPr>
    <w:r>
      <w:rPr>
        <w:rFonts w:ascii="Arial" w:hAnsi="Arial" w:cs="Arial"/>
      </w:rPr>
      <w:t>SOG 13.1</w:t>
    </w:r>
    <w:r w:rsidR="009E0D1E">
      <w:rPr>
        <w:rFonts w:ascii="Arial" w:hAnsi="Arial" w:cs="Arial"/>
      </w:rPr>
      <w:t xml:space="preserve"> Firefighter Code of Ethics</w:t>
    </w:r>
    <w:r>
      <w:rPr>
        <w:rFonts w:ascii="Arial" w:hAnsi="Arial" w:cs="Arial"/>
      </w:rPr>
      <w:tab/>
    </w:r>
    <w:r>
      <w:rPr>
        <w:rFonts w:ascii="Arial" w:hAnsi="Arial" w:cs="Arial"/>
      </w:rPr>
      <w:tab/>
      <w:t>Adopted 00/00/0000</w:t>
    </w:r>
    <w:r>
      <w:rPr>
        <w:rFonts w:ascii="Arial" w:hAnsi="Arial" w:cs="Arial"/>
      </w:rPr>
      <w:tab/>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D5CF2F" w14:textId="292C7FC7" w:rsidR="008E49F7" w:rsidRPr="00D93BB4" w:rsidRDefault="0041050E" w:rsidP="0041050E">
    <w:pPr>
      <w:pStyle w:val="Footer"/>
      <w:jc w:val="center"/>
      <w:rPr>
        <w:rFonts w:ascii="Arial" w:hAnsi="Arial" w:cs="Arial"/>
      </w:rPr>
    </w:pPr>
    <w:r>
      <w:rPr>
        <w:rFonts w:ascii="Arial" w:hAnsi="Arial" w:cs="Arial"/>
      </w:rPr>
      <w:t>SOG 14.1</w:t>
    </w:r>
    <w:r w:rsidR="009E0D1E">
      <w:rPr>
        <w:rFonts w:ascii="Arial" w:hAnsi="Arial" w:cs="Arial"/>
      </w:rPr>
      <w:t xml:space="preserve"> Acknowledgement</w:t>
    </w:r>
    <w:r>
      <w:rPr>
        <w:rFonts w:ascii="Arial" w:hAnsi="Arial" w:cs="Arial"/>
      </w:rPr>
      <w:tab/>
    </w:r>
    <w:r>
      <w:rPr>
        <w:rFonts w:ascii="Arial" w:hAnsi="Arial" w:cs="Arial"/>
      </w:rPr>
      <w:tab/>
      <w:t>Adopted 00/00/0000</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26D5A" w14:textId="07E9EBF1" w:rsidR="0041050E" w:rsidRPr="00D93BB4" w:rsidRDefault="0041050E" w:rsidP="0041050E">
    <w:pPr>
      <w:pStyle w:val="Footer"/>
      <w:jc w:val="center"/>
      <w:rPr>
        <w:rFonts w:ascii="Arial" w:hAnsi="Arial" w:cs="Arial"/>
      </w:rPr>
    </w:pP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89472" w14:textId="77777777" w:rsidR="00A112DC" w:rsidRDefault="00A112DC" w:rsidP="0039312E">
    <w:pPr>
      <w:pStyle w:val="Footer"/>
      <w:framePr w:wrap="around" w:vAnchor="text" w:hAnchor="margin" w:xAlign="center" w:y="1"/>
      <w:rPr>
        <w:rStyle w:val="PageNumber"/>
      </w:rPr>
    </w:pPr>
  </w:p>
  <w:p w14:paraId="20E3974F" w14:textId="77777777" w:rsidR="00A112DC" w:rsidRPr="00D93BB4" w:rsidRDefault="00A112DC" w:rsidP="00F91496">
    <w:pPr>
      <w:pStyle w:val="Footer"/>
      <w:tabs>
        <w:tab w:val="left" w:pos="3503"/>
      </w:tabs>
      <w:rPr>
        <w:rFonts w:ascii="Arial" w:hAnsi="Arial" w:cs="Arial"/>
      </w:rPr>
    </w:pPr>
    <w:r>
      <w:tab/>
    </w:r>
    <w:r>
      <w:tab/>
      <w:t>Page 1 of 1</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72590816"/>
      <w:docPartObj>
        <w:docPartGallery w:val="Page Numbers (Bottom of Page)"/>
        <w:docPartUnique/>
      </w:docPartObj>
    </w:sdtPr>
    <w:sdtEndPr>
      <w:rPr>
        <w:noProof/>
      </w:rPr>
    </w:sdtEndPr>
    <w:sdtContent>
      <w:p w14:paraId="7B3D5FFA" w14:textId="77777777" w:rsidR="00A112DC" w:rsidRDefault="00A112DC">
        <w:pPr>
          <w:pStyle w:val="Footer"/>
          <w:jc w:val="center"/>
        </w:pPr>
        <w:r>
          <w:t xml:space="preserve">Page </w:t>
        </w:r>
        <w:r>
          <w:fldChar w:fldCharType="begin"/>
        </w:r>
        <w:r>
          <w:instrText xml:space="preserve"> PAGE   \* MERGEFORMAT </w:instrText>
        </w:r>
        <w:r>
          <w:fldChar w:fldCharType="separate"/>
        </w:r>
        <w:r>
          <w:rPr>
            <w:noProof/>
          </w:rPr>
          <w:t>1</w:t>
        </w:r>
        <w:r>
          <w:rPr>
            <w:noProof/>
          </w:rPr>
          <w:fldChar w:fldCharType="end"/>
        </w:r>
        <w:r>
          <w:rPr>
            <w:noProof/>
          </w:rPr>
          <w:t xml:space="preserve"> of 1</w:t>
        </w:r>
      </w:p>
    </w:sdtContent>
  </w:sdt>
  <w:p w14:paraId="7C97FC6B" w14:textId="77777777" w:rsidR="00A112DC" w:rsidRPr="00D93BB4" w:rsidRDefault="00A112DC" w:rsidP="00F91496">
    <w:pPr>
      <w:pStyle w:val="Footer"/>
      <w:tabs>
        <w:tab w:val="left" w:pos="3503"/>
      </w:tabs>
      <w:rPr>
        <w:rFonts w:ascii="Arial" w:hAnsi="Arial" w:cs="Arial"/>
      </w:rPr>
    </w:pP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78356010"/>
      <w:docPartObj>
        <w:docPartGallery w:val="Page Numbers (Bottom of Page)"/>
        <w:docPartUnique/>
      </w:docPartObj>
    </w:sdtPr>
    <w:sdtEndPr>
      <w:rPr>
        <w:noProof/>
      </w:rPr>
    </w:sdtEndPr>
    <w:sdtContent>
      <w:p w14:paraId="44D17BB6" w14:textId="77777777" w:rsidR="00A112DC" w:rsidRDefault="00A112DC">
        <w:pPr>
          <w:pStyle w:val="Footer"/>
          <w:jc w:val="center"/>
        </w:pPr>
        <w:r>
          <w:t xml:space="preserve">Page </w:t>
        </w:r>
        <w:r>
          <w:fldChar w:fldCharType="begin"/>
        </w:r>
        <w:r>
          <w:instrText xml:space="preserve"> PAGE   \* MERGEFORMAT </w:instrText>
        </w:r>
        <w:r>
          <w:fldChar w:fldCharType="separate"/>
        </w:r>
        <w:r>
          <w:rPr>
            <w:noProof/>
          </w:rPr>
          <w:t>4</w:t>
        </w:r>
        <w:r>
          <w:rPr>
            <w:noProof/>
          </w:rPr>
          <w:fldChar w:fldCharType="end"/>
        </w:r>
        <w:r>
          <w:rPr>
            <w:noProof/>
          </w:rPr>
          <w:t xml:space="preserve"> of 4</w:t>
        </w:r>
      </w:p>
    </w:sdtContent>
  </w:sdt>
  <w:p w14:paraId="3383DBB2" w14:textId="77777777" w:rsidR="00A112DC" w:rsidRPr="00D93BB4" w:rsidRDefault="00A112DC" w:rsidP="00F91496">
    <w:pPr>
      <w:pStyle w:val="Footer"/>
      <w:tabs>
        <w:tab w:val="left" w:pos="3503"/>
      </w:tabs>
      <w:rPr>
        <w:rFonts w:ascii="Arial" w:hAnsi="Arial" w:cs="Arial"/>
      </w:rPr>
    </w:pP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23DC72" w14:textId="77777777" w:rsidR="00A112DC" w:rsidRDefault="00A112DC">
    <w:pPr>
      <w:pStyle w:val="Footer"/>
      <w:jc w:val="center"/>
    </w:pPr>
    <w:r>
      <w:t xml:space="preserve">Page </w:t>
    </w:r>
    <w:sdt>
      <w:sdtPr>
        <w:id w:val="1823315111"/>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1</w:t>
        </w:r>
        <w:r>
          <w:rPr>
            <w:noProof/>
          </w:rPr>
          <w:fldChar w:fldCharType="end"/>
        </w:r>
        <w:r>
          <w:rPr>
            <w:noProof/>
          </w:rPr>
          <w:t xml:space="preserve"> of 4</w:t>
        </w:r>
      </w:sdtContent>
    </w:sdt>
  </w:p>
  <w:p w14:paraId="4DCCE7EA" w14:textId="77777777" w:rsidR="00A112DC" w:rsidRDefault="00A112DC">
    <w:pPr>
      <w:pStyle w:val="Footer"/>
    </w:pP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8A321" w14:textId="77777777" w:rsidR="00A112DC" w:rsidRDefault="00A112DC">
    <w:pPr>
      <w:pStyle w:val="Footer"/>
      <w:jc w:val="center"/>
    </w:pPr>
    <w:r>
      <w:t xml:space="preserve">Page </w:t>
    </w:r>
    <w:sdt>
      <w:sdtPr>
        <w:id w:val="-1970272131"/>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1</w:t>
        </w:r>
        <w:r>
          <w:rPr>
            <w:noProof/>
          </w:rPr>
          <w:fldChar w:fldCharType="end"/>
        </w:r>
        <w:r>
          <w:rPr>
            <w:noProof/>
          </w:rPr>
          <w:t xml:space="preserve"> of 1</w:t>
        </w:r>
      </w:sdtContent>
    </w:sdt>
  </w:p>
  <w:p w14:paraId="27B6D75F" w14:textId="77777777" w:rsidR="00A112DC" w:rsidRDefault="00A112DC">
    <w:pPr>
      <w:pStyle w:val="Footer"/>
    </w:pP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136521027"/>
      <w:docPartObj>
        <w:docPartGallery w:val="Page Numbers (Bottom of Page)"/>
        <w:docPartUnique/>
      </w:docPartObj>
    </w:sdtPr>
    <w:sdtEndPr>
      <w:rPr>
        <w:noProof/>
      </w:rPr>
    </w:sdtEndPr>
    <w:sdtContent>
      <w:p w14:paraId="4045AD89" w14:textId="77777777" w:rsidR="00A112DC" w:rsidRDefault="00A112DC">
        <w:pPr>
          <w:pStyle w:val="Footer"/>
          <w:jc w:val="center"/>
        </w:pPr>
        <w:r>
          <w:t>Page 1</w:t>
        </w:r>
        <w:r>
          <w:rPr>
            <w:noProof/>
          </w:rPr>
          <w:t xml:space="preserve"> of 1</w:t>
        </w:r>
      </w:p>
    </w:sdtContent>
  </w:sdt>
  <w:p w14:paraId="4C1F355D" w14:textId="77777777" w:rsidR="00A112DC" w:rsidRPr="00D93BB4" w:rsidRDefault="00A112DC" w:rsidP="00F91496">
    <w:pPr>
      <w:pStyle w:val="Footer"/>
      <w:tabs>
        <w:tab w:val="left" w:pos="3503"/>
      </w:tabs>
      <w:rPr>
        <w:rFonts w:ascii="Arial" w:hAnsi="Arial" w:cs="Arial"/>
      </w:rPr>
    </w:pP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472903"/>
      <w:docPartObj>
        <w:docPartGallery w:val="Page Numbers (Bottom of Page)"/>
        <w:docPartUnique/>
      </w:docPartObj>
    </w:sdtPr>
    <w:sdtEndPr>
      <w:rPr>
        <w:noProof/>
      </w:rPr>
    </w:sdtEndPr>
    <w:sdtContent>
      <w:p w14:paraId="6B617C0C" w14:textId="77777777" w:rsidR="00A112DC" w:rsidRDefault="00A112DC">
        <w:pPr>
          <w:pStyle w:val="Footer"/>
          <w:jc w:val="center"/>
        </w:pPr>
        <w:r>
          <w:t>Page 1</w:t>
        </w:r>
        <w:r>
          <w:rPr>
            <w:noProof/>
          </w:rPr>
          <w:t xml:space="preserve"> of 1</w:t>
        </w:r>
      </w:p>
    </w:sdtContent>
  </w:sdt>
  <w:p w14:paraId="15E0D68B" w14:textId="77777777" w:rsidR="00A112DC" w:rsidRPr="00D93BB4" w:rsidRDefault="00A112DC" w:rsidP="00F91496">
    <w:pPr>
      <w:pStyle w:val="Footer"/>
      <w:tabs>
        <w:tab w:val="left" w:pos="3503"/>
      </w:tabs>
      <w:rPr>
        <w:rFonts w:ascii="Arial" w:hAnsi="Arial"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BC3CD50" w14:textId="77777777" w:rsidR="00A112DC" w:rsidRDefault="00A112DC">
      <w:r>
        <w:separator/>
      </w:r>
    </w:p>
  </w:footnote>
  <w:footnote w:type="continuationSeparator" w:id="0">
    <w:p w14:paraId="59461C36" w14:textId="77777777" w:rsidR="00A112DC" w:rsidRDefault="00A112D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DE2B8E" w14:textId="77777777" w:rsidR="00A112DC" w:rsidRDefault="00A95158">
    <w:pPr>
      <w:pStyle w:val="Header"/>
    </w:pPr>
    <w:r>
      <w:rPr>
        <w:noProof/>
      </w:rPr>
      <w:pict w14:anchorId="5265811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2" o:spid="_x0000_s2050" type="#_x0000_t136" style="position:absolute;margin-left:0;margin-top:0;width:473.75pt;height:135.35pt;rotation:315;z-index:-251661824;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FAA7EF" w14:textId="77777777" w:rsidR="00A112DC" w:rsidRPr="00D93BB4" w:rsidRDefault="00A95158" w:rsidP="004931FC">
    <w:pPr>
      <w:jc w:val="center"/>
      <w:rPr>
        <w:rFonts w:ascii="Arial" w:hAnsi="Arial" w:cs="Arial"/>
        <w:sz w:val="28"/>
        <w:szCs w:val="28"/>
      </w:rPr>
    </w:pPr>
    <w:r>
      <w:rPr>
        <w:noProof/>
      </w:rPr>
      <w:pict w14:anchorId="1B16150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 o:spid="_x0000_s2051" type="#_x0000_t136" style="position:absolute;left:0;text-align:left;margin-left:0;margin-top:0;width:473.75pt;height:135.35pt;rotation:315;z-index:-251660800;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r w:rsidR="00A112DC" w:rsidRPr="00D93BB4">
      <w:rPr>
        <w:rFonts w:ascii="Arial" w:hAnsi="Arial" w:cs="Arial"/>
        <w:sz w:val="28"/>
        <w:szCs w:val="28"/>
      </w:rPr>
      <w:t>____________ Fire Depa</w:t>
    </w:r>
    <w:r w:rsidR="00A112DC">
      <w:rPr>
        <w:rFonts w:ascii="Arial" w:hAnsi="Arial" w:cs="Arial"/>
        <w:sz w:val="28"/>
        <w:szCs w:val="28"/>
      </w:rPr>
      <w:t xml:space="preserve">rtment </w:t>
    </w:r>
    <w:r w:rsidR="00A112DC" w:rsidRPr="00D93BB4">
      <w:rPr>
        <w:rFonts w:ascii="Arial" w:hAnsi="Arial" w:cs="Arial"/>
        <w:sz w:val="28"/>
        <w:szCs w:val="28"/>
      </w:rPr>
      <w:t>SOG’s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B5A431" w14:textId="77777777" w:rsidR="00A112DC" w:rsidRDefault="00A95158" w:rsidP="003274E8">
    <w:pPr>
      <w:rPr>
        <w:rFonts w:ascii="Arial" w:hAnsi="Arial" w:cs="Arial"/>
        <w:b/>
        <w:i/>
        <w:color w:val="FF0000"/>
        <w:sz w:val="20"/>
        <w:szCs w:val="20"/>
      </w:rPr>
    </w:pPr>
    <w:r>
      <w:rPr>
        <w:noProof/>
        <w:sz w:val="20"/>
        <w:szCs w:val="20"/>
      </w:rPr>
      <w:pict w14:anchorId="3931F7A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 o:spid="_x0000_s2049" type="#_x0000_t136" style="position:absolute;margin-left:0;margin-top:0;width:473.75pt;height:135.35pt;rotation:315;z-index:-251662848;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r w:rsidR="00A112DC" w:rsidRPr="00FB1F03">
      <w:rPr>
        <w:rFonts w:ascii="Arial" w:hAnsi="Arial" w:cs="Arial"/>
        <w:b/>
        <w:i/>
        <w:color w:val="FF0000"/>
        <w:sz w:val="20"/>
        <w:szCs w:val="20"/>
      </w:rPr>
      <w:t>Th</w:t>
    </w:r>
    <w:r w:rsidR="00A112DC" w:rsidRPr="003274E8">
      <w:rPr>
        <w:rFonts w:ascii="Arial" w:hAnsi="Arial" w:cs="Arial"/>
        <w:b/>
        <w:i/>
        <w:color w:val="FF0000"/>
        <w:sz w:val="22"/>
        <w:szCs w:val="22"/>
      </w:rPr>
      <w:t>i</w:t>
    </w:r>
    <w:r w:rsidR="00A112DC" w:rsidRPr="00FB1F03">
      <w:rPr>
        <w:rFonts w:ascii="Arial" w:hAnsi="Arial" w:cs="Arial"/>
        <w:b/>
        <w:i/>
        <w:color w:val="FF0000"/>
        <w:sz w:val="20"/>
        <w:szCs w:val="20"/>
      </w:rPr>
      <w:t xml:space="preserve">s document provides EXAMPLES of written Standard Operating Guidelines. It is not intended to supersede the requirements in SPS or OSHA standards. </w:t>
    </w:r>
    <w:r w:rsidR="00A112DC">
      <w:rPr>
        <w:rFonts w:ascii="Arial" w:hAnsi="Arial" w:cs="Arial"/>
        <w:b/>
        <w:i/>
        <w:color w:val="FF0000"/>
        <w:sz w:val="20"/>
        <w:szCs w:val="20"/>
      </w:rPr>
      <w:t>Some p</w:t>
    </w:r>
    <w:r w:rsidR="00A112DC" w:rsidRPr="00FB1F03">
      <w:rPr>
        <w:rFonts w:ascii="Arial" w:hAnsi="Arial" w:cs="Arial"/>
        <w:b/>
        <w:i/>
        <w:color w:val="FF0000"/>
        <w:sz w:val="20"/>
        <w:szCs w:val="20"/>
      </w:rPr>
      <w:t>o</w:t>
    </w:r>
    <w:r w:rsidR="00A112DC">
      <w:rPr>
        <w:rFonts w:ascii="Arial" w:hAnsi="Arial" w:cs="Arial"/>
        <w:b/>
        <w:i/>
        <w:color w:val="FF0000"/>
        <w:sz w:val="20"/>
        <w:szCs w:val="20"/>
      </w:rPr>
      <w:t xml:space="preserve">rtions of this document contain </w:t>
    </w:r>
    <w:r w:rsidR="00A112DC" w:rsidRPr="00FB1F03">
      <w:rPr>
        <w:rFonts w:ascii="Arial" w:hAnsi="Arial" w:cs="Arial"/>
        <w:b/>
        <w:i/>
        <w:color w:val="FF0000"/>
        <w:sz w:val="20"/>
        <w:szCs w:val="20"/>
      </w:rPr>
      <w:t>language from SPS and OSHA standards</w:t>
    </w:r>
    <w:r w:rsidR="00A112DC">
      <w:rPr>
        <w:rFonts w:ascii="Arial" w:hAnsi="Arial" w:cs="Arial"/>
        <w:b/>
        <w:i/>
        <w:color w:val="FF0000"/>
        <w:sz w:val="20"/>
        <w:szCs w:val="20"/>
      </w:rPr>
      <w:t xml:space="preserve"> or</w:t>
    </w:r>
    <w:r w:rsidR="00A112DC" w:rsidRPr="00FB1F03">
      <w:rPr>
        <w:rFonts w:ascii="Arial" w:hAnsi="Arial" w:cs="Arial"/>
        <w:b/>
        <w:i/>
        <w:color w:val="FF0000"/>
        <w:sz w:val="20"/>
        <w:szCs w:val="20"/>
      </w:rPr>
      <w:t xml:space="preserve"> are composites of </w:t>
    </w:r>
    <w:r w:rsidR="00A112DC">
      <w:rPr>
        <w:rFonts w:ascii="Arial" w:hAnsi="Arial" w:cs="Arial"/>
        <w:b/>
        <w:i/>
        <w:color w:val="FF0000"/>
        <w:sz w:val="20"/>
        <w:szCs w:val="20"/>
      </w:rPr>
      <w:t xml:space="preserve">various </w:t>
    </w:r>
    <w:r w:rsidR="00A112DC" w:rsidRPr="00FB1F03">
      <w:rPr>
        <w:rFonts w:ascii="Arial" w:hAnsi="Arial" w:cs="Arial"/>
        <w:b/>
        <w:i/>
        <w:color w:val="FF0000"/>
        <w:sz w:val="20"/>
        <w:szCs w:val="20"/>
      </w:rPr>
      <w:t xml:space="preserve">policies </w:t>
    </w:r>
    <w:r w:rsidR="00A112DC">
      <w:rPr>
        <w:rFonts w:ascii="Arial" w:hAnsi="Arial" w:cs="Arial"/>
        <w:b/>
        <w:i/>
        <w:color w:val="FF0000"/>
        <w:sz w:val="20"/>
        <w:szCs w:val="20"/>
      </w:rPr>
      <w:t xml:space="preserve">that </w:t>
    </w:r>
    <w:r w:rsidR="00A112DC" w:rsidRPr="00FB1F03">
      <w:rPr>
        <w:rFonts w:ascii="Arial" w:hAnsi="Arial" w:cs="Arial"/>
        <w:b/>
        <w:i/>
        <w:color w:val="FF0000"/>
        <w:sz w:val="20"/>
        <w:szCs w:val="20"/>
      </w:rPr>
      <w:t>contain common language.</w:t>
    </w:r>
    <w:r w:rsidR="00A112DC">
      <w:rPr>
        <w:rFonts w:ascii="Arial" w:hAnsi="Arial" w:cs="Arial"/>
        <w:b/>
        <w:i/>
        <w:sz w:val="20"/>
        <w:szCs w:val="20"/>
      </w:rPr>
      <w:t xml:space="preserve">  </w:t>
    </w:r>
    <w:r w:rsidR="00A112DC" w:rsidRPr="00FB1F03">
      <w:rPr>
        <w:rFonts w:ascii="Arial" w:hAnsi="Arial" w:cs="Arial"/>
        <w:b/>
        <w:i/>
        <w:color w:val="FF0000"/>
        <w:sz w:val="20"/>
        <w:szCs w:val="20"/>
      </w:rPr>
      <w:t xml:space="preserve">Employers should consult the applicable SPS and OSHA standards when developing their own customized program tailored to their workplace. </w:t>
    </w:r>
  </w:p>
  <w:p w14:paraId="3568D779" w14:textId="77777777" w:rsidR="00A112DC" w:rsidRDefault="00A112DC" w:rsidP="003274E8">
    <w:pPr>
      <w:rPr>
        <w:rFonts w:ascii="Arial" w:hAnsi="Arial" w:cs="Arial"/>
        <w:b/>
        <w:i/>
        <w:color w:val="FF0000"/>
        <w:sz w:val="20"/>
        <w:szCs w:val="20"/>
      </w:rPr>
    </w:pPr>
  </w:p>
  <w:p w14:paraId="121F1779" w14:textId="77777777" w:rsidR="00A112DC" w:rsidRPr="00FB1F03" w:rsidRDefault="00A112DC" w:rsidP="003274E8">
    <w:pPr>
      <w:rPr>
        <w:rFonts w:ascii="Arial" w:hAnsi="Arial" w:cs="Arial"/>
        <w:b/>
        <w:i/>
        <w:color w:val="FF0000"/>
        <w:sz w:val="20"/>
        <w:szCs w:val="20"/>
      </w:rPr>
    </w:pPr>
    <w:r>
      <w:rPr>
        <w:rFonts w:ascii="Arial" w:hAnsi="Arial" w:cs="Arial"/>
        <w:b/>
        <w:i/>
        <w:color w:val="FF0000"/>
      </w:rPr>
      <w:t>Employers should also consult legal counsel or human resources to ensure that operating guidelines do not conflict with existing policies and procedures.</w:t>
    </w:r>
  </w:p>
  <w:p w14:paraId="4DD4409E" w14:textId="77777777" w:rsidR="00A112DC" w:rsidRDefault="00A112D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044EFB" w14:textId="77777777" w:rsidR="00A112DC" w:rsidRDefault="00A95158">
    <w:pPr>
      <w:pStyle w:val="Header"/>
    </w:pPr>
    <w:r>
      <w:rPr>
        <w:noProof/>
      </w:rPr>
      <w:pict w14:anchorId="4CF58A8B">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5" o:spid="_x0000_s2053" type="#_x0000_t136" style="position:absolute;margin-left:0;margin-top:0;width:473.75pt;height:135.35pt;rotation:315;z-index:-251658752;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3BD373" w14:textId="77777777" w:rsidR="00A112DC" w:rsidRPr="00D603EF" w:rsidRDefault="00A95158" w:rsidP="004931FC">
    <w:pPr>
      <w:jc w:val="center"/>
      <w:rPr>
        <w:rFonts w:ascii="Arial" w:hAnsi="Arial" w:cs="Arial"/>
        <w:b/>
        <w:sz w:val="28"/>
        <w:szCs w:val="28"/>
      </w:rPr>
    </w:pPr>
    <w:r>
      <w:rPr>
        <w:b/>
        <w:noProof/>
      </w:rPr>
      <w:pict w14:anchorId="02D0D309">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6" o:spid="_x0000_s2054" type="#_x0000_t136" style="position:absolute;left:0;text-align:left;margin-left:0;margin-top:0;width:473.75pt;height:135.35pt;rotation:315;z-index:-251657728;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r w:rsidR="00A112DC" w:rsidRPr="00D603EF">
      <w:rPr>
        <w:rFonts w:ascii="Arial" w:hAnsi="Arial" w:cs="Arial"/>
        <w:b/>
        <w:sz w:val="28"/>
        <w:szCs w:val="28"/>
      </w:rPr>
      <w:t>Appendix A</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D9FEB2" w14:textId="77777777" w:rsidR="00A112DC" w:rsidRDefault="00A95158">
    <w:pPr>
      <w:pStyle w:val="Header"/>
    </w:pPr>
    <w:r>
      <w:rPr>
        <w:noProof/>
      </w:rPr>
      <w:pict w14:anchorId="203CC04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 o:spid="_x0000_s2052" type="#_x0000_t136" style="position:absolute;margin-left:0;margin-top:0;width:473.75pt;height:135.35pt;rotation:315;z-index:-251659776;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9F0122" w14:textId="77777777" w:rsidR="00A112DC" w:rsidRPr="00D603EF" w:rsidRDefault="00A112DC" w:rsidP="004931FC">
    <w:pPr>
      <w:jc w:val="center"/>
      <w:rPr>
        <w:rFonts w:ascii="Arial" w:hAnsi="Arial" w:cs="Arial"/>
        <w:b/>
        <w:sz w:val="28"/>
        <w:szCs w:val="28"/>
      </w:rPr>
    </w:pPr>
    <w:r>
      <w:rPr>
        <w:b/>
        <w:noProof/>
      </w:rPr>
      <mc:AlternateContent>
        <mc:Choice Requires="wps">
          <w:drawing>
            <wp:anchor distT="0" distB="0" distL="114300" distR="114300" simplePos="0" relativeHeight="251667968" behindDoc="1" locked="0" layoutInCell="0" allowOverlap="1" wp14:anchorId="55A88276" wp14:editId="3CA1DB95">
              <wp:simplePos x="0" y="0"/>
              <wp:positionH relativeFrom="margin">
                <wp:align>center</wp:align>
              </wp:positionH>
              <wp:positionV relativeFrom="margin">
                <wp:align>center</wp:align>
              </wp:positionV>
              <wp:extent cx="6016625" cy="1718945"/>
              <wp:effectExtent l="0" t="1714500" r="0" b="1433830"/>
              <wp:wrapNone/>
              <wp:docPr id="9" name="WordArt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6625" cy="171894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110BA71"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55A88276" id="_x0000_t202" coordsize="21600,21600" o:spt="202" path="m,l,21600r21600,l21600,xe">
              <v:stroke joinstyle="miter"/>
              <v:path gradientshapeok="t" o:connecttype="rect"/>
            </v:shapetype>
            <v:shape id="WordArt 14" o:spid="_x0000_s1029" type="#_x0000_t202" style="position:absolute;left:0;text-align:left;margin-left:0;margin-top:0;width:473.75pt;height:135.35pt;rotation:-45;z-index:-251648512;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8jg98wEAAMUDAAAOAAAAZHJzL2Uyb0RvYy54bWysU02P0zAQvSPxHyzfaZKKliXadFV2WS4L&#10;rLRFe3b90QRijxm7TfrvGbvZFsENkYOVjO037715ub4Zbc8OGkMHruHVrORMOwmqc7uGf9vcv7ni&#10;LEThlOjB6YYfdeA3q9evrgdf6zm00CuNjEBcqAff8DZGXxdFkK22IszAa0ebBtCKSJ+4KxSKgdBt&#10;X8zLclkMgMojSB0CVe9Om3yV8Y3RMn41JujI+oYTt5hXzOs2rcXqWtQ7FL7t5ERD/AMLKzpHTc9Q&#10;dyIKtsfuLyjbSYQAJs4k2AKM6aTOGkhNVf6h5qkVXmctZE7wZ5vC/4OVXw5P/hFZHD/ASAPMIoJ/&#10;APkjMAe3rXA7vUaEodVCUeOKn8uZ3uboaay5utFj/Kg68rhKvhaDD/WEn+YR6pA6bYfPoOiK2EfI&#10;3UaDliGka1fvy/TkMnnDiBEN7XgeFDVgkorLslou5wvOJO1V7+je20VuKeqElgbhMcRPGixLLw1H&#10;SkKGFYeHEBO7y5GJamJ34hnH7UhHEuUtqCORHighDQ8/9wI1GbC3t0CBItUGwT5TBNeYZb903ozP&#10;Av3UOxLtx/4lIZlAjopiTtjkhPpOQLan4B1EzxbZghPF6fBE9oSa7ga/Jvvuu6zkwnNSQlnJAqdc&#10;pzD+/p1PXf6+1S8AAAD//wMAUEsDBBQABgAIAAAAIQDIrmo73AAAAAUBAAAPAAAAZHJzL2Rvd25y&#10;ZXYueG1sTI/NTsMwEITvSLyDtUjcqEP5SRuyqRARhx7bIs5uvE0C9jrETpPy9Jhe4LLSaEYz3+ar&#10;yRpxpN63jhFuZwkI4srplmuEt93rzQKED4q1Mo4J4UQeVsXlRa4y7Ube0HEbahFL2GcKoQmhy6T0&#10;VUNW+ZnriKN3cL1VIcq+lrpXYyy3Rs6T5FFa1XJcaFRHLw1Vn9vBIujvw6m7G8fder0phy/TliW9&#10;fyBeX03PTyACTeEvDL/4ER2KyLR3A2svDEJ8JJxv9Jb36QOIPcI8TVKQRS7/0xc/AAAA//8DAFBL&#10;AQItABQABgAIAAAAIQC2gziS/gAAAOEBAAATAAAAAAAAAAAAAAAAAAAAAABbQ29udGVudF9UeXBl&#10;c10ueG1sUEsBAi0AFAAGAAgAAAAhADj9If/WAAAAlAEAAAsAAAAAAAAAAAAAAAAALwEAAF9yZWxz&#10;Ly5yZWxzUEsBAi0AFAAGAAgAAAAhAF7yOD3zAQAAxQMAAA4AAAAAAAAAAAAAAAAALgIAAGRycy9l&#10;Mm9Eb2MueG1sUEsBAi0AFAAGAAgAAAAhAMiuajvcAAAABQEAAA8AAAAAAAAAAAAAAAAATQQAAGRy&#10;cy9kb3ducmV2LnhtbFBLBQYAAAAABAAEAPMAAABWBQAAAAA=&#10;" o:allowincell="f" filled="f" stroked="f">
              <v:stroke joinstyle="round"/>
              <o:lock v:ext="edit" shapetype="t"/>
              <v:textbox style="mso-fit-shape-to-text:t">
                <w:txbxContent>
                  <w:p w14:paraId="3110BA71"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v:textbox>
              <w10:wrap anchorx="margin" anchory="margin"/>
            </v:shape>
          </w:pict>
        </mc:Fallback>
      </mc:AlternateContent>
    </w:r>
    <w:r w:rsidRPr="00D603EF">
      <w:rPr>
        <w:rFonts w:ascii="Arial" w:hAnsi="Arial" w:cs="Arial"/>
        <w:b/>
        <w:sz w:val="28"/>
        <w:szCs w:val="28"/>
      </w:rPr>
      <w:t>Appendix B</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86608" w14:textId="77777777" w:rsidR="00A112DC" w:rsidRDefault="00A95158">
    <w:pPr>
      <w:pStyle w:val="Header"/>
    </w:pPr>
    <w:r>
      <w:rPr>
        <w:noProof/>
      </w:rPr>
      <w:pict w14:anchorId="2871C07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 o:spid="_x0000_s2056" type="#_x0000_t136" style="position:absolute;margin-left:0;margin-top:0;width:473.75pt;height:135.35pt;rotation:315;z-index:-251655680;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705D5F" w14:textId="77777777" w:rsidR="00A112DC" w:rsidRPr="00F94121" w:rsidRDefault="00A112DC" w:rsidP="00F94121">
    <w:pPr>
      <w:ind w:left="-720" w:right="-900"/>
      <w:rPr>
        <w:rFonts w:ascii="Arial" w:hAnsi="Arial" w:cs="Arial"/>
      </w:rPr>
    </w:pPr>
    <w:r w:rsidRPr="00F94121">
      <w:rPr>
        <w:rFonts w:ascii="Arial" w:hAnsi="Arial" w:cs="Arial"/>
      </w:rPr>
      <w:t>Respiratory Protection</w:t>
    </w:r>
    <w:r>
      <w:rPr>
        <w:rFonts w:ascii="Arial" w:hAnsi="Arial" w:cs="Arial"/>
      </w:rPr>
      <w:t xml:space="preserve"> </w:t>
    </w:r>
    <w:r w:rsidRPr="00F94121">
      <w:rPr>
        <w:rFonts w:ascii="Arial" w:hAnsi="Arial" w:cs="Arial"/>
      </w:rPr>
      <w:t>Medical Evaluation Questionnaire</w:t>
    </w:r>
    <w:r>
      <w:rPr>
        <w:rFonts w:ascii="Arial" w:hAnsi="Arial" w:cs="Arial"/>
      </w:rPr>
      <w:t>, cont.</w:t>
    </w:r>
  </w:p>
  <w:p w14:paraId="4CBAC307" w14:textId="77777777" w:rsidR="00A112DC" w:rsidRPr="00F42C1B" w:rsidRDefault="00A112DC" w:rsidP="00F94121">
    <w:pPr>
      <w:rPr>
        <w:rFonts w:ascii="Arial" w:hAnsi="Arial" w:cs="Arial"/>
        <w:b/>
        <w:sz w:val="20"/>
        <w:szCs w:val="20"/>
      </w:rPr>
    </w:pPr>
  </w:p>
  <w:p w14:paraId="33D8C241" w14:textId="77777777" w:rsidR="00A112DC" w:rsidRDefault="00A95158">
    <w:pPr>
      <w:pStyle w:val="Header"/>
    </w:pPr>
    <w:r>
      <w:rPr>
        <w:noProof/>
      </w:rPr>
      <w:pict w14:anchorId="2EF261B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9" o:spid="_x0000_s2057" type="#_x0000_t136" style="position:absolute;margin-left:0;margin-top:0;width:473.75pt;height:135.35pt;rotation:315;z-index:-251654656;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AA3DA7" w14:textId="77777777" w:rsidR="00A112DC" w:rsidRPr="00D603EF" w:rsidRDefault="00A95158" w:rsidP="00F94121">
    <w:pPr>
      <w:pStyle w:val="Header"/>
      <w:jc w:val="center"/>
      <w:rPr>
        <w:rFonts w:ascii="Arial" w:hAnsi="Arial" w:cs="Arial"/>
        <w:b/>
        <w:sz w:val="28"/>
        <w:szCs w:val="28"/>
      </w:rPr>
    </w:pPr>
    <w:r>
      <w:rPr>
        <w:rFonts w:ascii="Arial" w:hAnsi="Arial" w:cs="Arial"/>
        <w:b/>
        <w:noProof/>
        <w:sz w:val="28"/>
        <w:szCs w:val="28"/>
      </w:rPr>
      <w:pict w14:anchorId="239A747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 o:spid="_x0000_s2055" type="#_x0000_t136" style="position:absolute;left:0;text-align:left;margin-left:0;margin-top:0;width:473.75pt;height:135.35pt;rotation:315;z-index:-251656704;mso-position-horizontal:center;mso-position-horizontal-relative:margin;mso-position-vertical:center;mso-position-vertical-relative:margin" o:allowincell="f" fillcolor="silver" stroked="f">
          <v:fill opacity=".5"/>
          <v:textpath style="font-family:&quot;Arial&quot;;font-size:1pt" string="SAMPLE"/>
          <w10:wrap anchorx="margin" anchory="margin"/>
        </v:shape>
      </w:pict>
    </w:r>
    <w:r w:rsidR="00A112DC" w:rsidRPr="00D603EF">
      <w:rPr>
        <w:rFonts w:ascii="Arial" w:hAnsi="Arial" w:cs="Arial"/>
        <w:b/>
        <w:sz w:val="28"/>
        <w:szCs w:val="28"/>
      </w:rPr>
      <w:t>Appendix C</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86976E" w14:textId="77777777" w:rsidR="00A112DC" w:rsidRPr="00D603EF" w:rsidRDefault="00A112DC" w:rsidP="00F94121">
    <w:pPr>
      <w:pStyle w:val="Header"/>
      <w:jc w:val="center"/>
      <w:rPr>
        <w:rFonts w:ascii="Arial" w:hAnsi="Arial" w:cs="Arial"/>
        <w:b/>
        <w:sz w:val="28"/>
        <w:szCs w:val="28"/>
      </w:rPr>
    </w:pPr>
    <w:r>
      <w:rPr>
        <w:rFonts w:ascii="Arial" w:hAnsi="Arial" w:cs="Arial"/>
        <w:b/>
        <w:noProof/>
        <w:sz w:val="28"/>
        <w:szCs w:val="28"/>
      </w:rPr>
      <mc:AlternateContent>
        <mc:Choice Requires="wps">
          <w:drawing>
            <wp:anchor distT="0" distB="0" distL="114300" distR="114300" simplePos="0" relativeHeight="251672064" behindDoc="1" locked="0" layoutInCell="0" allowOverlap="1" wp14:anchorId="777265F9" wp14:editId="7ABEE782">
              <wp:simplePos x="0" y="0"/>
              <wp:positionH relativeFrom="margin">
                <wp:align>center</wp:align>
              </wp:positionH>
              <wp:positionV relativeFrom="margin">
                <wp:align>center</wp:align>
              </wp:positionV>
              <wp:extent cx="6016625" cy="1718945"/>
              <wp:effectExtent l="0" t="1714500" r="0" b="1433830"/>
              <wp:wrapNone/>
              <wp:docPr id="8" name="WordArt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6625" cy="171894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5CE7262"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777265F9" id="_x0000_t202" coordsize="21600,21600" o:spt="202" path="m,l,21600r21600,l21600,xe">
              <v:stroke joinstyle="miter"/>
              <v:path gradientshapeok="t" o:connecttype="rect"/>
            </v:shapetype>
            <v:shape id="WordArt 16" o:spid="_x0000_s1030" type="#_x0000_t202" style="position:absolute;left:0;text-align:left;margin-left:0;margin-top:0;width:473.75pt;height:135.35pt;rotation:-45;z-index:-251644416;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w/wW9QEAAMwDAAAOAAAAZHJzL2Uyb0RvYy54bWysU02P0zAQvSPxHyzfaZKKliXadFV2WS4L&#10;rLRFe3b90QRijxm7TfrvGbvZFsENkYOVjO037715ub4Zbc8OGkMHruHVrORMOwmqc7uGf9vcv7ni&#10;LEThlOjB6YYfdeA3q9evrgdf6zm00CuNjEBcqAff8DZGXxdFkK22IszAa0ebBtCKSJ+4KxSKgdBt&#10;X8zLclkMgMojSB0CVe9Om3yV8Y3RMn41JujI+oYTt5hXzOs2rcXqWtQ7FL7t5ERD/AMLKzpHTc9Q&#10;dyIKtsfuLyjbSYQAJs4k2AKM6aTOGkhNVf6h5qkVXmctZE7wZ5vC/4OVXw5P/hFZHD/ASAPMIoJ/&#10;APkjMAe3rXA7vUaEodVCUeOKn8uZ3uboaay5utFj/Kg68rhKvhaDD/WEn+YR6pA6bYfPoOiK2EfI&#10;3UaDliGka1fvy/TkMnnDiBEN7XgeFDVgkorLslou5wvOJO1V7+je20VuKeqElgbhMcRPGixLLw1H&#10;SkKGFYeHEBO7y5GJamJ34hnH7cg6NelIzLegjsR9oKA0PPzcC9Tkw97eAuWKxBsE+0xJXGNW/0Jg&#10;Mz4L9BOFSOwf+5egZB45MYo5YZMh6jsB2Z7ydxA9W2QnTkynwxPnE2q6G/yaXLzvsqALz0kQRSbr&#10;nOKdMvn7dz51+QlXvwAAAP//AwBQSwMEFAAGAAgAAAAhAMiuajvcAAAABQEAAA8AAABkcnMvZG93&#10;bnJldi54bWxMj81OwzAQhO9IvIO1SNyoQ/lJG7KpEBGHHtsizm68TQL2OsROk/L0mF7gstJoRjPf&#10;5qvJGnGk3reOEW5nCQjiyumWa4S33evNAoQPirUyjgnhRB5WxeVFrjLtRt7QcRtqEUvYZwqhCaHL&#10;pPRVQ1b5meuIo3dwvVUhyr6WuldjLLdGzpPkUVrVclxoVEcvDVWf28Ei6O/Dqbsbx916vSmHL9OW&#10;Jb1/IF5fTc9PIAJN4S8Mv/gRHYrItHcDay8MQnwknG/0lvfpA4g9wjxNUpBFLv/TFz8AAAD//wMA&#10;UEsBAi0AFAAGAAgAAAAhALaDOJL+AAAA4QEAABMAAAAAAAAAAAAAAAAAAAAAAFtDb250ZW50X1R5&#10;cGVzXS54bWxQSwECLQAUAAYACAAAACEAOP0h/9YAAACUAQAACwAAAAAAAAAAAAAAAAAvAQAAX3Jl&#10;bHMvLnJlbHNQSwECLQAUAAYACAAAACEAbsP8FvUBAADMAwAADgAAAAAAAAAAAAAAAAAuAgAAZHJz&#10;L2Uyb0RvYy54bWxQSwECLQAUAAYACAAAACEAyK5qO9wAAAAFAQAADwAAAAAAAAAAAAAAAABPBAAA&#10;ZHJzL2Rvd25yZXYueG1sUEsFBgAAAAAEAAQA8wAAAFgFAAAAAA==&#10;" o:allowincell="f" filled="f" stroked="f">
              <v:stroke joinstyle="round"/>
              <o:lock v:ext="edit" shapetype="t"/>
              <v:textbox style="mso-fit-shape-to-text:t">
                <w:txbxContent>
                  <w:p w14:paraId="05CE7262"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v:textbox>
              <w10:wrap anchorx="margin" anchory="margin"/>
            </v:shape>
          </w:pict>
        </mc:Fallback>
      </mc:AlternateContent>
    </w:r>
    <w:r w:rsidRPr="00D603EF">
      <w:rPr>
        <w:rFonts w:ascii="Arial" w:hAnsi="Arial" w:cs="Arial"/>
        <w:b/>
        <w:sz w:val="28"/>
        <w:szCs w:val="28"/>
      </w:rPr>
      <w:t>Appendix D</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4060BF" w14:textId="77777777" w:rsidR="00A112DC" w:rsidRPr="00F94121" w:rsidRDefault="00A112DC" w:rsidP="00F94121">
    <w:pPr>
      <w:jc w:val="center"/>
      <w:rPr>
        <w:rFonts w:ascii="Arial" w:hAnsi="Arial" w:cs="Arial"/>
        <w:b/>
        <w:sz w:val="28"/>
        <w:szCs w:val="28"/>
      </w:rPr>
    </w:pPr>
    <w:r w:rsidRPr="00F94121">
      <w:rPr>
        <w:rFonts w:ascii="Arial" w:hAnsi="Arial" w:cs="Arial"/>
        <w:b/>
        <w:sz w:val="28"/>
        <w:szCs w:val="28"/>
      </w:rPr>
      <w:t xml:space="preserve">APPENDIX </w:t>
    </w:r>
    <w:r>
      <w:rPr>
        <w:rFonts w:ascii="Arial" w:hAnsi="Arial" w:cs="Arial"/>
        <w:b/>
        <w:sz w:val="28"/>
        <w:szCs w:val="28"/>
      </w:rPr>
      <w:t>E</w:t>
    </w:r>
  </w:p>
  <w:p w14:paraId="62CC3422" w14:textId="77777777" w:rsidR="00A112DC" w:rsidRDefault="00A112DC">
    <w:pPr>
      <w:pStyle w:val="Header"/>
    </w:pPr>
    <w:r>
      <w:rPr>
        <w:noProof/>
      </w:rPr>
      <mc:AlternateContent>
        <mc:Choice Requires="wps">
          <w:drawing>
            <wp:anchor distT="0" distB="0" distL="114300" distR="114300" simplePos="0" relativeHeight="251665920" behindDoc="1" locked="0" layoutInCell="0" allowOverlap="1" wp14:anchorId="08C44F5B" wp14:editId="6E25038A">
              <wp:simplePos x="0" y="0"/>
              <wp:positionH relativeFrom="margin">
                <wp:align>center</wp:align>
              </wp:positionH>
              <wp:positionV relativeFrom="margin">
                <wp:align>center</wp:align>
              </wp:positionV>
              <wp:extent cx="6016625" cy="1718945"/>
              <wp:effectExtent l="0" t="1714500" r="0" b="1433830"/>
              <wp:wrapNone/>
              <wp:docPr id="7" name="WordArt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6625" cy="171894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0D2CBBF9"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08C44F5B" id="_x0000_t202" coordsize="21600,21600" o:spt="202" path="m,l,21600r21600,l21600,xe">
              <v:stroke joinstyle="miter"/>
              <v:path gradientshapeok="t" o:connecttype="rect"/>
            </v:shapetype>
            <v:shape id="WordArt 13" o:spid="_x0000_s1031" type="#_x0000_t202" style="position:absolute;margin-left:0;margin-top:0;width:473.75pt;height:135.35pt;rotation:-45;z-index:-25165056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Jr/29wEAAMwDAAAOAAAAZHJzL2Uyb0RvYy54bWysU02P0zAQvSPxHyzfaZKKliXadFV2WS4L&#10;rLRFe3b90QRijxm7TfrvGbvZFsENkYOVjO037715ub4Zbc8OGkMHruHVrORMOwmqc7uGf9vcv7ni&#10;LEThlOjB6YYfdeA3q9evrgdf6zm00CuNjEBcqAff8DZGXxdFkK22IszAa0ebBtCKSJ+4KxSKgdBt&#10;X8zLclkMgMojSB0CVe9Om3yV8Y3RMn41JujI+oYTt5hXzOs2rcXqWtQ7FL7t5ERD/AMLKzpHTc9Q&#10;dyIKtsfuLyjbSYQAJs4k2AKM6aTOGkhNVf6h5qkVXmctZE7wZ5vC/4OVXw5P/hFZHD/ASAPMIoJ/&#10;APkjMAe3rXA7vUaEodVCUeOKn8uZ3uboaay5utFj/Kg68rhKvhaDD/WEn+YR6pA6bYfPoOiK2EfI&#10;3UaDliGka1fvy/TkMnnDiBEN7XgeFDVgkorLslou5wvOJO1V7+je20VuKeqElgbhMcRPGixLLw1H&#10;SkKGFYeHEBO7y5GJamJ34hnH7cg61fB5Ak3Mt6COxH2goDQ8/NwL1OTD3t4C5YrEGwT7TElcY1b/&#10;QmAzPgv0E4VI7B/7l6BkHjkxijlhkyHqOwHZnvJ3ED1bZCdOTKfDE+cTarob/JpcvO+yoAvPSRBF&#10;Juuc4p0y+ft3PnX5CVe/AAAA//8DAFBLAwQUAAYACAAAACEAyK5qO9wAAAAFAQAADwAAAGRycy9k&#10;b3ducmV2LnhtbEyPzU7DMBCE70i8g7VI3KhD+UkbsqkQEYce2yLObrxNAvY6xE6T8vSYXuCy0mhG&#10;M9/mq8kacaTet44RbmcJCOLK6ZZrhLfd680ChA+KtTKOCeFEHlbF5UWuMu1G3tBxG2oRS9hnCqEJ&#10;ocuk9FVDVvmZ64ijd3C9VSHKvpa6V2Mst0bOk+RRWtVyXGhURy8NVZ/bwSLo78OpuxvH3Xq9KYcv&#10;05YlvX8gXl9Nz08gAk3hLwy/+BEdisi0dwNrLwxCfCScb/SW9+kDiD3CPE1SkEUu/9MXPwAAAP//&#10;AwBQSwECLQAUAAYACAAAACEAtoM4kv4AAADhAQAAEwAAAAAAAAAAAAAAAAAAAAAAW0NvbnRlbnRf&#10;VHlwZXNdLnhtbFBLAQItABQABgAIAAAAIQA4/SH/1gAAAJQBAAALAAAAAAAAAAAAAAAAAC8BAABf&#10;cmVscy8ucmVsc1BLAQItABQABgAIAAAAIQDSJr/29wEAAMwDAAAOAAAAAAAAAAAAAAAAAC4CAABk&#10;cnMvZTJvRG9jLnhtbFBLAQItABQABgAIAAAAIQDIrmo73AAAAAUBAAAPAAAAAAAAAAAAAAAAAFEE&#10;AABkcnMvZG93bnJldi54bWxQSwUGAAAAAAQABADzAAAAWgUAAAAA&#10;" o:allowincell="f" filled="f" stroked="f">
              <v:stroke joinstyle="round"/>
              <o:lock v:ext="edit" shapetype="t"/>
              <v:textbox style="mso-fit-shape-to-text:t">
                <w:txbxContent>
                  <w:p w14:paraId="0D2CBBF9"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v:textbox>
              <w10:wrap anchorx="margin" anchory="margin"/>
            </v:shape>
          </w:pict>
        </mc:Fallback>
      </mc:AlternateConten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C1C903" w14:textId="77777777" w:rsidR="00A112DC" w:rsidRPr="00F94121" w:rsidRDefault="00A112DC" w:rsidP="00F94121">
    <w:pPr>
      <w:jc w:val="center"/>
      <w:rPr>
        <w:rFonts w:ascii="Arial" w:hAnsi="Arial" w:cs="Arial"/>
        <w:b/>
        <w:sz w:val="28"/>
        <w:szCs w:val="28"/>
      </w:rPr>
    </w:pPr>
    <w:r w:rsidRPr="00F94121">
      <w:rPr>
        <w:rFonts w:ascii="Arial" w:hAnsi="Arial" w:cs="Arial"/>
        <w:b/>
        <w:sz w:val="28"/>
        <w:szCs w:val="28"/>
      </w:rPr>
      <w:t xml:space="preserve">APPENDIX </w:t>
    </w:r>
    <w:r>
      <w:rPr>
        <w:rFonts w:ascii="Arial" w:hAnsi="Arial" w:cs="Arial"/>
        <w:b/>
        <w:sz w:val="28"/>
        <w:szCs w:val="28"/>
      </w:rPr>
      <w:t>F</w:t>
    </w:r>
  </w:p>
  <w:p w14:paraId="70495273" w14:textId="77777777" w:rsidR="00A112DC" w:rsidRDefault="00A112DC">
    <w:pPr>
      <w:pStyle w:val="Header"/>
    </w:pPr>
    <w:r>
      <w:rPr>
        <w:noProof/>
      </w:rPr>
      <mc:AlternateContent>
        <mc:Choice Requires="wps">
          <w:drawing>
            <wp:anchor distT="0" distB="0" distL="114300" distR="114300" simplePos="0" relativeHeight="251670016" behindDoc="1" locked="0" layoutInCell="0" allowOverlap="1" wp14:anchorId="1D05A8CA" wp14:editId="7D291755">
              <wp:simplePos x="0" y="0"/>
              <wp:positionH relativeFrom="margin">
                <wp:align>center</wp:align>
              </wp:positionH>
              <wp:positionV relativeFrom="margin">
                <wp:align>center</wp:align>
              </wp:positionV>
              <wp:extent cx="6016625" cy="1718945"/>
              <wp:effectExtent l="0" t="1714500" r="0" b="1433830"/>
              <wp:wrapNone/>
              <wp:docPr id="6" name="WordArt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016625" cy="171894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4E34B2E4"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D05A8CA" id="_x0000_t202" coordsize="21600,21600" o:spt="202" path="m,l,21600r21600,l21600,xe">
              <v:stroke joinstyle="miter"/>
              <v:path gradientshapeok="t" o:connecttype="rect"/>
            </v:shapetype>
            <v:shape id="WordArt 15" o:spid="_x0000_s1032" type="#_x0000_t202" style="position:absolute;margin-left:0;margin-top:0;width:473.75pt;height:135.35pt;rotation:-45;z-index:-251646464;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en6p+AEAAMwDAAAOAAAAZHJzL2Uyb0RvYy54bWysU0Fu2zAQvBfIHwjea0lu7aaC5cBNml7S&#10;JEBc5EyTlKVU5LJL2pJ/nyWt2EV7K6oDIS3J2ZnZ0eJqMB3ba/Qt2IoXk5wzbSWo1m4r/mN9+/6S&#10;Mx+EVaIDqyt+0J5fLS/eLXpX6ik00CmNjECsL3tX8SYEV2aZl402wk/AaUubNaARgT5xmykUPaGb&#10;Lpvm+TzrAZVDkNp7qt4cN/ky4de1luGhrr0OrKs4cQtpxbRu4potF6LconBNK0ca4h9YGNFaanqC&#10;uhFBsB22f0GZViJ4qMNEgsmgrlupkwZSU+R/qHlqhNNJC5nj3ckm//9g5f3+yT0iC8MXGGiASYR3&#10;dyB/embhuhF2q1eI0DdaKGpc8FM50VsfHI01Vdd6CF9VSx4X0desd74c8eM8fOljp03/HRRdEbsA&#10;qdtQo2EI8drl5zw+qUzeMGJEQzucBkUNmKTiPC/m8+mMM0l7xSe693GWWooyosVBOPThmwbD4kvF&#10;kZKQYMX+zofI7nxkpBrZHXmGYTOwVlX8QwSNzDegDsS9p6BU3P/aCdTkw85cA+WKxNcI5pmSuMKk&#10;/o3AengW6EYKgdg/dm9BSTxSYhSzwkRD1AsBmY7ytxcdmyUnjkzHwyPnI2q8692KXLxtk6Azz1EQ&#10;RSbpHOMdM/n7dzp1/gmXrwAAAP//AwBQSwMEFAAGAAgAAAAhAMiuajvcAAAABQEAAA8AAABkcnMv&#10;ZG93bnJldi54bWxMj81OwzAQhO9IvIO1SNyoQ/lJG7KpEBGHHtsizm68TQL2OsROk/L0mF7gstJo&#10;RjPf5qvJGnGk3reOEW5nCQjiyumWa4S33evNAoQPirUyjgnhRB5WxeVFrjLtRt7QcRtqEUvYZwqh&#10;CaHLpPRVQ1b5meuIo3dwvVUhyr6WuldjLLdGzpPkUVrVclxoVEcvDVWf28Ei6O/Dqbsbx916vSmH&#10;L9OWJb1/IF5fTc9PIAJN4S8Mv/gRHYrItHcDay8MQnwknG/0lvfpA4g9wjxNUpBFLv/TFz8AAAD/&#10;/wMAUEsBAi0AFAAGAAgAAAAhALaDOJL+AAAA4QEAABMAAAAAAAAAAAAAAAAAAAAAAFtDb250ZW50&#10;X1R5cGVzXS54bWxQSwECLQAUAAYACAAAACEAOP0h/9YAAACUAQAACwAAAAAAAAAAAAAAAAAvAQAA&#10;X3JlbHMvLnJlbHNQSwECLQAUAAYACAAAACEARnp+qfgBAADMAwAADgAAAAAAAAAAAAAAAAAuAgAA&#10;ZHJzL2Uyb0RvYy54bWxQSwECLQAUAAYACAAAACEAyK5qO9wAAAAFAQAADwAAAAAAAAAAAAAAAABS&#10;BAAAZHJzL2Rvd25yZXYueG1sUEsFBgAAAAAEAAQA8wAAAFsFAAAAAA==&#10;" o:allowincell="f" filled="f" stroked="f">
              <v:stroke joinstyle="round"/>
              <o:lock v:ext="edit" shapetype="t"/>
              <v:textbox style="mso-fit-shape-to-text:t">
                <w:txbxContent>
                  <w:p w14:paraId="4E34B2E4" w14:textId="77777777" w:rsidR="00A112DC" w:rsidRDefault="00A112DC" w:rsidP="00C07132">
                    <w:pPr>
                      <w:jc w:val="center"/>
                    </w:pPr>
                    <w:r>
                      <w:rPr>
                        <w:rFonts w:ascii="Arial" w:hAnsi="Arial" w:cs="Arial"/>
                        <w:color w:val="C0C0C0"/>
                        <w:sz w:val="2"/>
                        <w:szCs w:val="2"/>
                        <w14:textFill>
                          <w14:solidFill>
                            <w14:srgbClr w14:val="C0C0C0">
                              <w14:alpha w14:val="50000"/>
                            </w14:srgbClr>
                          </w14:solidFill>
                        </w14:textFill>
                      </w:rPr>
                      <w:t>SAMPLE</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4D2E8B"/>
    <w:multiLevelType w:val="hybridMultilevel"/>
    <w:tmpl w:val="78C20D76"/>
    <w:lvl w:ilvl="0" w:tplc="0409000F">
      <w:start w:val="1"/>
      <w:numFmt w:val="decimal"/>
      <w:lvlText w:val="%1."/>
      <w:lvlJc w:val="left"/>
      <w:pPr>
        <w:tabs>
          <w:tab w:val="num" w:pos="720"/>
        </w:tabs>
        <w:ind w:left="720" w:hanging="360"/>
      </w:pPr>
    </w:lvl>
    <w:lvl w:ilvl="1" w:tplc="04090003">
      <w:start w:val="1"/>
      <w:numFmt w:val="bullet"/>
      <w:lvlText w:val="o"/>
      <w:lvlJc w:val="left"/>
      <w:pPr>
        <w:tabs>
          <w:tab w:val="num" w:pos="1440"/>
        </w:tabs>
        <w:ind w:left="1440" w:hanging="360"/>
      </w:pPr>
      <w:rPr>
        <w:rFonts w:ascii="Courier New" w:hAnsi="Courier New" w:cs="Courier New" w:hint="default"/>
      </w:rPr>
    </w:lvl>
    <w:lvl w:ilvl="2" w:tplc="04090001">
      <w:start w:val="1"/>
      <w:numFmt w:val="bullet"/>
      <w:lvlText w:val=""/>
      <w:lvlJc w:val="left"/>
      <w:pPr>
        <w:tabs>
          <w:tab w:val="num" w:pos="2160"/>
        </w:tabs>
        <w:ind w:left="2160" w:hanging="360"/>
      </w:pPr>
      <w:rPr>
        <w:rFonts w:ascii="Symbol" w:hAnsi="Symbol"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07703C9"/>
    <w:multiLevelType w:val="hybridMultilevel"/>
    <w:tmpl w:val="6808757C"/>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 w15:restartNumberingAfterBreak="0">
    <w:nsid w:val="00D633A2"/>
    <w:multiLevelType w:val="hybridMultilevel"/>
    <w:tmpl w:val="3CD6692C"/>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3" w15:restartNumberingAfterBreak="0">
    <w:nsid w:val="01B81614"/>
    <w:multiLevelType w:val="hybridMultilevel"/>
    <w:tmpl w:val="1D50E344"/>
    <w:lvl w:ilvl="0" w:tplc="0409000F">
      <w:start w:val="1"/>
      <w:numFmt w:val="decimal"/>
      <w:lvlText w:val="%1."/>
      <w:lvlJc w:val="left"/>
      <w:pPr>
        <w:tabs>
          <w:tab w:val="num" w:pos="1440"/>
        </w:tabs>
        <w:ind w:left="1440" w:hanging="360"/>
      </w:pPr>
    </w:lvl>
    <w:lvl w:ilvl="1" w:tplc="9C2CC552">
      <w:start w:val="1"/>
      <w:numFmt w:val="upperLetter"/>
      <w:lvlText w:val="%2."/>
      <w:lvlJc w:val="left"/>
      <w:pPr>
        <w:tabs>
          <w:tab w:val="num" w:pos="2160"/>
        </w:tabs>
        <w:ind w:left="2160" w:hanging="360"/>
      </w:pPr>
      <w:rPr>
        <w:rFonts w:hint="default"/>
      </w:r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4" w15:restartNumberingAfterBreak="0">
    <w:nsid w:val="03C12B0F"/>
    <w:multiLevelType w:val="hybridMultilevel"/>
    <w:tmpl w:val="56A2FD00"/>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 w15:restartNumberingAfterBreak="0">
    <w:nsid w:val="03E0504E"/>
    <w:multiLevelType w:val="hybridMultilevel"/>
    <w:tmpl w:val="185A95D8"/>
    <w:lvl w:ilvl="0" w:tplc="04090001">
      <w:start w:val="1"/>
      <w:numFmt w:val="bullet"/>
      <w:lvlText w:val=""/>
      <w:lvlJc w:val="left"/>
      <w:pPr>
        <w:tabs>
          <w:tab w:val="num" w:pos="720"/>
        </w:tabs>
        <w:ind w:left="720" w:hanging="360"/>
      </w:pPr>
      <w:rPr>
        <w:rFonts w:ascii="Symbol" w:hAnsi="Symbol" w:hint="default"/>
      </w:rPr>
    </w:lvl>
    <w:lvl w:ilvl="1" w:tplc="E5C0ACD0">
      <w:start w:val="3"/>
      <w:numFmt w:val="bullet"/>
      <w:lvlText w:val=""/>
      <w:lvlJc w:val="left"/>
      <w:pPr>
        <w:tabs>
          <w:tab w:val="num" w:pos="1440"/>
        </w:tabs>
        <w:ind w:left="1440" w:hanging="360"/>
      </w:pPr>
      <w:rPr>
        <w:rFonts w:ascii="Symbol" w:eastAsia="Times New Roman" w:hAnsi="Symbol" w:cs="Arial"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 w15:restartNumberingAfterBreak="0">
    <w:nsid w:val="053E4261"/>
    <w:multiLevelType w:val="hybridMultilevel"/>
    <w:tmpl w:val="EA52EE5C"/>
    <w:lvl w:ilvl="0" w:tplc="FDA8BBE8">
      <w:start w:val="1"/>
      <w:numFmt w:val="decimal"/>
      <w:lvlText w:val="%1."/>
      <w:lvlJc w:val="left"/>
      <w:pPr>
        <w:ind w:left="720" w:hanging="360"/>
      </w:pPr>
      <w:rPr>
        <w:b w:val="0"/>
        <w:sz w:val="20"/>
        <w:szCs w:val="2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60513BB"/>
    <w:multiLevelType w:val="hybridMultilevel"/>
    <w:tmpl w:val="48FC4EB2"/>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 w15:restartNumberingAfterBreak="0">
    <w:nsid w:val="08E20582"/>
    <w:multiLevelType w:val="hybridMultilevel"/>
    <w:tmpl w:val="EEC6CEE8"/>
    <w:lvl w:ilvl="0" w:tplc="3444A67E">
      <w:start w:val="1"/>
      <w:numFmt w:val="upperLetter"/>
      <w:lvlText w:val="%1."/>
      <w:lvlJc w:val="left"/>
      <w:pPr>
        <w:ind w:left="720" w:hanging="360"/>
      </w:pPr>
      <w:rPr>
        <w:rFonts w:ascii="Arial" w:eastAsiaTheme="minorHAns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9" w15:restartNumberingAfterBreak="0">
    <w:nsid w:val="0AA62F4B"/>
    <w:multiLevelType w:val="hybridMultilevel"/>
    <w:tmpl w:val="346A0E64"/>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 w15:restartNumberingAfterBreak="0">
    <w:nsid w:val="0AB615D3"/>
    <w:multiLevelType w:val="hybridMultilevel"/>
    <w:tmpl w:val="0704646C"/>
    <w:lvl w:ilvl="0" w:tplc="452654D0">
      <w:start w:val="1"/>
      <w:numFmt w:val="upperLetter"/>
      <w:lvlText w:val="%1."/>
      <w:lvlJc w:val="left"/>
      <w:pPr>
        <w:tabs>
          <w:tab w:val="num" w:pos="720"/>
        </w:tabs>
        <w:ind w:left="720" w:hanging="360"/>
      </w:pPr>
      <w:rPr>
        <w:b w:val="0"/>
      </w:rPr>
    </w:lvl>
    <w:lvl w:ilvl="1" w:tplc="04090015">
      <w:start w:val="1"/>
      <w:numFmt w:val="upperLetter"/>
      <w:lvlText w:val="%2."/>
      <w:lvlJc w:val="left"/>
      <w:pPr>
        <w:tabs>
          <w:tab w:val="num" w:pos="1440"/>
        </w:tabs>
        <w:ind w:left="1440" w:hanging="360"/>
      </w:pPr>
      <w:rPr>
        <w:b w:val="0"/>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 w15:restartNumberingAfterBreak="0">
    <w:nsid w:val="0AEF3404"/>
    <w:multiLevelType w:val="hybridMultilevel"/>
    <w:tmpl w:val="E53EFFB8"/>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1B">
      <w:start w:val="1"/>
      <w:numFmt w:val="lowerRoman"/>
      <w:lvlText w:val="%3."/>
      <w:lvlJc w:val="right"/>
      <w:pPr>
        <w:ind w:left="2520" w:hanging="180"/>
      </w:pPr>
    </w:lvl>
    <w:lvl w:ilvl="3" w:tplc="0409000F">
      <w:start w:val="1"/>
      <w:numFmt w:val="decimal"/>
      <w:lvlText w:val="%4."/>
      <w:lvlJc w:val="left"/>
      <w:pPr>
        <w:ind w:left="3240" w:hanging="360"/>
      </w:pPr>
    </w:lvl>
    <w:lvl w:ilvl="4" w:tplc="04090019">
      <w:start w:val="1"/>
      <w:numFmt w:val="lowerLetter"/>
      <w:lvlText w:val="%5."/>
      <w:lvlJc w:val="left"/>
      <w:pPr>
        <w:ind w:left="3960" w:hanging="360"/>
      </w:pPr>
    </w:lvl>
    <w:lvl w:ilvl="5" w:tplc="0409001B">
      <w:start w:val="1"/>
      <w:numFmt w:val="lowerRoman"/>
      <w:lvlText w:val="%6."/>
      <w:lvlJc w:val="right"/>
      <w:pPr>
        <w:ind w:left="4680" w:hanging="180"/>
      </w:pPr>
    </w:lvl>
    <w:lvl w:ilvl="6" w:tplc="0409000F">
      <w:start w:val="1"/>
      <w:numFmt w:val="decimal"/>
      <w:lvlText w:val="%7."/>
      <w:lvlJc w:val="left"/>
      <w:pPr>
        <w:ind w:left="5400" w:hanging="360"/>
      </w:pPr>
    </w:lvl>
    <w:lvl w:ilvl="7" w:tplc="04090019">
      <w:start w:val="1"/>
      <w:numFmt w:val="lowerLetter"/>
      <w:lvlText w:val="%8."/>
      <w:lvlJc w:val="left"/>
      <w:pPr>
        <w:ind w:left="6120" w:hanging="360"/>
      </w:pPr>
    </w:lvl>
    <w:lvl w:ilvl="8" w:tplc="0409001B">
      <w:start w:val="1"/>
      <w:numFmt w:val="lowerRoman"/>
      <w:lvlText w:val="%9."/>
      <w:lvlJc w:val="right"/>
      <w:pPr>
        <w:ind w:left="6840" w:hanging="180"/>
      </w:pPr>
    </w:lvl>
  </w:abstractNum>
  <w:abstractNum w:abstractNumId="12" w15:restartNumberingAfterBreak="0">
    <w:nsid w:val="0D966593"/>
    <w:multiLevelType w:val="hybridMultilevel"/>
    <w:tmpl w:val="0EF2D200"/>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0DED73F4"/>
    <w:multiLevelType w:val="hybridMultilevel"/>
    <w:tmpl w:val="3134EC7C"/>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4" w15:restartNumberingAfterBreak="0">
    <w:nsid w:val="0EC37AC2"/>
    <w:multiLevelType w:val="hybridMultilevel"/>
    <w:tmpl w:val="CDEA1B6C"/>
    <w:lvl w:ilvl="0" w:tplc="609CBE64">
      <w:start w:val="1"/>
      <w:numFmt w:val="upperLetter"/>
      <w:lvlText w:val="%1."/>
      <w:lvlJc w:val="left"/>
      <w:pPr>
        <w:tabs>
          <w:tab w:val="num" w:pos="720"/>
        </w:tabs>
        <w:ind w:left="720" w:hanging="360"/>
      </w:pPr>
      <w:rPr>
        <w:rFonts w:ascii="Arial" w:eastAsia="Times New Roman" w:hAnsi="Arial" w:cs="Arial"/>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FFF54CE"/>
    <w:multiLevelType w:val="hybridMultilevel"/>
    <w:tmpl w:val="1B7EF55C"/>
    <w:lvl w:ilvl="0" w:tplc="EF0893F8">
      <w:start w:val="1"/>
      <w:numFmt w:val="upperLetter"/>
      <w:lvlText w:val="%1."/>
      <w:lvlJc w:val="left"/>
      <w:pPr>
        <w:tabs>
          <w:tab w:val="num" w:pos="720"/>
        </w:tabs>
        <w:ind w:left="720" w:hanging="360"/>
      </w:pPr>
      <w:rPr>
        <w:rFonts w:ascii="Arial" w:eastAsia="Times New Roman" w:hAnsi="Arial" w:cs="Arial"/>
      </w:rPr>
    </w:lvl>
    <w:lvl w:ilvl="1" w:tplc="0409000F">
      <w:start w:val="1"/>
      <w:numFmt w:val="decimal"/>
      <w:lvlText w:val="%2."/>
      <w:lvlJc w:val="left"/>
      <w:pPr>
        <w:tabs>
          <w:tab w:val="num" w:pos="1440"/>
        </w:tabs>
        <w:ind w:left="1440" w:hanging="360"/>
      </w:pPr>
    </w:lvl>
    <w:lvl w:ilvl="2" w:tplc="9C2CC552">
      <w:start w:val="1"/>
      <w:numFmt w:val="upperLetter"/>
      <w:lvlText w:val="%3."/>
      <w:lvlJc w:val="left"/>
      <w:pPr>
        <w:tabs>
          <w:tab w:val="num" w:pos="2340"/>
        </w:tabs>
        <w:ind w:left="2340" w:hanging="360"/>
      </w:pPr>
      <w:rPr>
        <w:rFonts w:hint="default"/>
      </w:rPr>
    </w:lvl>
    <w:lvl w:ilvl="3" w:tplc="0409000F">
      <w:start w:val="1"/>
      <w:numFmt w:val="decimal"/>
      <w:lvlText w:val="%4."/>
      <w:lvlJc w:val="left"/>
      <w:pPr>
        <w:tabs>
          <w:tab w:val="num" w:pos="2880"/>
        </w:tabs>
        <w:ind w:left="2880" w:hanging="360"/>
      </w:pPr>
      <w:rPr>
        <w:rFonts w:hint="default"/>
      </w:r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106E05C9"/>
    <w:multiLevelType w:val="hybridMultilevel"/>
    <w:tmpl w:val="5E78ABAA"/>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13B37E5B"/>
    <w:multiLevelType w:val="hybridMultilevel"/>
    <w:tmpl w:val="7668D36E"/>
    <w:lvl w:ilvl="0" w:tplc="04090001">
      <w:start w:val="1"/>
      <w:numFmt w:val="bullet"/>
      <w:lvlText w:val=""/>
      <w:lvlJc w:val="left"/>
      <w:pPr>
        <w:tabs>
          <w:tab w:val="num" w:pos="720"/>
        </w:tabs>
        <w:ind w:left="720" w:hanging="360"/>
      </w:pPr>
      <w:rPr>
        <w:rFonts w:ascii="Symbol" w:hAnsi="Symbol"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8" w15:restartNumberingAfterBreak="0">
    <w:nsid w:val="163B1232"/>
    <w:multiLevelType w:val="hybridMultilevel"/>
    <w:tmpl w:val="77A44AF8"/>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9" w15:restartNumberingAfterBreak="0">
    <w:nsid w:val="18954120"/>
    <w:multiLevelType w:val="hybridMultilevel"/>
    <w:tmpl w:val="0A26AF52"/>
    <w:lvl w:ilvl="0" w:tplc="5E1CAB5C">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18EF42D3"/>
    <w:multiLevelType w:val="hybridMultilevel"/>
    <w:tmpl w:val="C03E7E44"/>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19824DD3"/>
    <w:multiLevelType w:val="hybridMultilevel"/>
    <w:tmpl w:val="E12CD090"/>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2" w15:restartNumberingAfterBreak="0">
    <w:nsid w:val="1A3D57E4"/>
    <w:multiLevelType w:val="hybridMultilevel"/>
    <w:tmpl w:val="29A64108"/>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3" w15:restartNumberingAfterBreak="0">
    <w:nsid w:val="1BED77E2"/>
    <w:multiLevelType w:val="hybridMultilevel"/>
    <w:tmpl w:val="CAC21B2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4" w15:restartNumberingAfterBreak="0">
    <w:nsid w:val="1C91200A"/>
    <w:multiLevelType w:val="hybridMultilevel"/>
    <w:tmpl w:val="9C0E2C94"/>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5" w15:restartNumberingAfterBreak="0">
    <w:nsid w:val="1C9E150C"/>
    <w:multiLevelType w:val="hybridMultilevel"/>
    <w:tmpl w:val="21229D26"/>
    <w:lvl w:ilvl="0" w:tplc="3444A67E">
      <w:start w:val="1"/>
      <w:numFmt w:val="upperLetter"/>
      <w:lvlText w:val="%1."/>
      <w:lvlJc w:val="left"/>
      <w:pPr>
        <w:ind w:left="720" w:hanging="360"/>
      </w:pPr>
      <w:rPr>
        <w:rFonts w:ascii="Arial" w:eastAsiaTheme="minorHAns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6" w15:restartNumberingAfterBreak="0">
    <w:nsid w:val="1CD3087E"/>
    <w:multiLevelType w:val="hybridMultilevel"/>
    <w:tmpl w:val="DA489712"/>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04090017">
      <w:start w:val="1"/>
      <w:numFmt w:val="lowerLetter"/>
      <w:lvlText w:val="%3)"/>
      <w:lvlJc w:val="left"/>
      <w:pPr>
        <w:tabs>
          <w:tab w:val="num" w:pos="2340"/>
        </w:tabs>
        <w:ind w:left="2340" w:hanging="360"/>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7" w15:restartNumberingAfterBreak="0">
    <w:nsid w:val="1D0A3146"/>
    <w:multiLevelType w:val="hybridMultilevel"/>
    <w:tmpl w:val="2228CB20"/>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8" w15:restartNumberingAfterBreak="0">
    <w:nsid w:val="1D6E382D"/>
    <w:multiLevelType w:val="hybridMultilevel"/>
    <w:tmpl w:val="7EBA01BC"/>
    <w:lvl w:ilvl="0" w:tplc="9C2CC552">
      <w:start w:val="1"/>
      <w:numFmt w:val="upperLetter"/>
      <w:lvlText w:val="%1."/>
      <w:lvlJc w:val="left"/>
      <w:pPr>
        <w:tabs>
          <w:tab w:val="num" w:pos="720"/>
        </w:tabs>
        <w:ind w:left="720" w:hanging="360"/>
      </w:pPr>
      <w:rPr>
        <w:rFonts w:hint="default"/>
      </w:rPr>
    </w:lvl>
    <w:lvl w:ilvl="1" w:tplc="04090015">
      <w:start w:val="1"/>
      <w:numFmt w:val="upp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9" w15:restartNumberingAfterBreak="0">
    <w:nsid w:val="1DCE2748"/>
    <w:multiLevelType w:val="hybridMultilevel"/>
    <w:tmpl w:val="7E54CE34"/>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0" w15:restartNumberingAfterBreak="0">
    <w:nsid w:val="203126F5"/>
    <w:multiLevelType w:val="hybridMultilevel"/>
    <w:tmpl w:val="A76C71DC"/>
    <w:lvl w:ilvl="0" w:tplc="04090003">
      <w:start w:val="1"/>
      <w:numFmt w:val="bullet"/>
      <w:lvlText w:val="o"/>
      <w:lvlJc w:val="left"/>
      <w:pPr>
        <w:ind w:left="720" w:hanging="360"/>
      </w:pPr>
      <w:rPr>
        <w:rFonts w:ascii="Courier New" w:hAnsi="Courier New" w:cs="Courier New"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31" w15:restartNumberingAfterBreak="0">
    <w:nsid w:val="20470C45"/>
    <w:multiLevelType w:val="hybridMultilevel"/>
    <w:tmpl w:val="B6E2B1D6"/>
    <w:lvl w:ilvl="0" w:tplc="0409000F">
      <w:start w:val="1"/>
      <w:numFmt w:val="decimal"/>
      <w:lvlText w:val="%1."/>
      <w:lvlJc w:val="left"/>
      <w:pPr>
        <w:tabs>
          <w:tab w:val="num" w:pos="1080"/>
        </w:tabs>
        <w:ind w:left="1080" w:hanging="360"/>
      </w:p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32" w15:restartNumberingAfterBreak="0">
    <w:nsid w:val="209B23AD"/>
    <w:multiLevelType w:val="hybridMultilevel"/>
    <w:tmpl w:val="BB7C1806"/>
    <w:lvl w:ilvl="0" w:tplc="04090001">
      <w:start w:val="1"/>
      <w:numFmt w:val="bullet"/>
      <w:lvlText w:val=""/>
      <w:lvlJc w:val="left"/>
      <w:pPr>
        <w:tabs>
          <w:tab w:val="num" w:pos="720"/>
        </w:tabs>
        <w:ind w:left="720" w:hanging="360"/>
      </w:pPr>
      <w:rPr>
        <w:rFonts w:ascii="Symbol" w:hAnsi="Symbol" w:hint="default"/>
      </w:rPr>
    </w:lvl>
    <w:lvl w:ilvl="1" w:tplc="9C2CC552">
      <w:start w:val="1"/>
      <w:numFmt w:val="upp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3" w15:restartNumberingAfterBreak="0">
    <w:nsid w:val="210025ED"/>
    <w:multiLevelType w:val="hybridMultilevel"/>
    <w:tmpl w:val="70EA48BA"/>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4" w15:restartNumberingAfterBreak="0">
    <w:nsid w:val="21B83984"/>
    <w:multiLevelType w:val="hybridMultilevel"/>
    <w:tmpl w:val="718A59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21D22A0D"/>
    <w:multiLevelType w:val="hybridMultilevel"/>
    <w:tmpl w:val="BB9C00EE"/>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6" w15:restartNumberingAfterBreak="0">
    <w:nsid w:val="23467103"/>
    <w:multiLevelType w:val="hybridMultilevel"/>
    <w:tmpl w:val="B6AA3022"/>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37" w15:restartNumberingAfterBreak="0">
    <w:nsid w:val="23E83265"/>
    <w:multiLevelType w:val="hybridMultilevel"/>
    <w:tmpl w:val="D2465D3E"/>
    <w:lvl w:ilvl="0" w:tplc="9DA65D16">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257A6325"/>
    <w:multiLevelType w:val="hybridMultilevel"/>
    <w:tmpl w:val="BD5C2C24"/>
    <w:lvl w:ilvl="0" w:tplc="04090001">
      <w:start w:val="1"/>
      <w:numFmt w:val="bullet"/>
      <w:lvlText w:val=""/>
      <w:lvlJc w:val="left"/>
      <w:pPr>
        <w:tabs>
          <w:tab w:val="num" w:pos="720"/>
        </w:tabs>
        <w:ind w:left="720" w:hanging="360"/>
      </w:pPr>
      <w:rPr>
        <w:rFonts w:ascii="Symbol" w:hAnsi="Symbol" w:hint="default"/>
      </w:rPr>
    </w:lvl>
    <w:lvl w:ilvl="1" w:tplc="0F3CEAF0">
      <w:numFmt w:val="bullet"/>
      <w:lvlText w:val="•"/>
      <w:lvlJc w:val="left"/>
      <w:pPr>
        <w:ind w:left="1440" w:hanging="360"/>
      </w:pPr>
      <w:rPr>
        <w:rFonts w:ascii="Arial" w:eastAsia="Times New Roman" w:hAnsi="Arial" w:cs="Arial" w:hint="default"/>
      </w:r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9" w15:restartNumberingAfterBreak="0">
    <w:nsid w:val="27662C9B"/>
    <w:multiLevelType w:val="hybridMultilevel"/>
    <w:tmpl w:val="FAEA8F08"/>
    <w:lvl w:ilvl="0" w:tplc="7A6AAFA6">
      <w:start w:val="1"/>
      <w:numFmt w:val="upperLetter"/>
      <w:lvlText w:val="%1."/>
      <w:lvlJc w:val="left"/>
      <w:pPr>
        <w:ind w:left="1080" w:hanging="360"/>
      </w:pPr>
      <w:rPr>
        <w:rFonts w:ascii="Arial" w:eastAsia="Times New Roman" w:hAnsi="Arial" w:cs="Arial"/>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0" w15:restartNumberingAfterBreak="0">
    <w:nsid w:val="27761E67"/>
    <w:multiLevelType w:val="hybridMultilevel"/>
    <w:tmpl w:val="26643872"/>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2781426F"/>
    <w:multiLevelType w:val="hybridMultilevel"/>
    <w:tmpl w:val="B88EBA06"/>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2" w15:restartNumberingAfterBreak="0">
    <w:nsid w:val="279377ED"/>
    <w:multiLevelType w:val="hybridMultilevel"/>
    <w:tmpl w:val="DCB83A58"/>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3" w15:restartNumberingAfterBreak="0">
    <w:nsid w:val="27E64FE2"/>
    <w:multiLevelType w:val="hybridMultilevel"/>
    <w:tmpl w:val="8CCACA8E"/>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4" w15:restartNumberingAfterBreak="0">
    <w:nsid w:val="285D2799"/>
    <w:multiLevelType w:val="hybridMultilevel"/>
    <w:tmpl w:val="A8EE4C04"/>
    <w:lvl w:ilvl="0" w:tplc="F6AA61FA">
      <w:start w:val="1"/>
      <w:numFmt w:val="upperLetter"/>
      <w:lvlText w:val="%1."/>
      <w:lvlJc w:val="left"/>
      <w:pPr>
        <w:ind w:left="720" w:hanging="360"/>
      </w:pPr>
      <w:rPr>
        <w:rFonts w:ascii="Arial" w:eastAsia="Calibr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5" w15:restartNumberingAfterBreak="0">
    <w:nsid w:val="289C33E0"/>
    <w:multiLevelType w:val="hybridMultilevel"/>
    <w:tmpl w:val="8EC6E12A"/>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6" w15:restartNumberingAfterBreak="0">
    <w:nsid w:val="28AF6D39"/>
    <w:multiLevelType w:val="hybridMultilevel"/>
    <w:tmpl w:val="D8ACFF4A"/>
    <w:lvl w:ilvl="0" w:tplc="04090001">
      <w:start w:val="1"/>
      <w:numFmt w:val="bullet"/>
      <w:lvlText w:val=""/>
      <w:lvlJc w:val="left"/>
      <w:pPr>
        <w:tabs>
          <w:tab w:val="num" w:pos="720"/>
        </w:tabs>
        <w:ind w:left="720" w:hanging="360"/>
      </w:pPr>
      <w:rPr>
        <w:rFonts w:ascii="Symbol" w:hAnsi="Symbol"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7" w15:restartNumberingAfterBreak="0">
    <w:nsid w:val="293647CD"/>
    <w:multiLevelType w:val="hybridMultilevel"/>
    <w:tmpl w:val="893E7A22"/>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8" w15:restartNumberingAfterBreak="0">
    <w:nsid w:val="297C2994"/>
    <w:multiLevelType w:val="hybridMultilevel"/>
    <w:tmpl w:val="D794D26E"/>
    <w:lvl w:ilvl="0" w:tplc="04090015">
      <w:start w:val="1"/>
      <w:numFmt w:val="upperLetter"/>
      <w:lvlText w:val="%1."/>
      <w:lvlJc w:val="left"/>
      <w:pPr>
        <w:tabs>
          <w:tab w:val="num" w:pos="720"/>
        </w:tabs>
        <w:ind w:left="720" w:hanging="360"/>
      </w:pPr>
    </w:lvl>
    <w:lvl w:ilvl="1" w:tplc="0409000F">
      <w:start w:val="1"/>
      <w:numFmt w:val="decimal"/>
      <w:lvlText w:val="%2."/>
      <w:lvlJc w:val="left"/>
      <w:pPr>
        <w:tabs>
          <w:tab w:val="num" w:pos="1440"/>
        </w:tabs>
        <w:ind w:left="1440" w:hanging="360"/>
      </w:pPr>
    </w:lvl>
    <w:lvl w:ilvl="2" w:tplc="04090015">
      <w:start w:val="1"/>
      <w:numFmt w:val="upperLetter"/>
      <w:lvlText w:val="%3."/>
      <w:lvlJc w:val="left"/>
      <w:pPr>
        <w:tabs>
          <w:tab w:val="num" w:pos="720"/>
        </w:tabs>
        <w:ind w:left="720" w:hanging="36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9" w15:restartNumberingAfterBreak="0">
    <w:nsid w:val="2AFA6F59"/>
    <w:multiLevelType w:val="hybridMultilevel"/>
    <w:tmpl w:val="FC002B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2C057A8A"/>
    <w:multiLevelType w:val="hybridMultilevel"/>
    <w:tmpl w:val="7FFA3CAE"/>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1" w15:restartNumberingAfterBreak="0">
    <w:nsid w:val="2C3414BB"/>
    <w:multiLevelType w:val="hybridMultilevel"/>
    <w:tmpl w:val="082CC5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2D723469"/>
    <w:multiLevelType w:val="hybridMultilevel"/>
    <w:tmpl w:val="B5749A94"/>
    <w:lvl w:ilvl="0" w:tplc="0409000F">
      <w:start w:val="1"/>
      <w:numFmt w:val="decimal"/>
      <w:lvlText w:val="%1."/>
      <w:lvlJc w:val="left"/>
      <w:pPr>
        <w:tabs>
          <w:tab w:val="num" w:pos="1080"/>
        </w:tabs>
        <w:ind w:left="1080" w:hanging="360"/>
      </w:pPr>
      <w:rPr>
        <w:b w:val="0"/>
      </w:rPr>
    </w:lvl>
    <w:lvl w:ilvl="1" w:tplc="04090003" w:tentative="1">
      <w:start w:val="1"/>
      <w:numFmt w:val="bullet"/>
      <w:lvlText w:val="o"/>
      <w:lvlJc w:val="left"/>
      <w:pPr>
        <w:tabs>
          <w:tab w:val="num" w:pos="1800"/>
        </w:tabs>
        <w:ind w:left="1800" w:hanging="360"/>
      </w:pPr>
      <w:rPr>
        <w:rFonts w:ascii="Courier New" w:hAnsi="Courier New" w:cs="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cs="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cs="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53" w15:restartNumberingAfterBreak="0">
    <w:nsid w:val="2E70437A"/>
    <w:multiLevelType w:val="hybridMultilevel"/>
    <w:tmpl w:val="AA74D892"/>
    <w:lvl w:ilvl="0" w:tplc="EF229CE6">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4" w15:restartNumberingAfterBreak="0">
    <w:nsid w:val="2E9D72B8"/>
    <w:multiLevelType w:val="hybridMultilevel"/>
    <w:tmpl w:val="80804B1A"/>
    <w:lvl w:ilvl="0" w:tplc="04090001">
      <w:start w:val="1"/>
      <w:numFmt w:val="bullet"/>
      <w:lvlText w:val=""/>
      <w:lvlJc w:val="left"/>
      <w:pPr>
        <w:tabs>
          <w:tab w:val="num" w:pos="720"/>
        </w:tabs>
        <w:ind w:left="720" w:hanging="360"/>
      </w:pPr>
      <w:rPr>
        <w:rFonts w:ascii="Symbol" w:hAnsi="Symbol" w:hint="default"/>
      </w:rPr>
    </w:lvl>
    <w:lvl w:ilvl="1" w:tplc="BB4A7D2E">
      <w:start w:val="1"/>
      <w:numFmt w:val="bullet"/>
      <w:lvlText w:val="-"/>
      <w:lvlJc w:val="left"/>
      <w:pPr>
        <w:tabs>
          <w:tab w:val="num" w:pos="1440"/>
        </w:tabs>
        <w:ind w:left="1440" w:hanging="360"/>
      </w:pPr>
      <w:rPr>
        <w:rFonts w:ascii="Arial" w:eastAsia="Times New Roman" w:hAnsi="Arial" w:cs="Arial" w:hint="default"/>
      </w:rPr>
    </w:lvl>
    <w:lvl w:ilvl="2" w:tplc="67580FE8">
      <w:start w:val="1"/>
      <w:numFmt w:val="decimal"/>
      <w:lvlText w:val="%3."/>
      <w:lvlJc w:val="left"/>
      <w:pPr>
        <w:tabs>
          <w:tab w:val="num" w:pos="2160"/>
        </w:tabs>
        <w:ind w:left="2160" w:hanging="360"/>
      </w:pPr>
      <w:rPr>
        <w:rFont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5" w15:restartNumberingAfterBreak="0">
    <w:nsid w:val="2FDD62DF"/>
    <w:multiLevelType w:val="hybridMultilevel"/>
    <w:tmpl w:val="5B6EF8E2"/>
    <w:lvl w:ilvl="0" w:tplc="0409000F">
      <w:start w:val="1"/>
      <w:numFmt w:val="decimal"/>
      <w:lvlText w:val="%1."/>
      <w:lvlJc w:val="left"/>
      <w:pPr>
        <w:ind w:left="1800" w:hanging="360"/>
      </w:p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start w:val="1"/>
      <w:numFmt w:val="decimal"/>
      <w:lvlText w:val="%4."/>
      <w:lvlJc w:val="left"/>
      <w:pPr>
        <w:ind w:left="3960" w:hanging="360"/>
      </w:pPr>
    </w:lvl>
    <w:lvl w:ilvl="4" w:tplc="04090019">
      <w:start w:val="1"/>
      <w:numFmt w:val="lowerLetter"/>
      <w:lvlText w:val="%5."/>
      <w:lvlJc w:val="left"/>
      <w:pPr>
        <w:ind w:left="4680" w:hanging="360"/>
      </w:pPr>
    </w:lvl>
    <w:lvl w:ilvl="5" w:tplc="0409001B">
      <w:start w:val="1"/>
      <w:numFmt w:val="lowerRoman"/>
      <w:lvlText w:val="%6."/>
      <w:lvlJc w:val="right"/>
      <w:pPr>
        <w:ind w:left="5400" w:hanging="180"/>
      </w:pPr>
    </w:lvl>
    <w:lvl w:ilvl="6" w:tplc="0409000F">
      <w:start w:val="1"/>
      <w:numFmt w:val="decimal"/>
      <w:lvlText w:val="%7."/>
      <w:lvlJc w:val="left"/>
      <w:pPr>
        <w:ind w:left="6120" w:hanging="360"/>
      </w:pPr>
    </w:lvl>
    <w:lvl w:ilvl="7" w:tplc="04090019">
      <w:start w:val="1"/>
      <w:numFmt w:val="lowerLetter"/>
      <w:lvlText w:val="%8."/>
      <w:lvlJc w:val="left"/>
      <w:pPr>
        <w:ind w:left="6840" w:hanging="360"/>
      </w:pPr>
    </w:lvl>
    <w:lvl w:ilvl="8" w:tplc="0409001B">
      <w:start w:val="1"/>
      <w:numFmt w:val="lowerRoman"/>
      <w:lvlText w:val="%9."/>
      <w:lvlJc w:val="right"/>
      <w:pPr>
        <w:ind w:left="7560" w:hanging="180"/>
      </w:pPr>
    </w:lvl>
  </w:abstractNum>
  <w:abstractNum w:abstractNumId="56" w15:restartNumberingAfterBreak="0">
    <w:nsid w:val="32DA135C"/>
    <w:multiLevelType w:val="hybridMultilevel"/>
    <w:tmpl w:val="AEDC9BDE"/>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57" w15:restartNumberingAfterBreak="0">
    <w:nsid w:val="34AA1449"/>
    <w:multiLevelType w:val="hybridMultilevel"/>
    <w:tmpl w:val="F7C880B6"/>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8" w15:restartNumberingAfterBreak="0">
    <w:nsid w:val="3664558E"/>
    <w:multiLevelType w:val="hybridMultilevel"/>
    <w:tmpl w:val="FDC2A868"/>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9" w15:restartNumberingAfterBreak="0">
    <w:nsid w:val="36701280"/>
    <w:multiLevelType w:val="hybridMultilevel"/>
    <w:tmpl w:val="DE36708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0" w15:restartNumberingAfterBreak="0">
    <w:nsid w:val="3AE93D47"/>
    <w:multiLevelType w:val="hybridMultilevel"/>
    <w:tmpl w:val="354CEFE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1" w15:restartNumberingAfterBreak="0">
    <w:nsid w:val="3B185119"/>
    <w:multiLevelType w:val="hybridMultilevel"/>
    <w:tmpl w:val="C9BCC508"/>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2" w15:restartNumberingAfterBreak="0">
    <w:nsid w:val="3B236C00"/>
    <w:multiLevelType w:val="hybridMultilevel"/>
    <w:tmpl w:val="10F842F2"/>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04090019">
      <w:start w:val="1"/>
      <w:numFmt w:val="lowerLetter"/>
      <w:lvlText w:val="%3."/>
      <w:lvlJc w:val="left"/>
      <w:pPr>
        <w:tabs>
          <w:tab w:val="num" w:pos="2340"/>
        </w:tabs>
        <w:ind w:left="2340" w:hanging="360"/>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3" w15:restartNumberingAfterBreak="0">
    <w:nsid w:val="3B5B5362"/>
    <w:multiLevelType w:val="hybridMultilevel"/>
    <w:tmpl w:val="491C0B9E"/>
    <w:lvl w:ilvl="0" w:tplc="04090001">
      <w:start w:val="1"/>
      <w:numFmt w:val="bullet"/>
      <w:lvlText w:val=""/>
      <w:lvlJc w:val="left"/>
      <w:pPr>
        <w:tabs>
          <w:tab w:val="num" w:pos="720"/>
        </w:tabs>
        <w:ind w:left="720" w:hanging="360"/>
      </w:pPr>
      <w:rPr>
        <w:rFonts w:ascii="Symbol" w:hAnsi="Symbol" w:hint="default"/>
      </w:rPr>
    </w:lvl>
    <w:lvl w:ilvl="1" w:tplc="9C2CC552">
      <w:start w:val="1"/>
      <w:numFmt w:val="upperLetter"/>
      <w:lvlText w:val="%2."/>
      <w:lvlJc w:val="left"/>
      <w:pPr>
        <w:tabs>
          <w:tab w:val="num" w:pos="1440"/>
        </w:tabs>
        <w:ind w:left="1440" w:hanging="360"/>
      </w:pPr>
      <w:rPr>
        <w:rFont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4" w15:restartNumberingAfterBreak="0">
    <w:nsid w:val="3D91220C"/>
    <w:multiLevelType w:val="hybridMultilevel"/>
    <w:tmpl w:val="B364A852"/>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5" w15:restartNumberingAfterBreak="0">
    <w:nsid w:val="3F4F0CDD"/>
    <w:multiLevelType w:val="hybridMultilevel"/>
    <w:tmpl w:val="4A923092"/>
    <w:lvl w:ilvl="0" w:tplc="7A6AAFA6">
      <w:start w:val="1"/>
      <w:numFmt w:val="upperLetter"/>
      <w:lvlText w:val="%1."/>
      <w:lvlJc w:val="left"/>
      <w:pPr>
        <w:tabs>
          <w:tab w:val="num" w:pos="720"/>
        </w:tabs>
        <w:ind w:left="720" w:hanging="360"/>
      </w:pPr>
      <w:rPr>
        <w:rFonts w:ascii="Arial" w:eastAsia="Times New Roman" w:hAnsi="Arial" w:cs="Arial"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6" w15:restartNumberingAfterBreak="0">
    <w:nsid w:val="401A5C18"/>
    <w:multiLevelType w:val="hybridMultilevel"/>
    <w:tmpl w:val="903A8506"/>
    <w:lvl w:ilvl="0" w:tplc="9C2CC552">
      <w:start w:val="1"/>
      <w:numFmt w:val="upperLetter"/>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DAB01D10">
      <w:start w:val="2"/>
      <w:numFmt w:val="decimal"/>
      <w:lvlText w:val="%3."/>
      <w:lvlJc w:val="left"/>
      <w:pPr>
        <w:tabs>
          <w:tab w:val="num" w:pos="2340"/>
        </w:tabs>
        <w:ind w:left="2340" w:hanging="360"/>
      </w:pPr>
      <w:rPr>
        <w:rFonts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7" w15:restartNumberingAfterBreak="0">
    <w:nsid w:val="405C438D"/>
    <w:multiLevelType w:val="hybridMultilevel"/>
    <w:tmpl w:val="023E7DC4"/>
    <w:lvl w:ilvl="0" w:tplc="3444A67E">
      <w:start w:val="1"/>
      <w:numFmt w:val="upperLetter"/>
      <w:lvlText w:val="%1."/>
      <w:lvlJc w:val="left"/>
      <w:pPr>
        <w:ind w:left="720" w:hanging="360"/>
      </w:pPr>
      <w:rPr>
        <w:rFonts w:ascii="Arial" w:eastAsiaTheme="minorHAns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68" w15:restartNumberingAfterBreak="0">
    <w:nsid w:val="407D2C89"/>
    <w:multiLevelType w:val="hybridMultilevel"/>
    <w:tmpl w:val="68EE0B7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69" w15:restartNumberingAfterBreak="0">
    <w:nsid w:val="40D90BC8"/>
    <w:multiLevelType w:val="hybridMultilevel"/>
    <w:tmpl w:val="551A60A2"/>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0" w15:restartNumberingAfterBreak="0">
    <w:nsid w:val="40E264FC"/>
    <w:multiLevelType w:val="hybridMultilevel"/>
    <w:tmpl w:val="5CA0EB80"/>
    <w:lvl w:ilvl="0" w:tplc="13064874">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1" w15:restartNumberingAfterBreak="0">
    <w:nsid w:val="40F125FD"/>
    <w:multiLevelType w:val="hybridMultilevel"/>
    <w:tmpl w:val="7CF432FA"/>
    <w:lvl w:ilvl="0" w:tplc="9C2CC552">
      <w:start w:val="1"/>
      <w:numFmt w:val="upperLetter"/>
      <w:lvlText w:val="%1."/>
      <w:lvlJc w:val="left"/>
      <w:pPr>
        <w:tabs>
          <w:tab w:val="num" w:pos="720"/>
        </w:tabs>
        <w:ind w:left="720" w:hanging="360"/>
      </w:pPr>
      <w:rPr>
        <w:rFonts w:hint="default"/>
      </w:rPr>
    </w:lvl>
    <w:lvl w:ilvl="1" w:tplc="0074C7AA">
      <w:start w:val="3"/>
      <w:numFmt w:val="lowerLetter"/>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2" w15:restartNumberingAfterBreak="0">
    <w:nsid w:val="427F3594"/>
    <w:multiLevelType w:val="hybridMultilevel"/>
    <w:tmpl w:val="7BC259D4"/>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3" w15:restartNumberingAfterBreak="0">
    <w:nsid w:val="42A90CB2"/>
    <w:multiLevelType w:val="hybridMultilevel"/>
    <w:tmpl w:val="240C41CC"/>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9C2CC552">
      <w:start w:val="1"/>
      <w:numFmt w:val="upperLetter"/>
      <w:lvlText w:val="%3."/>
      <w:lvlJc w:val="left"/>
      <w:pPr>
        <w:tabs>
          <w:tab w:val="num" w:pos="720"/>
        </w:tabs>
        <w:ind w:left="720" w:hanging="360"/>
      </w:pPr>
      <w:rPr>
        <w:rFonts w:hint="default"/>
      </w:rPr>
    </w:lvl>
    <w:lvl w:ilvl="3" w:tplc="0409000F">
      <w:start w:val="1"/>
      <w:numFmt w:val="decimal"/>
      <w:lvlText w:val="%4."/>
      <w:lvlJc w:val="left"/>
      <w:pPr>
        <w:tabs>
          <w:tab w:val="num" w:pos="1440"/>
        </w:tabs>
        <w:ind w:left="1440" w:hanging="360"/>
      </w:pPr>
      <w:rPr>
        <w:rFonts w:hint="default"/>
      </w:rPr>
    </w:lvl>
    <w:lvl w:ilvl="4" w:tplc="B762C3EA">
      <w:start w:val="3"/>
      <w:numFmt w:val="lowerLetter"/>
      <w:lvlText w:val="%5."/>
      <w:lvlJc w:val="left"/>
      <w:pPr>
        <w:tabs>
          <w:tab w:val="num" w:pos="3600"/>
        </w:tabs>
        <w:ind w:left="3600" w:hanging="360"/>
      </w:pPr>
      <w:rPr>
        <w:rFonts w:hint="default"/>
      </w:r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4" w15:restartNumberingAfterBreak="0">
    <w:nsid w:val="44B64DFE"/>
    <w:multiLevelType w:val="hybridMultilevel"/>
    <w:tmpl w:val="1C16E8DA"/>
    <w:lvl w:ilvl="0" w:tplc="0409000F">
      <w:start w:val="1"/>
      <w:numFmt w:val="decimal"/>
      <w:lvlText w:val="%1."/>
      <w:lvlJc w:val="left"/>
      <w:pPr>
        <w:tabs>
          <w:tab w:val="num" w:pos="1440"/>
        </w:tabs>
        <w:ind w:left="1440" w:hanging="360"/>
      </w:pPr>
    </w:lvl>
    <w:lvl w:ilvl="1" w:tplc="756E718A">
      <w:start w:val="1"/>
      <w:numFmt w:val="upperLetter"/>
      <w:lvlText w:val="%2."/>
      <w:lvlJc w:val="left"/>
      <w:pPr>
        <w:tabs>
          <w:tab w:val="num" w:pos="2160"/>
        </w:tabs>
        <w:ind w:left="2160" w:hanging="360"/>
      </w:pPr>
      <w:rPr>
        <w:rFonts w:hint="default"/>
        <w:b w:val="0"/>
        <w:color w:val="auto"/>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75" w15:restartNumberingAfterBreak="0">
    <w:nsid w:val="4521482E"/>
    <w:multiLevelType w:val="hybridMultilevel"/>
    <w:tmpl w:val="B3E03D2A"/>
    <w:lvl w:ilvl="0" w:tplc="9C2CC552">
      <w:start w:val="1"/>
      <w:numFmt w:val="upperLetter"/>
      <w:lvlText w:val="%1."/>
      <w:lvlJc w:val="left"/>
      <w:pPr>
        <w:tabs>
          <w:tab w:val="num" w:pos="720"/>
        </w:tabs>
        <w:ind w:left="720" w:hanging="360"/>
      </w:pPr>
      <w:rPr>
        <w:rFonts w:hint="default"/>
      </w:r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6" w15:restartNumberingAfterBreak="0">
    <w:nsid w:val="45341DCF"/>
    <w:multiLevelType w:val="hybridMultilevel"/>
    <w:tmpl w:val="3184DBF4"/>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77" w15:restartNumberingAfterBreak="0">
    <w:nsid w:val="45E22E8C"/>
    <w:multiLevelType w:val="hybridMultilevel"/>
    <w:tmpl w:val="F314F6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461A0B98"/>
    <w:multiLevelType w:val="hybridMultilevel"/>
    <w:tmpl w:val="391AE4FE"/>
    <w:lvl w:ilvl="0" w:tplc="50068DE8">
      <w:start w:val="1"/>
      <w:numFmt w:val="upperLetter"/>
      <w:lvlText w:val="%1."/>
      <w:lvlJc w:val="left"/>
      <w:pPr>
        <w:tabs>
          <w:tab w:val="num" w:pos="720"/>
        </w:tabs>
        <w:ind w:left="720" w:hanging="360"/>
      </w:pPr>
      <w:rPr>
        <w:rFonts w:ascii="Arial" w:eastAsia="Times New Roman" w:hAnsi="Arial" w:cs="Arial"/>
      </w:rPr>
    </w:lvl>
    <w:lvl w:ilvl="1" w:tplc="735ADE04">
      <w:start w:val="1"/>
      <w:numFmt w:val="decimal"/>
      <w:lvlText w:val="%2."/>
      <w:lvlJc w:val="left"/>
      <w:pPr>
        <w:tabs>
          <w:tab w:val="num" w:pos="1440"/>
        </w:tabs>
        <w:ind w:left="1440" w:hanging="360"/>
      </w:pPr>
      <w:rPr>
        <w:rFonts w:ascii="Arial" w:eastAsia="Times New Roman" w:hAnsi="Arial" w:cs="Arial"/>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9" w15:restartNumberingAfterBreak="0">
    <w:nsid w:val="46557470"/>
    <w:multiLevelType w:val="hybridMultilevel"/>
    <w:tmpl w:val="722A46D8"/>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80" w15:restartNumberingAfterBreak="0">
    <w:nsid w:val="46FA153C"/>
    <w:multiLevelType w:val="hybridMultilevel"/>
    <w:tmpl w:val="5A4C6780"/>
    <w:lvl w:ilvl="0" w:tplc="2000EE2C">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1" w15:restartNumberingAfterBreak="0">
    <w:nsid w:val="47414C14"/>
    <w:multiLevelType w:val="hybridMultilevel"/>
    <w:tmpl w:val="5A1A2DEA"/>
    <w:lvl w:ilvl="0" w:tplc="BEAC6440">
      <w:start w:val="1"/>
      <w:numFmt w:val="upperLetter"/>
      <w:lvlText w:val="%1."/>
      <w:lvlJc w:val="left"/>
      <w:pPr>
        <w:ind w:left="720" w:hanging="360"/>
      </w:pPr>
      <w:rPr>
        <w:rFonts w:ascii="Arial" w:eastAsia="Calibri" w:hAnsi="Arial" w:cs="Arial"/>
      </w:rPr>
    </w:lvl>
    <w:lvl w:ilvl="1" w:tplc="04090003">
      <w:numFmt w:val="decimal"/>
      <w:lvlText w:val="o"/>
      <w:lvlJc w:val="left"/>
      <w:pPr>
        <w:ind w:left="1440" w:hanging="360"/>
      </w:pPr>
      <w:rPr>
        <w:rFonts w:ascii="Courier New" w:hAnsi="Courier New" w:cs="Courier New" w:hint="default"/>
      </w:rPr>
    </w:lvl>
    <w:lvl w:ilvl="2" w:tplc="04090005">
      <w:numFmt w:val="decimal"/>
      <w:lvlText w:val=""/>
      <w:lvlJc w:val="left"/>
      <w:pPr>
        <w:ind w:left="2160" w:hanging="360"/>
      </w:pPr>
      <w:rPr>
        <w:rFonts w:ascii="Wingdings" w:hAnsi="Wingdings" w:hint="default"/>
      </w:rPr>
    </w:lvl>
    <w:lvl w:ilvl="3" w:tplc="04090001">
      <w:numFmt w:val="decimal"/>
      <w:lvlText w:val=""/>
      <w:lvlJc w:val="left"/>
      <w:pPr>
        <w:ind w:left="2880" w:hanging="360"/>
      </w:pPr>
      <w:rPr>
        <w:rFonts w:ascii="Symbol" w:hAnsi="Symbol" w:hint="default"/>
      </w:rPr>
    </w:lvl>
    <w:lvl w:ilvl="4" w:tplc="04090003">
      <w:numFmt w:val="decimal"/>
      <w:lvlText w:val="o"/>
      <w:lvlJc w:val="left"/>
      <w:pPr>
        <w:ind w:left="3600" w:hanging="360"/>
      </w:pPr>
      <w:rPr>
        <w:rFonts w:ascii="Courier New" w:hAnsi="Courier New" w:cs="Courier New" w:hint="default"/>
      </w:rPr>
    </w:lvl>
    <w:lvl w:ilvl="5" w:tplc="04090005">
      <w:numFmt w:val="decimal"/>
      <w:lvlText w:val=""/>
      <w:lvlJc w:val="left"/>
      <w:pPr>
        <w:ind w:left="4320" w:hanging="360"/>
      </w:pPr>
      <w:rPr>
        <w:rFonts w:ascii="Wingdings" w:hAnsi="Wingdings" w:hint="default"/>
      </w:rPr>
    </w:lvl>
    <w:lvl w:ilvl="6" w:tplc="04090001">
      <w:numFmt w:val="decimal"/>
      <w:lvlText w:val=""/>
      <w:lvlJc w:val="left"/>
      <w:pPr>
        <w:ind w:left="5040" w:hanging="360"/>
      </w:pPr>
      <w:rPr>
        <w:rFonts w:ascii="Symbol" w:hAnsi="Symbol" w:hint="default"/>
      </w:rPr>
    </w:lvl>
    <w:lvl w:ilvl="7" w:tplc="04090003">
      <w:numFmt w:val="decimal"/>
      <w:lvlText w:val="o"/>
      <w:lvlJc w:val="left"/>
      <w:pPr>
        <w:ind w:left="5760" w:hanging="360"/>
      </w:pPr>
      <w:rPr>
        <w:rFonts w:ascii="Courier New" w:hAnsi="Courier New" w:cs="Courier New" w:hint="default"/>
      </w:rPr>
    </w:lvl>
    <w:lvl w:ilvl="8" w:tplc="04090005">
      <w:numFmt w:val="decimal"/>
      <w:lvlText w:val=""/>
      <w:lvlJc w:val="left"/>
      <w:pPr>
        <w:ind w:left="6480" w:hanging="360"/>
      </w:pPr>
      <w:rPr>
        <w:rFonts w:ascii="Wingdings" w:hAnsi="Wingdings" w:hint="default"/>
      </w:rPr>
    </w:lvl>
  </w:abstractNum>
  <w:abstractNum w:abstractNumId="82" w15:restartNumberingAfterBreak="0">
    <w:nsid w:val="48164449"/>
    <w:multiLevelType w:val="singleLevel"/>
    <w:tmpl w:val="0409000F"/>
    <w:lvl w:ilvl="0">
      <w:start w:val="1"/>
      <w:numFmt w:val="decimal"/>
      <w:lvlText w:val="%1."/>
      <w:lvlJc w:val="left"/>
      <w:pPr>
        <w:tabs>
          <w:tab w:val="num" w:pos="360"/>
        </w:tabs>
        <w:ind w:left="360" w:hanging="360"/>
      </w:pPr>
    </w:lvl>
  </w:abstractNum>
  <w:abstractNum w:abstractNumId="83" w15:restartNumberingAfterBreak="0">
    <w:nsid w:val="490D4B84"/>
    <w:multiLevelType w:val="hybridMultilevel"/>
    <w:tmpl w:val="B362639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84" w15:restartNumberingAfterBreak="0">
    <w:nsid w:val="491F78E1"/>
    <w:multiLevelType w:val="hybridMultilevel"/>
    <w:tmpl w:val="3D8A2CB0"/>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5" w15:restartNumberingAfterBreak="0">
    <w:nsid w:val="49B85B28"/>
    <w:multiLevelType w:val="hybridMultilevel"/>
    <w:tmpl w:val="9394370A"/>
    <w:lvl w:ilvl="0" w:tplc="7474ED1E">
      <w:start w:val="1"/>
      <w:numFmt w:val="upperLetter"/>
      <w:lvlText w:val="%1."/>
      <w:lvlJc w:val="left"/>
      <w:pPr>
        <w:ind w:left="720" w:hanging="360"/>
      </w:pPr>
      <w:rPr>
        <w:rFonts w:ascii="Arial" w:eastAsia="Calibr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86" w15:restartNumberingAfterBreak="0">
    <w:nsid w:val="4A29405A"/>
    <w:multiLevelType w:val="hybridMultilevel"/>
    <w:tmpl w:val="848EC78E"/>
    <w:lvl w:ilvl="0" w:tplc="0409000F">
      <w:start w:val="1"/>
      <w:numFmt w:val="decimal"/>
      <w:lvlText w:val="%1."/>
      <w:lvlJc w:val="left"/>
      <w:pPr>
        <w:tabs>
          <w:tab w:val="num" w:pos="720"/>
        </w:tabs>
        <w:ind w:left="720" w:hanging="360"/>
      </w:pPr>
    </w:lvl>
    <w:lvl w:ilvl="1" w:tplc="0409000F">
      <w:start w:val="1"/>
      <w:numFmt w:val="decimal"/>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7" w15:restartNumberingAfterBreak="0">
    <w:nsid w:val="4A376F1C"/>
    <w:multiLevelType w:val="multilevel"/>
    <w:tmpl w:val="C10A5904"/>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8" w15:restartNumberingAfterBreak="0">
    <w:nsid w:val="4B583995"/>
    <w:multiLevelType w:val="hybridMultilevel"/>
    <w:tmpl w:val="9D900FB8"/>
    <w:lvl w:ilvl="0" w:tplc="9C2CC552">
      <w:start w:val="1"/>
      <w:numFmt w:val="upperLetter"/>
      <w:lvlText w:val="%1."/>
      <w:lvlJc w:val="left"/>
      <w:pPr>
        <w:tabs>
          <w:tab w:val="num" w:pos="720"/>
        </w:tabs>
        <w:ind w:left="720" w:hanging="360"/>
      </w:pPr>
      <w:rPr>
        <w:rFonts w:hint="default"/>
      </w:rPr>
    </w:lvl>
    <w:lvl w:ilvl="1" w:tplc="52806048">
      <w:start w:val="1"/>
      <w:numFmt w:val="decimal"/>
      <w:lvlText w:val="%2."/>
      <w:lvlJc w:val="left"/>
      <w:pPr>
        <w:tabs>
          <w:tab w:val="num" w:pos="1440"/>
        </w:tabs>
        <w:ind w:left="1440" w:hanging="360"/>
      </w:pPr>
      <w:rPr>
        <w:rFonts w:hint="default"/>
      </w:r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89" w15:restartNumberingAfterBreak="0">
    <w:nsid w:val="4BC518F4"/>
    <w:multiLevelType w:val="hybridMultilevel"/>
    <w:tmpl w:val="F664051E"/>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0" w15:restartNumberingAfterBreak="0">
    <w:nsid w:val="4C1A5783"/>
    <w:multiLevelType w:val="hybridMultilevel"/>
    <w:tmpl w:val="E476321E"/>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1" w15:restartNumberingAfterBreak="0">
    <w:nsid w:val="4EFA0393"/>
    <w:multiLevelType w:val="hybridMultilevel"/>
    <w:tmpl w:val="BC5A6E2C"/>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start w:val="1"/>
      <w:numFmt w:val="bullet"/>
      <w:lvlText w:val=""/>
      <w:lvlJc w:val="left"/>
      <w:pPr>
        <w:ind w:left="3240" w:hanging="360"/>
      </w:pPr>
      <w:rPr>
        <w:rFonts w:ascii="Symbol" w:hAnsi="Symbol" w:hint="default"/>
      </w:rPr>
    </w:lvl>
    <w:lvl w:ilvl="4" w:tplc="04090003">
      <w:start w:val="1"/>
      <w:numFmt w:val="bullet"/>
      <w:lvlText w:val="o"/>
      <w:lvlJc w:val="left"/>
      <w:pPr>
        <w:ind w:left="3960" w:hanging="360"/>
      </w:pPr>
      <w:rPr>
        <w:rFonts w:ascii="Courier New" w:hAnsi="Courier New" w:cs="Courier New" w:hint="default"/>
      </w:rPr>
    </w:lvl>
    <w:lvl w:ilvl="5" w:tplc="04090005">
      <w:start w:val="1"/>
      <w:numFmt w:val="bullet"/>
      <w:lvlText w:val=""/>
      <w:lvlJc w:val="left"/>
      <w:pPr>
        <w:ind w:left="4680" w:hanging="360"/>
      </w:pPr>
      <w:rPr>
        <w:rFonts w:ascii="Wingdings" w:hAnsi="Wingdings" w:hint="default"/>
      </w:rPr>
    </w:lvl>
    <w:lvl w:ilvl="6" w:tplc="04090001">
      <w:start w:val="1"/>
      <w:numFmt w:val="bullet"/>
      <w:lvlText w:val=""/>
      <w:lvlJc w:val="left"/>
      <w:pPr>
        <w:ind w:left="5400" w:hanging="360"/>
      </w:pPr>
      <w:rPr>
        <w:rFonts w:ascii="Symbol" w:hAnsi="Symbol" w:hint="default"/>
      </w:rPr>
    </w:lvl>
    <w:lvl w:ilvl="7" w:tplc="04090003">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92" w15:restartNumberingAfterBreak="0">
    <w:nsid w:val="4F081B63"/>
    <w:multiLevelType w:val="hybridMultilevel"/>
    <w:tmpl w:val="C35E5DD6"/>
    <w:lvl w:ilvl="0" w:tplc="4916615C">
      <w:start w:val="1"/>
      <w:numFmt w:val="upperLetter"/>
      <w:lvlText w:val="%1."/>
      <w:lvlJc w:val="left"/>
      <w:pPr>
        <w:tabs>
          <w:tab w:val="num" w:pos="720"/>
        </w:tabs>
        <w:ind w:left="720" w:hanging="360"/>
      </w:pPr>
      <w:rPr>
        <w:rFonts w:ascii="Arial" w:eastAsia="Times New Roman" w:hAnsi="Arial" w:cs="Arial"/>
      </w:rPr>
    </w:lvl>
    <w:lvl w:ilvl="1" w:tplc="04090001">
      <w:start w:val="1"/>
      <w:numFmt w:val="bullet"/>
      <w:lvlText w:val=""/>
      <w:lvlJc w:val="left"/>
      <w:pPr>
        <w:tabs>
          <w:tab w:val="num" w:pos="1440"/>
        </w:tabs>
        <w:ind w:left="1440" w:hanging="360"/>
      </w:pPr>
      <w:rPr>
        <w:rFonts w:ascii="Symbol" w:hAnsi="Symbol" w:hint="default"/>
      </w:rPr>
    </w:lvl>
    <w:lvl w:ilvl="2" w:tplc="67580FE8">
      <w:start w:val="1"/>
      <w:numFmt w:val="decimal"/>
      <w:lvlText w:val="%3."/>
      <w:lvlJc w:val="left"/>
      <w:pPr>
        <w:tabs>
          <w:tab w:val="num" w:pos="2160"/>
        </w:tabs>
        <w:ind w:left="2160" w:hanging="360"/>
      </w:pPr>
      <w:rPr>
        <w:rFont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3" w15:restartNumberingAfterBreak="0">
    <w:nsid w:val="4F2B7D05"/>
    <w:multiLevelType w:val="hybridMultilevel"/>
    <w:tmpl w:val="E12255E4"/>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4" w15:restartNumberingAfterBreak="0">
    <w:nsid w:val="4F926A97"/>
    <w:multiLevelType w:val="hybridMultilevel"/>
    <w:tmpl w:val="0AB86F24"/>
    <w:lvl w:ilvl="0" w:tplc="3CC2436C">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5" w15:restartNumberingAfterBreak="0">
    <w:nsid w:val="533F6CF0"/>
    <w:multiLevelType w:val="hybridMultilevel"/>
    <w:tmpl w:val="EFE27994"/>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6" w15:restartNumberingAfterBreak="0">
    <w:nsid w:val="549361B8"/>
    <w:multiLevelType w:val="hybridMultilevel"/>
    <w:tmpl w:val="58AAFD9A"/>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7" w15:restartNumberingAfterBreak="0">
    <w:nsid w:val="55990757"/>
    <w:multiLevelType w:val="hybridMultilevel"/>
    <w:tmpl w:val="D0F49E64"/>
    <w:lvl w:ilvl="0" w:tplc="04090003">
      <w:start w:val="1"/>
      <w:numFmt w:val="bullet"/>
      <w:lvlText w:val="o"/>
      <w:lvlJc w:val="left"/>
      <w:pPr>
        <w:ind w:left="720" w:hanging="360"/>
      </w:pPr>
      <w:rPr>
        <w:rFonts w:ascii="Courier New" w:hAnsi="Courier New" w:cs="Courier New"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98" w15:restartNumberingAfterBreak="0">
    <w:nsid w:val="55FE4187"/>
    <w:multiLevelType w:val="hybridMultilevel"/>
    <w:tmpl w:val="2E2815C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9" w15:restartNumberingAfterBreak="0">
    <w:nsid w:val="571626F9"/>
    <w:multiLevelType w:val="singleLevel"/>
    <w:tmpl w:val="04090003"/>
    <w:lvl w:ilvl="0">
      <w:start w:val="1"/>
      <w:numFmt w:val="bullet"/>
      <w:lvlText w:val="o"/>
      <w:lvlJc w:val="left"/>
      <w:pPr>
        <w:ind w:left="720" w:hanging="360"/>
      </w:pPr>
      <w:rPr>
        <w:rFonts w:ascii="Courier New" w:hAnsi="Courier New" w:cs="Courier New" w:hint="default"/>
      </w:rPr>
    </w:lvl>
  </w:abstractNum>
  <w:abstractNum w:abstractNumId="100" w15:restartNumberingAfterBreak="0">
    <w:nsid w:val="57E81A89"/>
    <w:multiLevelType w:val="hybridMultilevel"/>
    <w:tmpl w:val="6F3605C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 w15:restartNumberingAfterBreak="0">
    <w:nsid w:val="58E056DB"/>
    <w:multiLevelType w:val="hybridMultilevel"/>
    <w:tmpl w:val="AB00A83A"/>
    <w:lvl w:ilvl="0" w:tplc="04090015">
      <w:start w:val="1"/>
      <w:numFmt w:val="upperLetter"/>
      <w:lvlText w:val="%1."/>
      <w:lvlJc w:val="left"/>
      <w:pPr>
        <w:ind w:left="720" w:hanging="360"/>
      </w:pPr>
    </w:lvl>
    <w:lvl w:ilvl="1" w:tplc="04090015">
      <w:start w:val="1"/>
      <w:numFmt w:val="upp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2" w15:restartNumberingAfterBreak="0">
    <w:nsid w:val="598A59D7"/>
    <w:multiLevelType w:val="hybridMultilevel"/>
    <w:tmpl w:val="B65EBB8A"/>
    <w:lvl w:ilvl="0" w:tplc="1BA84F16">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3" w15:restartNumberingAfterBreak="0">
    <w:nsid w:val="5AB52114"/>
    <w:multiLevelType w:val="hybridMultilevel"/>
    <w:tmpl w:val="88E42712"/>
    <w:lvl w:ilvl="0" w:tplc="0409000F">
      <w:start w:val="1"/>
      <w:numFmt w:val="decimal"/>
      <w:lvlText w:val="%1."/>
      <w:lvlJc w:val="left"/>
      <w:pPr>
        <w:tabs>
          <w:tab w:val="num" w:pos="1440"/>
        </w:tabs>
        <w:ind w:left="1440" w:hanging="360"/>
      </w:pPr>
    </w:lvl>
    <w:lvl w:ilvl="1" w:tplc="04090015">
      <w:start w:val="1"/>
      <w:numFmt w:val="upp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04" w15:restartNumberingAfterBreak="0">
    <w:nsid w:val="5B080E97"/>
    <w:multiLevelType w:val="hybridMultilevel"/>
    <w:tmpl w:val="F1F277E0"/>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403A738E">
      <w:start w:val="1"/>
      <w:numFmt w:val="upperRoman"/>
      <w:lvlText w:val="%3."/>
      <w:lvlJc w:val="left"/>
      <w:pPr>
        <w:tabs>
          <w:tab w:val="num" w:pos="720"/>
        </w:tabs>
        <w:ind w:left="720" w:hanging="360"/>
      </w:pPr>
      <w:rPr>
        <w:rFonts w:ascii="Arial" w:eastAsia="Times New Roman" w:hAnsi="Arial" w:cs="Arial"/>
      </w:rPr>
    </w:lvl>
    <w:lvl w:ilvl="3" w:tplc="87BEE7FA">
      <w:start w:val="6"/>
      <w:numFmt w:val="lowerLetter"/>
      <w:lvlText w:val="%4."/>
      <w:lvlJc w:val="left"/>
      <w:pPr>
        <w:tabs>
          <w:tab w:val="num" w:pos="2880"/>
        </w:tabs>
        <w:ind w:left="2880" w:hanging="360"/>
      </w:pPr>
      <w:rPr>
        <w:rFonts w:hint="default"/>
      </w:r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5" w15:restartNumberingAfterBreak="0">
    <w:nsid w:val="5B1F0324"/>
    <w:multiLevelType w:val="hybridMultilevel"/>
    <w:tmpl w:val="4C7CA4AC"/>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06" w15:restartNumberingAfterBreak="0">
    <w:nsid w:val="5BC72FDB"/>
    <w:multiLevelType w:val="hybridMultilevel"/>
    <w:tmpl w:val="50F07EB6"/>
    <w:lvl w:ilvl="0" w:tplc="04090015">
      <w:start w:val="1"/>
      <w:numFmt w:val="upperLetter"/>
      <w:lvlText w:val="%1."/>
      <w:lvlJc w:val="left"/>
      <w:pPr>
        <w:ind w:left="360" w:hanging="360"/>
      </w:pPr>
    </w:lvl>
    <w:lvl w:ilvl="1" w:tplc="04090019">
      <w:start w:val="1"/>
      <w:numFmt w:val="lowerLetter"/>
      <w:lvlText w:val="%2."/>
      <w:lvlJc w:val="left"/>
      <w:pPr>
        <w:ind w:left="1080" w:hanging="360"/>
      </w:pPr>
    </w:lvl>
    <w:lvl w:ilvl="2" w:tplc="0409001B">
      <w:start w:val="1"/>
      <w:numFmt w:val="lowerRoman"/>
      <w:lvlText w:val="%3."/>
      <w:lvlJc w:val="right"/>
      <w:pPr>
        <w:ind w:left="1800" w:hanging="180"/>
      </w:pPr>
    </w:lvl>
    <w:lvl w:ilvl="3" w:tplc="0409000F">
      <w:start w:val="1"/>
      <w:numFmt w:val="decimal"/>
      <w:lvlText w:val="%4."/>
      <w:lvlJc w:val="left"/>
      <w:pPr>
        <w:ind w:left="2520" w:hanging="360"/>
      </w:pPr>
    </w:lvl>
    <w:lvl w:ilvl="4" w:tplc="04090019">
      <w:start w:val="1"/>
      <w:numFmt w:val="lowerLetter"/>
      <w:lvlText w:val="%5."/>
      <w:lvlJc w:val="left"/>
      <w:pPr>
        <w:ind w:left="3240" w:hanging="360"/>
      </w:pPr>
    </w:lvl>
    <w:lvl w:ilvl="5" w:tplc="0409001B">
      <w:start w:val="1"/>
      <w:numFmt w:val="lowerRoman"/>
      <w:lvlText w:val="%6."/>
      <w:lvlJc w:val="right"/>
      <w:pPr>
        <w:ind w:left="3960" w:hanging="180"/>
      </w:pPr>
    </w:lvl>
    <w:lvl w:ilvl="6" w:tplc="0409000F">
      <w:start w:val="1"/>
      <w:numFmt w:val="decimal"/>
      <w:lvlText w:val="%7."/>
      <w:lvlJc w:val="left"/>
      <w:pPr>
        <w:ind w:left="4680" w:hanging="360"/>
      </w:pPr>
    </w:lvl>
    <w:lvl w:ilvl="7" w:tplc="04090019">
      <w:start w:val="1"/>
      <w:numFmt w:val="lowerLetter"/>
      <w:lvlText w:val="%8."/>
      <w:lvlJc w:val="left"/>
      <w:pPr>
        <w:ind w:left="5400" w:hanging="360"/>
      </w:pPr>
    </w:lvl>
    <w:lvl w:ilvl="8" w:tplc="0409001B">
      <w:start w:val="1"/>
      <w:numFmt w:val="lowerRoman"/>
      <w:lvlText w:val="%9."/>
      <w:lvlJc w:val="right"/>
      <w:pPr>
        <w:ind w:left="6120" w:hanging="180"/>
      </w:pPr>
    </w:lvl>
  </w:abstractNum>
  <w:abstractNum w:abstractNumId="107" w15:restartNumberingAfterBreak="0">
    <w:nsid w:val="5E9E1467"/>
    <w:multiLevelType w:val="hybridMultilevel"/>
    <w:tmpl w:val="D5C217FA"/>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1B">
      <w:start w:val="1"/>
      <w:numFmt w:val="lowerRoman"/>
      <w:lvlText w:val="%3."/>
      <w:lvlJc w:val="right"/>
      <w:pPr>
        <w:ind w:left="2520" w:hanging="180"/>
      </w:pPr>
    </w:lvl>
    <w:lvl w:ilvl="3" w:tplc="0409000F">
      <w:start w:val="1"/>
      <w:numFmt w:val="decimal"/>
      <w:lvlText w:val="%4."/>
      <w:lvlJc w:val="left"/>
      <w:pPr>
        <w:ind w:left="3240" w:hanging="360"/>
      </w:pPr>
    </w:lvl>
    <w:lvl w:ilvl="4" w:tplc="04090019">
      <w:start w:val="1"/>
      <w:numFmt w:val="lowerLetter"/>
      <w:lvlText w:val="%5."/>
      <w:lvlJc w:val="left"/>
      <w:pPr>
        <w:ind w:left="3960" w:hanging="360"/>
      </w:pPr>
    </w:lvl>
    <w:lvl w:ilvl="5" w:tplc="0409001B">
      <w:start w:val="1"/>
      <w:numFmt w:val="lowerRoman"/>
      <w:lvlText w:val="%6."/>
      <w:lvlJc w:val="right"/>
      <w:pPr>
        <w:ind w:left="4680" w:hanging="180"/>
      </w:pPr>
    </w:lvl>
    <w:lvl w:ilvl="6" w:tplc="0409000F">
      <w:start w:val="1"/>
      <w:numFmt w:val="decimal"/>
      <w:lvlText w:val="%7."/>
      <w:lvlJc w:val="left"/>
      <w:pPr>
        <w:ind w:left="5400" w:hanging="360"/>
      </w:pPr>
    </w:lvl>
    <w:lvl w:ilvl="7" w:tplc="04090019">
      <w:start w:val="1"/>
      <w:numFmt w:val="lowerLetter"/>
      <w:lvlText w:val="%8."/>
      <w:lvlJc w:val="left"/>
      <w:pPr>
        <w:ind w:left="6120" w:hanging="360"/>
      </w:pPr>
    </w:lvl>
    <w:lvl w:ilvl="8" w:tplc="0409001B">
      <w:start w:val="1"/>
      <w:numFmt w:val="lowerRoman"/>
      <w:lvlText w:val="%9."/>
      <w:lvlJc w:val="right"/>
      <w:pPr>
        <w:ind w:left="6840" w:hanging="180"/>
      </w:pPr>
    </w:lvl>
  </w:abstractNum>
  <w:abstractNum w:abstractNumId="108" w15:restartNumberingAfterBreak="0">
    <w:nsid w:val="5FCF5C54"/>
    <w:multiLevelType w:val="hybridMultilevel"/>
    <w:tmpl w:val="B34C16F0"/>
    <w:lvl w:ilvl="0" w:tplc="0409000F">
      <w:start w:val="1"/>
      <w:numFmt w:val="decimal"/>
      <w:lvlText w:val="%1."/>
      <w:lvlJc w:val="left"/>
      <w:pPr>
        <w:tabs>
          <w:tab w:val="num" w:pos="720"/>
        </w:tabs>
        <w:ind w:left="720" w:hanging="360"/>
      </w:p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9" w15:restartNumberingAfterBreak="0">
    <w:nsid w:val="5FE655A3"/>
    <w:multiLevelType w:val="hybridMultilevel"/>
    <w:tmpl w:val="4CCCAECA"/>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10" w15:restartNumberingAfterBreak="0">
    <w:nsid w:val="600267FE"/>
    <w:multiLevelType w:val="hybridMultilevel"/>
    <w:tmpl w:val="83409E5E"/>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1" w15:restartNumberingAfterBreak="0">
    <w:nsid w:val="6011479B"/>
    <w:multiLevelType w:val="hybridMultilevel"/>
    <w:tmpl w:val="AC16467E"/>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2" w15:restartNumberingAfterBreak="0">
    <w:nsid w:val="610B3EA5"/>
    <w:multiLevelType w:val="hybridMultilevel"/>
    <w:tmpl w:val="0E08867E"/>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13" w15:restartNumberingAfterBreak="0">
    <w:nsid w:val="61AD7D39"/>
    <w:multiLevelType w:val="hybridMultilevel"/>
    <w:tmpl w:val="B3F418B6"/>
    <w:lvl w:ilvl="0" w:tplc="0409000F">
      <w:start w:val="1"/>
      <w:numFmt w:val="decimal"/>
      <w:lvlText w:val="%1."/>
      <w:lvlJc w:val="left"/>
      <w:pPr>
        <w:tabs>
          <w:tab w:val="num" w:pos="1080"/>
        </w:tabs>
        <w:ind w:left="1080" w:hanging="360"/>
      </w:p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114" w15:restartNumberingAfterBreak="0">
    <w:nsid w:val="63D1115D"/>
    <w:multiLevelType w:val="hybridMultilevel"/>
    <w:tmpl w:val="849A7204"/>
    <w:lvl w:ilvl="0" w:tplc="9C2CC552">
      <w:start w:val="1"/>
      <w:numFmt w:val="upperLetter"/>
      <w:lvlText w:val="%1."/>
      <w:lvlJc w:val="left"/>
      <w:pPr>
        <w:tabs>
          <w:tab w:val="num" w:pos="720"/>
        </w:tabs>
        <w:ind w:left="720" w:hanging="360"/>
      </w:pPr>
      <w:rPr>
        <w:rFonts w:hint="default"/>
      </w:rPr>
    </w:lvl>
    <w:lvl w:ilvl="1" w:tplc="0409000F">
      <w:start w:val="1"/>
      <w:numFmt w:val="decimal"/>
      <w:lvlText w:val="%2."/>
      <w:lvlJc w:val="left"/>
      <w:pPr>
        <w:tabs>
          <w:tab w:val="num" w:pos="1440"/>
        </w:tabs>
        <w:ind w:left="1440" w:hanging="360"/>
      </w:pPr>
      <w:rPr>
        <w:rFonts w:hint="default"/>
      </w:rPr>
    </w:lvl>
    <w:lvl w:ilvl="2" w:tplc="04090001">
      <w:start w:val="1"/>
      <w:numFmt w:val="bullet"/>
      <w:lvlText w:val=""/>
      <w:lvlJc w:val="left"/>
      <w:pPr>
        <w:tabs>
          <w:tab w:val="num" w:pos="2340"/>
        </w:tabs>
        <w:ind w:left="2340" w:hanging="360"/>
      </w:pPr>
      <w:rPr>
        <w:rFonts w:ascii="Symbol" w:hAnsi="Symbol" w:hint="default"/>
      </w:r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5" w15:restartNumberingAfterBreak="0">
    <w:nsid w:val="643C1256"/>
    <w:multiLevelType w:val="hybridMultilevel"/>
    <w:tmpl w:val="1EFAD8E2"/>
    <w:lvl w:ilvl="0" w:tplc="04090001">
      <w:start w:val="1"/>
      <w:numFmt w:val="bullet"/>
      <w:lvlText w:val=""/>
      <w:lvlJc w:val="left"/>
      <w:pPr>
        <w:tabs>
          <w:tab w:val="num" w:pos="720"/>
        </w:tabs>
        <w:ind w:left="720" w:hanging="360"/>
      </w:pPr>
      <w:rPr>
        <w:rFonts w:ascii="Symbol" w:hAnsi="Symbol"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6" w15:restartNumberingAfterBreak="0">
    <w:nsid w:val="662B3C9A"/>
    <w:multiLevelType w:val="hybridMultilevel"/>
    <w:tmpl w:val="246238E8"/>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7" w15:restartNumberingAfterBreak="0">
    <w:nsid w:val="669370EE"/>
    <w:multiLevelType w:val="hybridMultilevel"/>
    <w:tmpl w:val="475E5AE6"/>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8" w15:restartNumberingAfterBreak="0">
    <w:nsid w:val="671311D4"/>
    <w:multiLevelType w:val="hybridMultilevel"/>
    <w:tmpl w:val="4CB2ADBE"/>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19" w15:restartNumberingAfterBreak="0">
    <w:nsid w:val="67822630"/>
    <w:multiLevelType w:val="hybridMultilevel"/>
    <w:tmpl w:val="867CE41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0" w15:restartNumberingAfterBreak="0">
    <w:nsid w:val="67C00D91"/>
    <w:multiLevelType w:val="hybridMultilevel"/>
    <w:tmpl w:val="39467DA8"/>
    <w:lvl w:ilvl="0" w:tplc="9C2CC552">
      <w:start w:val="1"/>
      <w:numFmt w:val="upperLetter"/>
      <w:lvlText w:val="%1."/>
      <w:lvlJc w:val="left"/>
      <w:pPr>
        <w:tabs>
          <w:tab w:val="num" w:pos="720"/>
        </w:tabs>
        <w:ind w:left="720" w:hanging="360"/>
      </w:pPr>
      <w:rPr>
        <w:rFonts w:hint="default"/>
      </w:rPr>
    </w:lvl>
    <w:lvl w:ilvl="1" w:tplc="0F3CEAF0">
      <w:numFmt w:val="bullet"/>
      <w:lvlText w:val="•"/>
      <w:lvlJc w:val="left"/>
      <w:pPr>
        <w:ind w:left="1440" w:hanging="360"/>
      </w:pPr>
      <w:rPr>
        <w:rFonts w:ascii="Arial" w:eastAsia="Times New Roman" w:hAnsi="Arial" w:cs="Arial" w:hint="default"/>
      </w:r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1" w15:restartNumberingAfterBreak="0">
    <w:nsid w:val="685C61B1"/>
    <w:multiLevelType w:val="hybridMultilevel"/>
    <w:tmpl w:val="43CA0192"/>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22" w15:restartNumberingAfterBreak="0">
    <w:nsid w:val="68B77D2E"/>
    <w:multiLevelType w:val="hybridMultilevel"/>
    <w:tmpl w:val="611CCDAA"/>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3" w15:restartNumberingAfterBreak="0">
    <w:nsid w:val="6902389B"/>
    <w:multiLevelType w:val="hybridMultilevel"/>
    <w:tmpl w:val="084495E8"/>
    <w:lvl w:ilvl="0" w:tplc="04090015">
      <w:start w:val="1"/>
      <w:numFmt w:val="upperLetter"/>
      <w:lvlText w:val="%1."/>
      <w:lvlJc w:val="left"/>
      <w:pPr>
        <w:tabs>
          <w:tab w:val="num" w:pos="720"/>
        </w:tabs>
        <w:ind w:left="720" w:hanging="360"/>
      </w:pPr>
    </w:lvl>
    <w:lvl w:ilvl="1" w:tplc="0409000F">
      <w:start w:val="1"/>
      <w:numFmt w:val="decimal"/>
      <w:lvlText w:val="%2."/>
      <w:lvlJc w:val="left"/>
      <w:pPr>
        <w:tabs>
          <w:tab w:val="num" w:pos="1440"/>
        </w:tabs>
        <w:ind w:left="1440" w:hanging="360"/>
      </w:pPr>
    </w:lvl>
    <w:lvl w:ilvl="2" w:tplc="04090015">
      <w:start w:val="1"/>
      <w:numFmt w:val="upperLetter"/>
      <w:lvlText w:val="%3."/>
      <w:lvlJc w:val="left"/>
      <w:pPr>
        <w:tabs>
          <w:tab w:val="num" w:pos="720"/>
        </w:tabs>
        <w:ind w:left="720" w:hanging="360"/>
      </w:pPr>
    </w:lvl>
    <w:lvl w:ilvl="3" w:tplc="0409000F">
      <w:start w:val="1"/>
      <w:numFmt w:val="decimal"/>
      <w:lvlText w:val="%4."/>
      <w:lvlJc w:val="left"/>
      <w:pPr>
        <w:tabs>
          <w:tab w:val="num" w:pos="1440"/>
        </w:tabs>
        <w:ind w:left="1440" w:hanging="360"/>
      </w:pPr>
    </w:lvl>
    <w:lvl w:ilvl="4" w:tplc="04090015">
      <w:start w:val="1"/>
      <w:numFmt w:val="upperLetter"/>
      <w:lvlText w:val="%5."/>
      <w:lvlJc w:val="left"/>
      <w:pPr>
        <w:tabs>
          <w:tab w:val="num" w:pos="720"/>
        </w:tabs>
        <w:ind w:left="72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4" w15:restartNumberingAfterBreak="0">
    <w:nsid w:val="699720D2"/>
    <w:multiLevelType w:val="hybridMultilevel"/>
    <w:tmpl w:val="98D6CC7E"/>
    <w:lvl w:ilvl="0" w:tplc="3444A67E">
      <w:start w:val="1"/>
      <w:numFmt w:val="upperLetter"/>
      <w:lvlText w:val="%1."/>
      <w:lvlJc w:val="left"/>
      <w:pPr>
        <w:ind w:left="720" w:hanging="360"/>
      </w:pPr>
      <w:rPr>
        <w:rFonts w:ascii="Arial" w:eastAsiaTheme="minorHAnsi" w:hAnsi="Arial" w:cs="Arial"/>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25" w15:restartNumberingAfterBreak="0">
    <w:nsid w:val="6A447780"/>
    <w:multiLevelType w:val="hybridMultilevel"/>
    <w:tmpl w:val="56E8571E"/>
    <w:lvl w:ilvl="0" w:tplc="04090015">
      <w:start w:val="1"/>
      <w:numFmt w:val="upperLetter"/>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6" w15:restartNumberingAfterBreak="0">
    <w:nsid w:val="6A46503C"/>
    <w:multiLevelType w:val="hybridMultilevel"/>
    <w:tmpl w:val="42FE9D00"/>
    <w:lvl w:ilvl="0" w:tplc="7474ED1E">
      <w:start w:val="1"/>
      <w:numFmt w:val="upperLetter"/>
      <w:lvlText w:val="%1."/>
      <w:lvlJc w:val="left"/>
      <w:pPr>
        <w:ind w:left="720" w:hanging="360"/>
      </w:pPr>
      <w:rPr>
        <w:rFonts w:ascii="Arial" w:eastAsia="Calibri" w:hAnsi="Arial" w:cs="Arial"/>
      </w:rPr>
    </w:lvl>
    <w:lvl w:ilvl="1" w:tplc="04090003">
      <w:numFmt w:val="decimal"/>
      <w:lvlText w:val="o"/>
      <w:lvlJc w:val="left"/>
      <w:pPr>
        <w:ind w:left="1440" w:hanging="360"/>
      </w:pPr>
      <w:rPr>
        <w:rFonts w:ascii="Courier New" w:hAnsi="Courier New" w:cs="Courier New" w:hint="default"/>
      </w:rPr>
    </w:lvl>
    <w:lvl w:ilvl="2" w:tplc="04090005">
      <w:numFmt w:val="decimal"/>
      <w:lvlText w:val=""/>
      <w:lvlJc w:val="left"/>
      <w:pPr>
        <w:ind w:left="2160" w:hanging="360"/>
      </w:pPr>
      <w:rPr>
        <w:rFonts w:ascii="Wingdings" w:hAnsi="Wingdings" w:hint="default"/>
      </w:rPr>
    </w:lvl>
    <w:lvl w:ilvl="3" w:tplc="04090001">
      <w:numFmt w:val="decimal"/>
      <w:lvlText w:val=""/>
      <w:lvlJc w:val="left"/>
      <w:pPr>
        <w:ind w:left="2880" w:hanging="360"/>
      </w:pPr>
      <w:rPr>
        <w:rFonts w:ascii="Symbol" w:hAnsi="Symbol" w:hint="default"/>
      </w:rPr>
    </w:lvl>
    <w:lvl w:ilvl="4" w:tplc="04090003">
      <w:numFmt w:val="decimal"/>
      <w:lvlText w:val="o"/>
      <w:lvlJc w:val="left"/>
      <w:pPr>
        <w:ind w:left="3600" w:hanging="360"/>
      </w:pPr>
      <w:rPr>
        <w:rFonts w:ascii="Courier New" w:hAnsi="Courier New" w:cs="Courier New" w:hint="default"/>
      </w:rPr>
    </w:lvl>
    <w:lvl w:ilvl="5" w:tplc="04090005">
      <w:numFmt w:val="decimal"/>
      <w:lvlText w:val=""/>
      <w:lvlJc w:val="left"/>
      <w:pPr>
        <w:ind w:left="4320" w:hanging="360"/>
      </w:pPr>
      <w:rPr>
        <w:rFonts w:ascii="Wingdings" w:hAnsi="Wingdings" w:hint="default"/>
      </w:rPr>
    </w:lvl>
    <w:lvl w:ilvl="6" w:tplc="04090001">
      <w:numFmt w:val="decimal"/>
      <w:lvlText w:val=""/>
      <w:lvlJc w:val="left"/>
      <w:pPr>
        <w:ind w:left="5040" w:hanging="360"/>
      </w:pPr>
      <w:rPr>
        <w:rFonts w:ascii="Symbol" w:hAnsi="Symbol" w:hint="default"/>
      </w:rPr>
    </w:lvl>
    <w:lvl w:ilvl="7" w:tplc="04090003">
      <w:numFmt w:val="decimal"/>
      <w:lvlText w:val="o"/>
      <w:lvlJc w:val="left"/>
      <w:pPr>
        <w:ind w:left="5760" w:hanging="360"/>
      </w:pPr>
      <w:rPr>
        <w:rFonts w:ascii="Courier New" w:hAnsi="Courier New" w:cs="Courier New" w:hint="default"/>
      </w:rPr>
    </w:lvl>
    <w:lvl w:ilvl="8" w:tplc="04090005">
      <w:numFmt w:val="decimal"/>
      <w:lvlText w:val=""/>
      <w:lvlJc w:val="left"/>
      <w:pPr>
        <w:ind w:left="6480" w:hanging="360"/>
      </w:pPr>
      <w:rPr>
        <w:rFonts w:ascii="Wingdings" w:hAnsi="Wingdings" w:hint="default"/>
      </w:rPr>
    </w:lvl>
  </w:abstractNum>
  <w:abstractNum w:abstractNumId="127" w15:restartNumberingAfterBreak="0">
    <w:nsid w:val="6AEB04FF"/>
    <w:multiLevelType w:val="hybridMultilevel"/>
    <w:tmpl w:val="E3A6DCD4"/>
    <w:lvl w:ilvl="0" w:tplc="0409000F">
      <w:start w:val="1"/>
      <w:numFmt w:val="decimal"/>
      <w:lvlText w:val="%1."/>
      <w:lvlJc w:val="left"/>
      <w:pPr>
        <w:tabs>
          <w:tab w:val="num" w:pos="1440"/>
        </w:tabs>
        <w:ind w:left="1440" w:hanging="360"/>
      </w:pPr>
    </w:lvl>
    <w:lvl w:ilvl="1" w:tplc="9C2CC552">
      <w:start w:val="1"/>
      <w:numFmt w:val="upperLetter"/>
      <w:lvlText w:val="%2."/>
      <w:lvlJc w:val="left"/>
      <w:pPr>
        <w:tabs>
          <w:tab w:val="num" w:pos="2160"/>
        </w:tabs>
        <w:ind w:left="2160" w:hanging="360"/>
      </w:pPr>
      <w:rPr>
        <w:rFonts w:hint="default"/>
      </w:r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28" w15:restartNumberingAfterBreak="0">
    <w:nsid w:val="6DBE529B"/>
    <w:multiLevelType w:val="hybridMultilevel"/>
    <w:tmpl w:val="B5A286D0"/>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29" w15:restartNumberingAfterBreak="0">
    <w:nsid w:val="6EC128D6"/>
    <w:multiLevelType w:val="hybridMultilevel"/>
    <w:tmpl w:val="E022FB94"/>
    <w:lvl w:ilvl="0" w:tplc="0409000F">
      <w:start w:val="1"/>
      <w:numFmt w:val="decimal"/>
      <w:lvlText w:val="%1."/>
      <w:lvlJc w:val="left"/>
      <w:pPr>
        <w:tabs>
          <w:tab w:val="num" w:pos="1440"/>
        </w:tabs>
        <w:ind w:left="1440" w:hanging="360"/>
      </w:pPr>
    </w:lvl>
    <w:lvl w:ilvl="1" w:tplc="9C2CC552">
      <w:start w:val="1"/>
      <w:numFmt w:val="upperLetter"/>
      <w:lvlText w:val="%2."/>
      <w:lvlJc w:val="left"/>
      <w:pPr>
        <w:tabs>
          <w:tab w:val="num" w:pos="2160"/>
        </w:tabs>
        <w:ind w:left="2160" w:hanging="360"/>
      </w:pPr>
      <w:rPr>
        <w:rFonts w:hint="default"/>
      </w:rPr>
    </w:lvl>
    <w:lvl w:ilvl="2" w:tplc="297CC908">
      <w:start w:val="5"/>
      <w:numFmt w:val="lowerLetter"/>
      <w:lvlText w:val="%3."/>
      <w:lvlJc w:val="left"/>
      <w:pPr>
        <w:tabs>
          <w:tab w:val="num" w:pos="3060"/>
        </w:tabs>
        <w:ind w:left="3060" w:hanging="360"/>
      </w:pPr>
      <w:rPr>
        <w:rFonts w:hint="default"/>
      </w:r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30" w15:restartNumberingAfterBreak="0">
    <w:nsid w:val="70605A7F"/>
    <w:multiLevelType w:val="hybridMultilevel"/>
    <w:tmpl w:val="1BEED23E"/>
    <w:lvl w:ilvl="0" w:tplc="04090001">
      <w:start w:val="1"/>
      <w:numFmt w:val="bullet"/>
      <w:lvlText w:val=""/>
      <w:lvlJc w:val="left"/>
      <w:pPr>
        <w:tabs>
          <w:tab w:val="num" w:pos="720"/>
        </w:tabs>
        <w:ind w:left="720" w:hanging="360"/>
      </w:pPr>
      <w:rPr>
        <w:rFonts w:ascii="Symbol" w:hAnsi="Symbol"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1" w15:restartNumberingAfterBreak="0">
    <w:nsid w:val="72272031"/>
    <w:multiLevelType w:val="hybridMultilevel"/>
    <w:tmpl w:val="96EA07C4"/>
    <w:lvl w:ilvl="0" w:tplc="04090019">
      <w:start w:val="1"/>
      <w:numFmt w:val="lowerLetter"/>
      <w:lvlText w:val="%1."/>
      <w:lvlJc w:val="left"/>
      <w:pPr>
        <w:tabs>
          <w:tab w:val="num" w:pos="2160"/>
        </w:tabs>
        <w:ind w:left="2160" w:hanging="360"/>
      </w:pPr>
    </w:lvl>
    <w:lvl w:ilvl="1" w:tplc="354E79C8">
      <w:start w:val="1"/>
      <w:numFmt w:val="lowerRoman"/>
      <w:lvlText w:val="%2."/>
      <w:lvlJc w:val="left"/>
      <w:pPr>
        <w:tabs>
          <w:tab w:val="num" w:pos="2880"/>
        </w:tabs>
        <w:ind w:left="2880" w:hanging="360"/>
      </w:pPr>
      <w:rPr>
        <w:rFonts w:ascii="Arial" w:eastAsia="Times New Roman" w:hAnsi="Arial" w:cs="Arial"/>
      </w:rPr>
    </w:lvl>
    <w:lvl w:ilvl="2" w:tplc="0409001B">
      <w:start w:val="1"/>
      <w:numFmt w:val="lowerRoman"/>
      <w:lvlText w:val="%3."/>
      <w:lvlJc w:val="right"/>
      <w:pPr>
        <w:tabs>
          <w:tab w:val="num" w:pos="3600"/>
        </w:tabs>
        <w:ind w:left="3600" w:hanging="180"/>
      </w:pPr>
    </w:lvl>
    <w:lvl w:ilvl="3" w:tplc="0409000F" w:tentative="1">
      <w:start w:val="1"/>
      <w:numFmt w:val="decimal"/>
      <w:lvlText w:val="%4."/>
      <w:lvlJc w:val="left"/>
      <w:pPr>
        <w:tabs>
          <w:tab w:val="num" w:pos="4320"/>
        </w:tabs>
        <w:ind w:left="4320" w:hanging="360"/>
      </w:pPr>
    </w:lvl>
    <w:lvl w:ilvl="4" w:tplc="04090019" w:tentative="1">
      <w:start w:val="1"/>
      <w:numFmt w:val="lowerLetter"/>
      <w:lvlText w:val="%5."/>
      <w:lvlJc w:val="left"/>
      <w:pPr>
        <w:tabs>
          <w:tab w:val="num" w:pos="5040"/>
        </w:tabs>
        <w:ind w:left="5040" w:hanging="360"/>
      </w:pPr>
    </w:lvl>
    <w:lvl w:ilvl="5" w:tplc="0409001B">
      <w:start w:val="1"/>
      <w:numFmt w:val="lowerRoman"/>
      <w:lvlText w:val="%6."/>
      <w:lvlJc w:val="right"/>
      <w:pPr>
        <w:tabs>
          <w:tab w:val="num" w:pos="5760"/>
        </w:tabs>
        <w:ind w:left="5760" w:hanging="180"/>
      </w:pPr>
    </w:lvl>
    <w:lvl w:ilvl="6" w:tplc="0409000F" w:tentative="1">
      <w:start w:val="1"/>
      <w:numFmt w:val="decimal"/>
      <w:lvlText w:val="%7."/>
      <w:lvlJc w:val="left"/>
      <w:pPr>
        <w:tabs>
          <w:tab w:val="num" w:pos="6480"/>
        </w:tabs>
        <w:ind w:left="6480" w:hanging="360"/>
      </w:pPr>
    </w:lvl>
    <w:lvl w:ilvl="7" w:tplc="04090019" w:tentative="1">
      <w:start w:val="1"/>
      <w:numFmt w:val="lowerLetter"/>
      <w:lvlText w:val="%8."/>
      <w:lvlJc w:val="left"/>
      <w:pPr>
        <w:tabs>
          <w:tab w:val="num" w:pos="7200"/>
        </w:tabs>
        <w:ind w:left="7200" w:hanging="360"/>
      </w:pPr>
    </w:lvl>
    <w:lvl w:ilvl="8" w:tplc="0409001B" w:tentative="1">
      <w:start w:val="1"/>
      <w:numFmt w:val="lowerRoman"/>
      <w:lvlText w:val="%9."/>
      <w:lvlJc w:val="right"/>
      <w:pPr>
        <w:tabs>
          <w:tab w:val="num" w:pos="7920"/>
        </w:tabs>
        <w:ind w:left="7920" w:hanging="180"/>
      </w:pPr>
    </w:lvl>
  </w:abstractNum>
  <w:abstractNum w:abstractNumId="132" w15:restartNumberingAfterBreak="0">
    <w:nsid w:val="73C77112"/>
    <w:multiLevelType w:val="hybridMultilevel"/>
    <w:tmpl w:val="2A263FB0"/>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3" w15:restartNumberingAfterBreak="0">
    <w:nsid w:val="77A30462"/>
    <w:multiLevelType w:val="hybridMultilevel"/>
    <w:tmpl w:val="B552B4CE"/>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4" w15:restartNumberingAfterBreak="0">
    <w:nsid w:val="782321F3"/>
    <w:multiLevelType w:val="hybridMultilevel"/>
    <w:tmpl w:val="CE52C1D0"/>
    <w:lvl w:ilvl="0" w:tplc="0409000F">
      <w:start w:val="1"/>
      <w:numFmt w:val="decimal"/>
      <w:lvlText w:val="%1."/>
      <w:lvlJc w:val="left"/>
      <w:pPr>
        <w:tabs>
          <w:tab w:val="num" w:pos="1440"/>
        </w:tabs>
        <w:ind w:left="1440" w:hanging="360"/>
      </w:pPr>
      <w:rPr>
        <w:rFonts w:hint="default"/>
      </w:rPr>
    </w:lvl>
    <w:lvl w:ilvl="1" w:tplc="9C2CC552">
      <w:start w:val="1"/>
      <w:numFmt w:val="upperLetter"/>
      <w:lvlText w:val="%2."/>
      <w:lvlJc w:val="left"/>
      <w:pPr>
        <w:tabs>
          <w:tab w:val="num" w:pos="2880"/>
        </w:tabs>
        <w:ind w:left="2880" w:hanging="360"/>
      </w:pPr>
      <w:rPr>
        <w:rFonts w:hint="default"/>
      </w:rPr>
    </w:lvl>
    <w:lvl w:ilvl="2" w:tplc="0409001B" w:tentative="1">
      <w:start w:val="1"/>
      <w:numFmt w:val="lowerRoman"/>
      <w:lvlText w:val="%3."/>
      <w:lvlJc w:val="right"/>
      <w:pPr>
        <w:tabs>
          <w:tab w:val="num" w:pos="3600"/>
        </w:tabs>
        <w:ind w:left="3600" w:hanging="180"/>
      </w:pPr>
    </w:lvl>
    <w:lvl w:ilvl="3" w:tplc="0409000F" w:tentative="1">
      <w:start w:val="1"/>
      <w:numFmt w:val="decimal"/>
      <w:lvlText w:val="%4."/>
      <w:lvlJc w:val="left"/>
      <w:pPr>
        <w:tabs>
          <w:tab w:val="num" w:pos="4320"/>
        </w:tabs>
        <w:ind w:left="4320" w:hanging="360"/>
      </w:pPr>
    </w:lvl>
    <w:lvl w:ilvl="4" w:tplc="04090019" w:tentative="1">
      <w:start w:val="1"/>
      <w:numFmt w:val="lowerLetter"/>
      <w:lvlText w:val="%5."/>
      <w:lvlJc w:val="left"/>
      <w:pPr>
        <w:tabs>
          <w:tab w:val="num" w:pos="5040"/>
        </w:tabs>
        <w:ind w:left="5040" w:hanging="360"/>
      </w:pPr>
    </w:lvl>
    <w:lvl w:ilvl="5" w:tplc="0409001B" w:tentative="1">
      <w:start w:val="1"/>
      <w:numFmt w:val="lowerRoman"/>
      <w:lvlText w:val="%6."/>
      <w:lvlJc w:val="right"/>
      <w:pPr>
        <w:tabs>
          <w:tab w:val="num" w:pos="5760"/>
        </w:tabs>
        <w:ind w:left="5760" w:hanging="180"/>
      </w:pPr>
    </w:lvl>
    <w:lvl w:ilvl="6" w:tplc="0409000F" w:tentative="1">
      <w:start w:val="1"/>
      <w:numFmt w:val="decimal"/>
      <w:lvlText w:val="%7."/>
      <w:lvlJc w:val="left"/>
      <w:pPr>
        <w:tabs>
          <w:tab w:val="num" w:pos="6480"/>
        </w:tabs>
        <w:ind w:left="6480" w:hanging="360"/>
      </w:pPr>
    </w:lvl>
    <w:lvl w:ilvl="7" w:tplc="04090019" w:tentative="1">
      <w:start w:val="1"/>
      <w:numFmt w:val="lowerLetter"/>
      <w:lvlText w:val="%8."/>
      <w:lvlJc w:val="left"/>
      <w:pPr>
        <w:tabs>
          <w:tab w:val="num" w:pos="7200"/>
        </w:tabs>
        <w:ind w:left="7200" w:hanging="360"/>
      </w:pPr>
    </w:lvl>
    <w:lvl w:ilvl="8" w:tplc="0409001B" w:tentative="1">
      <w:start w:val="1"/>
      <w:numFmt w:val="lowerRoman"/>
      <w:lvlText w:val="%9."/>
      <w:lvlJc w:val="right"/>
      <w:pPr>
        <w:tabs>
          <w:tab w:val="num" w:pos="7920"/>
        </w:tabs>
        <w:ind w:left="7920" w:hanging="180"/>
      </w:pPr>
    </w:lvl>
  </w:abstractNum>
  <w:abstractNum w:abstractNumId="135" w15:restartNumberingAfterBreak="0">
    <w:nsid w:val="78244969"/>
    <w:multiLevelType w:val="hybridMultilevel"/>
    <w:tmpl w:val="E788F730"/>
    <w:lvl w:ilvl="0" w:tplc="0409000F">
      <w:start w:val="1"/>
      <w:numFmt w:val="decimal"/>
      <w:lvlText w:val="%1."/>
      <w:lvlJc w:val="left"/>
      <w:pPr>
        <w:tabs>
          <w:tab w:val="num" w:pos="1440"/>
        </w:tabs>
        <w:ind w:left="1440" w:hanging="360"/>
      </w:p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36" w15:restartNumberingAfterBreak="0">
    <w:nsid w:val="78AB0EE2"/>
    <w:multiLevelType w:val="hybridMultilevel"/>
    <w:tmpl w:val="29DC45EC"/>
    <w:lvl w:ilvl="0" w:tplc="9C2CC552">
      <w:start w:val="1"/>
      <w:numFmt w:val="upperLetter"/>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7" w15:restartNumberingAfterBreak="0">
    <w:nsid w:val="78E81DC9"/>
    <w:multiLevelType w:val="hybridMultilevel"/>
    <w:tmpl w:val="CF96314E"/>
    <w:lvl w:ilvl="0" w:tplc="7A6AAFA6">
      <w:start w:val="1"/>
      <w:numFmt w:val="upperLetter"/>
      <w:lvlText w:val="%1."/>
      <w:lvlJc w:val="left"/>
      <w:pPr>
        <w:ind w:left="1080" w:hanging="360"/>
      </w:pPr>
      <w:rPr>
        <w:rFonts w:ascii="Arial" w:eastAsia="Times New Roman" w:hAnsi="Arial" w:cs="Arial"/>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8" w15:restartNumberingAfterBreak="0">
    <w:nsid w:val="791B53DF"/>
    <w:multiLevelType w:val="hybridMultilevel"/>
    <w:tmpl w:val="E2625AE8"/>
    <w:lvl w:ilvl="0" w:tplc="0409000F">
      <w:start w:val="1"/>
      <w:numFmt w:val="decimal"/>
      <w:lvlText w:val="%1."/>
      <w:lvlJc w:val="left"/>
      <w:pPr>
        <w:tabs>
          <w:tab w:val="num" w:pos="1440"/>
        </w:tabs>
        <w:ind w:left="1440" w:hanging="360"/>
      </w:pPr>
    </w:lvl>
    <w:lvl w:ilvl="1" w:tplc="9C2CC552">
      <w:start w:val="1"/>
      <w:numFmt w:val="upperLetter"/>
      <w:lvlText w:val="%2."/>
      <w:lvlJc w:val="left"/>
      <w:pPr>
        <w:tabs>
          <w:tab w:val="num" w:pos="2160"/>
        </w:tabs>
        <w:ind w:left="2160" w:hanging="360"/>
      </w:pPr>
      <w:rPr>
        <w:rFonts w:hint="default"/>
      </w:r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39" w15:restartNumberingAfterBreak="0">
    <w:nsid w:val="79DA02D9"/>
    <w:multiLevelType w:val="hybridMultilevel"/>
    <w:tmpl w:val="BE00B9D0"/>
    <w:lvl w:ilvl="0" w:tplc="04090015">
      <w:start w:val="1"/>
      <w:numFmt w:val="upperLetter"/>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40" w15:restartNumberingAfterBreak="0">
    <w:nsid w:val="79EB05B1"/>
    <w:multiLevelType w:val="hybridMultilevel"/>
    <w:tmpl w:val="D95E6C98"/>
    <w:lvl w:ilvl="0" w:tplc="7A6AAFA6">
      <w:start w:val="1"/>
      <w:numFmt w:val="upperLetter"/>
      <w:lvlText w:val="%1."/>
      <w:lvlJc w:val="left"/>
      <w:pPr>
        <w:ind w:left="720" w:hanging="360"/>
      </w:pPr>
      <w:rPr>
        <w:rFonts w:ascii="Arial" w:eastAsia="Times New Roman" w:hAnsi="Arial" w:cs="Arial"/>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1" w15:restartNumberingAfterBreak="0">
    <w:nsid w:val="7A211456"/>
    <w:multiLevelType w:val="hybridMultilevel"/>
    <w:tmpl w:val="67720A46"/>
    <w:lvl w:ilvl="0" w:tplc="9B98B706">
      <w:start w:val="1"/>
      <w:numFmt w:val="upperLetter"/>
      <w:lvlText w:val="%1."/>
      <w:lvlJc w:val="left"/>
      <w:pPr>
        <w:tabs>
          <w:tab w:val="num" w:pos="720"/>
        </w:tabs>
        <w:ind w:left="720" w:hanging="360"/>
      </w:pPr>
      <w:rPr>
        <w:rFonts w:ascii="Arial" w:eastAsia="Times New Roman" w:hAnsi="Arial" w:cs="Arial"/>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2" w15:restartNumberingAfterBreak="0">
    <w:nsid w:val="7C1914E8"/>
    <w:multiLevelType w:val="hybridMultilevel"/>
    <w:tmpl w:val="12EE7BF6"/>
    <w:lvl w:ilvl="0" w:tplc="0409000F">
      <w:start w:val="1"/>
      <w:numFmt w:val="decimal"/>
      <w:lvlText w:val="%1."/>
      <w:lvlJc w:val="left"/>
      <w:pPr>
        <w:tabs>
          <w:tab w:val="num" w:pos="1440"/>
        </w:tabs>
        <w:ind w:left="1440" w:hanging="360"/>
      </w:pPr>
    </w:lvl>
    <w:lvl w:ilvl="1" w:tplc="9C2CC552">
      <w:start w:val="1"/>
      <w:numFmt w:val="upperLetter"/>
      <w:lvlText w:val="%2."/>
      <w:lvlJc w:val="left"/>
      <w:pPr>
        <w:tabs>
          <w:tab w:val="num" w:pos="2160"/>
        </w:tabs>
        <w:ind w:left="2160" w:hanging="360"/>
      </w:pPr>
      <w:rPr>
        <w:rFonts w:hint="default"/>
      </w:r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43" w15:restartNumberingAfterBreak="0">
    <w:nsid w:val="7C4B15A4"/>
    <w:multiLevelType w:val="hybridMultilevel"/>
    <w:tmpl w:val="B2F27C08"/>
    <w:lvl w:ilvl="0" w:tplc="0409000F">
      <w:start w:val="1"/>
      <w:numFmt w:val="decimal"/>
      <w:lvlText w:val="%1."/>
      <w:lvlJc w:val="left"/>
      <w:pPr>
        <w:tabs>
          <w:tab w:val="num" w:pos="720"/>
        </w:tabs>
        <w:ind w:left="720" w:hanging="360"/>
      </w:p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abstractNumId w:val="19"/>
  </w:num>
  <w:num w:numId="2">
    <w:abstractNumId w:val="141"/>
  </w:num>
  <w:num w:numId="3">
    <w:abstractNumId w:val="140"/>
  </w:num>
  <w:num w:numId="4">
    <w:abstractNumId w:val="102"/>
  </w:num>
  <w:num w:numId="5">
    <w:abstractNumId w:val="74"/>
  </w:num>
  <w:num w:numId="6">
    <w:abstractNumId w:val="80"/>
  </w:num>
  <w:num w:numId="7">
    <w:abstractNumId w:val="37"/>
  </w:num>
  <w:num w:numId="8">
    <w:abstractNumId w:val="14"/>
  </w:num>
  <w:num w:numId="9">
    <w:abstractNumId w:val="94"/>
  </w:num>
  <w:num w:numId="10">
    <w:abstractNumId w:val="78"/>
  </w:num>
  <w:num w:numId="11">
    <w:abstractNumId w:val="53"/>
  </w:num>
  <w:num w:numId="12">
    <w:abstractNumId w:val="70"/>
  </w:num>
  <w:num w:numId="13">
    <w:abstractNumId w:val="88"/>
  </w:num>
  <w:num w:numId="14">
    <w:abstractNumId w:val="96"/>
  </w:num>
  <w:num w:numId="15">
    <w:abstractNumId w:val="66"/>
  </w:num>
  <w:num w:numId="16">
    <w:abstractNumId w:val="1"/>
  </w:num>
  <w:num w:numId="17">
    <w:abstractNumId w:val="68"/>
  </w:num>
  <w:num w:numId="18">
    <w:abstractNumId w:val="62"/>
  </w:num>
  <w:num w:numId="19">
    <w:abstractNumId w:val="75"/>
  </w:num>
  <w:num w:numId="20">
    <w:abstractNumId w:val="79"/>
  </w:num>
  <w:num w:numId="21">
    <w:abstractNumId w:val="90"/>
  </w:num>
  <w:num w:numId="22">
    <w:abstractNumId w:val="29"/>
  </w:num>
  <w:num w:numId="23">
    <w:abstractNumId w:val="58"/>
  </w:num>
  <w:num w:numId="24">
    <w:abstractNumId w:val="120"/>
  </w:num>
  <w:num w:numId="25">
    <w:abstractNumId w:val="109"/>
  </w:num>
  <w:num w:numId="26">
    <w:abstractNumId w:val="127"/>
  </w:num>
  <w:num w:numId="27">
    <w:abstractNumId w:val="134"/>
  </w:num>
  <w:num w:numId="28">
    <w:abstractNumId w:val="128"/>
  </w:num>
  <w:num w:numId="29">
    <w:abstractNumId w:val="71"/>
  </w:num>
  <w:num w:numId="30">
    <w:abstractNumId w:val="36"/>
  </w:num>
  <w:num w:numId="31">
    <w:abstractNumId w:val="112"/>
  </w:num>
  <w:num w:numId="32">
    <w:abstractNumId w:val="142"/>
  </w:num>
  <w:num w:numId="33">
    <w:abstractNumId w:val="3"/>
  </w:num>
  <w:num w:numId="34">
    <w:abstractNumId w:val="138"/>
  </w:num>
  <w:num w:numId="35">
    <w:abstractNumId w:val="42"/>
  </w:num>
  <w:num w:numId="36">
    <w:abstractNumId w:val="56"/>
  </w:num>
  <w:num w:numId="37">
    <w:abstractNumId w:val="129"/>
  </w:num>
  <w:num w:numId="38">
    <w:abstractNumId w:val="26"/>
  </w:num>
  <w:num w:numId="39">
    <w:abstractNumId w:val="23"/>
  </w:num>
  <w:num w:numId="40">
    <w:abstractNumId w:val="98"/>
  </w:num>
  <w:num w:numId="41">
    <w:abstractNumId w:val="27"/>
  </w:num>
  <w:num w:numId="42">
    <w:abstractNumId w:val="47"/>
  </w:num>
  <w:num w:numId="43">
    <w:abstractNumId w:val="95"/>
  </w:num>
  <w:num w:numId="44">
    <w:abstractNumId w:val="41"/>
  </w:num>
  <w:num w:numId="45">
    <w:abstractNumId w:val="135"/>
  </w:num>
  <w:num w:numId="46">
    <w:abstractNumId w:val="121"/>
  </w:num>
  <w:num w:numId="47">
    <w:abstractNumId w:val="73"/>
  </w:num>
  <w:num w:numId="48">
    <w:abstractNumId w:val="18"/>
  </w:num>
  <w:num w:numId="49">
    <w:abstractNumId w:val="2"/>
  </w:num>
  <w:num w:numId="50">
    <w:abstractNumId w:val="22"/>
  </w:num>
  <w:num w:numId="51">
    <w:abstractNumId w:val="122"/>
  </w:num>
  <w:num w:numId="52">
    <w:abstractNumId w:val="59"/>
  </w:num>
  <w:num w:numId="53">
    <w:abstractNumId w:val="12"/>
  </w:num>
  <w:num w:numId="54">
    <w:abstractNumId w:val="113"/>
  </w:num>
  <w:num w:numId="55">
    <w:abstractNumId w:val="31"/>
  </w:num>
  <w:num w:numId="56">
    <w:abstractNumId w:val="43"/>
  </w:num>
  <w:num w:numId="57">
    <w:abstractNumId w:val="69"/>
  </w:num>
  <w:num w:numId="58">
    <w:abstractNumId w:val="20"/>
  </w:num>
  <w:num w:numId="59">
    <w:abstractNumId w:val="50"/>
  </w:num>
  <w:num w:numId="60">
    <w:abstractNumId w:val="45"/>
  </w:num>
  <w:num w:numId="61">
    <w:abstractNumId w:val="104"/>
  </w:num>
  <w:num w:numId="62">
    <w:abstractNumId w:val="136"/>
  </w:num>
  <w:num w:numId="63">
    <w:abstractNumId w:val="15"/>
  </w:num>
  <w:num w:numId="64">
    <w:abstractNumId w:val="86"/>
  </w:num>
  <w:num w:numId="65">
    <w:abstractNumId w:val="28"/>
  </w:num>
  <w:num w:numId="66">
    <w:abstractNumId w:val="125"/>
  </w:num>
  <w:num w:numId="67">
    <w:abstractNumId w:val="119"/>
  </w:num>
  <w:num w:numId="68">
    <w:abstractNumId w:val="33"/>
  </w:num>
  <w:num w:numId="69">
    <w:abstractNumId w:val="9"/>
  </w:num>
  <w:num w:numId="70">
    <w:abstractNumId w:val="76"/>
  </w:num>
  <w:num w:numId="71">
    <w:abstractNumId w:val="84"/>
  </w:num>
  <w:num w:numId="72">
    <w:abstractNumId w:val="72"/>
  </w:num>
  <w:num w:numId="73">
    <w:abstractNumId w:val="133"/>
  </w:num>
  <w:num w:numId="74">
    <w:abstractNumId w:val="7"/>
  </w:num>
  <w:num w:numId="75">
    <w:abstractNumId w:val="24"/>
  </w:num>
  <w:num w:numId="76">
    <w:abstractNumId w:val="118"/>
  </w:num>
  <w:num w:numId="77">
    <w:abstractNumId w:val="116"/>
  </w:num>
  <w:num w:numId="78">
    <w:abstractNumId w:val="4"/>
  </w:num>
  <w:num w:numId="79">
    <w:abstractNumId w:val="10"/>
  </w:num>
  <w:num w:numId="80">
    <w:abstractNumId w:val="111"/>
  </w:num>
  <w:num w:numId="81">
    <w:abstractNumId w:val="105"/>
  </w:num>
  <w:num w:numId="82">
    <w:abstractNumId w:val="123"/>
  </w:num>
  <w:num w:numId="83">
    <w:abstractNumId w:val="35"/>
  </w:num>
  <w:num w:numId="84">
    <w:abstractNumId w:val="21"/>
  </w:num>
  <w:num w:numId="85">
    <w:abstractNumId w:val="48"/>
  </w:num>
  <w:num w:numId="86">
    <w:abstractNumId w:val="103"/>
  </w:num>
  <w:num w:numId="87">
    <w:abstractNumId w:val="131"/>
  </w:num>
  <w:num w:numId="88">
    <w:abstractNumId w:val="139"/>
  </w:num>
  <w:num w:numId="89">
    <w:abstractNumId w:val="89"/>
  </w:num>
  <w:num w:numId="90">
    <w:abstractNumId w:val="110"/>
  </w:num>
  <w:num w:numId="91">
    <w:abstractNumId w:val="92"/>
  </w:num>
  <w:num w:numId="92">
    <w:abstractNumId w:val="132"/>
  </w:num>
  <w:num w:numId="93">
    <w:abstractNumId w:val="61"/>
  </w:num>
  <w:num w:numId="94">
    <w:abstractNumId w:val="13"/>
  </w:num>
  <w:num w:numId="95">
    <w:abstractNumId w:val="117"/>
  </w:num>
  <w:num w:numId="96">
    <w:abstractNumId w:val="83"/>
  </w:num>
  <w:num w:numId="97">
    <w:abstractNumId w:val="40"/>
  </w:num>
  <w:num w:numId="98">
    <w:abstractNumId w:val="51"/>
  </w:num>
  <w:num w:numId="99">
    <w:abstractNumId w:val="34"/>
  </w:num>
  <w:num w:numId="100">
    <w:abstractNumId w:val="101"/>
  </w:num>
  <w:num w:numId="101">
    <w:abstractNumId w:val="77"/>
  </w:num>
  <w:num w:numId="102">
    <w:abstractNumId w:val="82"/>
    <w:lvlOverride w:ilvl="0">
      <w:startOverride w:val="1"/>
    </w:lvlOverride>
  </w:num>
  <w:num w:numId="103">
    <w:abstractNumId w:val="30"/>
  </w:num>
  <w:num w:numId="104">
    <w:abstractNumId w:val="97"/>
  </w:num>
  <w:num w:numId="105">
    <w:abstractNumId w:val="99"/>
  </w:num>
  <w:num w:numId="106">
    <w:abstractNumId w:val="114"/>
  </w:num>
  <w:num w:numId="107">
    <w:abstractNumId w:val="39"/>
  </w:num>
  <w:num w:numId="108">
    <w:abstractNumId w:val="93"/>
  </w:num>
  <w:num w:numId="109">
    <w:abstractNumId w:val="6"/>
  </w:num>
  <w:num w:numId="110">
    <w:abstractNumId w:val="0"/>
  </w:num>
  <w:num w:numId="111">
    <w:abstractNumId w:val="143"/>
  </w:num>
  <w:num w:numId="112">
    <w:abstractNumId w:val="108"/>
  </w:num>
  <w:num w:numId="113">
    <w:abstractNumId w:val="52"/>
  </w:num>
  <w:num w:numId="114">
    <w:abstractNumId w:val="54"/>
  </w:num>
  <w:num w:numId="115">
    <w:abstractNumId w:val="60"/>
  </w:num>
  <w:num w:numId="116">
    <w:abstractNumId w:val="16"/>
  </w:num>
  <w:num w:numId="117">
    <w:abstractNumId w:val="64"/>
  </w:num>
  <w:num w:numId="118">
    <w:abstractNumId w:val="63"/>
  </w:num>
  <w:num w:numId="119">
    <w:abstractNumId w:val="32"/>
  </w:num>
  <w:num w:numId="120">
    <w:abstractNumId w:val="38"/>
  </w:num>
  <w:num w:numId="121">
    <w:abstractNumId w:val="57"/>
  </w:num>
  <w:num w:numId="122">
    <w:abstractNumId w:val="65"/>
  </w:num>
  <w:num w:numId="123">
    <w:abstractNumId w:val="46"/>
  </w:num>
  <w:num w:numId="124">
    <w:abstractNumId w:val="137"/>
  </w:num>
  <w:num w:numId="125">
    <w:abstractNumId w:val="5"/>
  </w:num>
  <w:num w:numId="126">
    <w:abstractNumId w:val="115"/>
  </w:num>
  <w:num w:numId="127">
    <w:abstractNumId w:val="17"/>
  </w:num>
  <w:num w:numId="128">
    <w:abstractNumId w:val="130"/>
  </w:num>
  <w:num w:numId="129">
    <w:abstractNumId w:val="49"/>
  </w:num>
  <w:num w:numId="130">
    <w:abstractNumId w:val="100"/>
  </w:num>
  <w:num w:numId="131">
    <w:abstractNumId w:val="87"/>
  </w:num>
  <w:num w:numId="132">
    <w:abstractNumId w:val="6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4">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5">
    <w:abstractNumId w:val="1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abstractNumId w:val="81"/>
  </w:num>
  <w:num w:numId="137">
    <w:abstractNumId w:val="7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8">
    <w:abstractNumId w:val="126"/>
  </w:num>
  <w:num w:numId="139">
    <w:abstractNumId w:val="8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0">
    <w:abstractNumId w:val="1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1">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2">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3">
    <w:abstractNumId w:val="10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4">
    <w:abstractNumId w:val="11"/>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5">
    <w:abstractNumId w:val="91"/>
  </w:num>
  <w:num w:numId="146">
    <w:abstractNumId w:val="107"/>
    <w:lvlOverride w:ilvl="0"/>
    <w:lvlOverride w:ilvl="1"/>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8"/>
    <o:shapelayout v:ext="edit">
      <o:idmap v:ext="edit" data="2"/>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602F"/>
    <w:rsid w:val="0000043C"/>
    <w:rsid w:val="000049AF"/>
    <w:rsid w:val="0000590F"/>
    <w:rsid w:val="00012168"/>
    <w:rsid w:val="000123F8"/>
    <w:rsid w:val="00022C7A"/>
    <w:rsid w:val="000257D4"/>
    <w:rsid w:val="0003054D"/>
    <w:rsid w:val="00032AE3"/>
    <w:rsid w:val="0003516F"/>
    <w:rsid w:val="00045B62"/>
    <w:rsid w:val="00047C6D"/>
    <w:rsid w:val="00060D8E"/>
    <w:rsid w:val="000614EE"/>
    <w:rsid w:val="000625FE"/>
    <w:rsid w:val="00066FB1"/>
    <w:rsid w:val="00070AC2"/>
    <w:rsid w:val="00080EE6"/>
    <w:rsid w:val="000810E9"/>
    <w:rsid w:val="00087881"/>
    <w:rsid w:val="00093777"/>
    <w:rsid w:val="00095B69"/>
    <w:rsid w:val="00096136"/>
    <w:rsid w:val="000965DA"/>
    <w:rsid w:val="000969C7"/>
    <w:rsid w:val="000A1274"/>
    <w:rsid w:val="000A2C5A"/>
    <w:rsid w:val="000A5E75"/>
    <w:rsid w:val="000A602F"/>
    <w:rsid w:val="000B0D8E"/>
    <w:rsid w:val="000B2601"/>
    <w:rsid w:val="000B40FD"/>
    <w:rsid w:val="000B6CF2"/>
    <w:rsid w:val="000B7A6F"/>
    <w:rsid w:val="000C06F5"/>
    <w:rsid w:val="000C0A98"/>
    <w:rsid w:val="000C0F59"/>
    <w:rsid w:val="000C26B5"/>
    <w:rsid w:val="000C46A5"/>
    <w:rsid w:val="000C4CDC"/>
    <w:rsid w:val="000D47F6"/>
    <w:rsid w:val="000D5573"/>
    <w:rsid w:val="000E2180"/>
    <w:rsid w:val="000E2B28"/>
    <w:rsid w:val="000F1CD6"/>
    <w:rsid w:val="000F7246"/>
    <w:rsid w:val="0010399C"/>
    <w:rsid w:val="0011138E"/>
    <w:rsid w:val="00112792"/>
    <w:rsid w:val="0012135B"/>
    <w:rsid w:val="00127D0F"/>
    <w:rsid w:val="00130E6E"/>
    <w:rsid w:val="00146CBB"/>
    <w:rsid w:val="0015640F"/>
    <w:rsid w:val="001651BD"/>
    <w:rsid w:val="001729C0"/>
    <w:rsid w:val="001744D3"/>
    <w:rsid w:val="00176C72"/>
    <w:rsid w:val="001843E5"/>
    <w:rsid w:val="001870BF"/>
    <w:rsid w:val="00190134"/>
    <w:rsid w:val="00196215"/>
    <w:rsid w:val="0019655B"/>
    <w:rsid w:val="00197355"/>
    <w:rsid w:val="001A4E55"/>
    <w:rsid w:val="001A61BA"/>
    <w:rsid w:val="001A64C6"/>
    <w:rsid w:val="001B083E"/>
    <w:rsid w:val="001B249F"/>
    <w:rsid w:val="001B421F"/>
    <w:rsid w:val="001B4F9B"/>
    <w:rsid w:val="001C1843"/>
    <w:rsid w:val="001D06C1"/>
    <w:rsid w:val="001D67A9"/>
    <w:rsid w:val="001E38F8"/>
    <w:rsid w:val="001E6447"/>
    <w:rsid w:val="001E706C"/>
    <w:rsid w:val="00203608"/>
    <w:rsid w:val="0020391B"/>
    <w:rsid w:val="002102D5"/>
    <w:rsid w:val="002146B7"/>
    <w:rsid w:val="00215D78"/>
    <w:rsid w:val="002225F8"/>
    <w:rsid w:val="002266D3"/>
    <w:rsid w:val="00232106"/>
    <w:rsid w:val="00232C7B"/>
    <w:rsid w:val="00235A0C"/>
    <w:rsid w:val="0023796C"/>
    <w:rsid w:val="00240548"/>
    <w:rsid w:val="0024319E"/>
    <w:rsid w:val="00245E60"/>
    <w:rsid w:val="00250AD5"/>
    <w:rsid w:val="0025345D"/>
    <w:rsid w:val="00260E97"/>
    <w:rsid w:val="002611B5"/>
    <w:rsid w:val="00263F6F"/>
    <w:rsid w:val="00266EC0"/>
    <w:rsid w:val="002713E1"/>
    <w:rsid w:val="00281C91"/>
    <w:rsid w:val="002837B4"/>
    <w:rsid w:val="00284DAF"/>
    <w:rsid w:val="002922C3"/>
    <w:rsid w:val="00292319"/>
    <w:rsid w:val="00293A92"/>
    <w:rsid w:val="00296EA9"/>
    <w:rsid w:val="002A0760"/>
    <w:rsid w:val="002B3DC0"/>
    <w:rsid w:val="002B78BB"/>
    <w:rsid w:val="002C3817"/>
    <w:rsid w:val="002D1133"/>
    <w:rsid w:val="002D4461"/>
    <w:rsid w:val="002D4505"/>
    <w:rsid w:val="002E3A08"/>
    <w:rsid w:val="002E5A6A"/>
    <w:rsid w:val="002E7AA8"/>
    <w:rsid w:val="002F21A3"/>
    <w:rsid w:val="002F43F7"/>
    <w:rsid w:val="002F4CB3"/>
    <w:rsid w:val="00305C7E"/>
    <w:rsid w:val="0031230A"/>
    <w:rsid w:val="00316B38"/>
    <w:rsid w:val="003250BD"/>
    <w:rsid w:val="0032522A"/>
    <w:rsid w:val="003274E8"/>
    <w:rsid w:val="00330EA8"/>
    <w:rsid w:val="003324A4"/>
    <w:rsid w:val="00336968"/>
    <w:rsid w:val="00340666"/>
    <w:rsid w:val="00342FD0"/>
    <w:rsid w:val="00344C54"/>
    <w:rsid w:val="00347E17"/>
    <w:rsid w:val="00350946"/>
    <w:rsid w:val="00350DC3"/>
    <w:rsid w:val="00353001"/>
    <w:rsid w:val="00370533"/>
    <w:rsid w:val="00381F68"/>
    <w:rsid w:val="003835BF"/>
    <w:rsid w:val="00383E93"/>
    <w:rsid w:val="0039141B"/>
    <w:rsid w:val="0039312E"/>
    <w:rsid w:val="00396466"/>
    <w:rsid w:val="00397848"/>
    <w:rsid w:val="003A190A"/>
    <w:rsid w:val="003A4CEB"/>
    <w:rsid w:val="003A5420"/>
    <w:rsid w:val="003B05B3"/>
    <w:rsid w:val="003B1871"/>
    <w:rsid w:val="003B464C"/>
    <w:rsid w:val="003B4CEE"/>
    <w:rsid w:val="003C27B5"/>
    <w:rsid w:val="003C503A"/>
    <w:rsid w:val="003C5A70"/>
    <w:rsid w:val="003C6499"/>
    <w:rsid w:val="003E0A0B"/>
    <w:rsid w:val="003E453A"/>
    <w:rsid w:val="003E5435"/>
    <w:rsid w:val="003F48ED"/>
    <w:rsid w:val="003F4F7F"/>
    <w:rsid w:val="0040194F"/>
    <w:rsid w:val="0041050E"/>
    <w:rsid w:val="00410ED4"/>
    <w:rsid w:val="00411058"/>
    <w:rsid w:val="00423693"/>
    <w:rsid w:val="00426292"/>
    <w:rsid w:val="00426F61"/>
    <w:rsid w:val="004324CA"/>
    <w:rsid w:val="00436EEA"/>
    <w:rsid w:val="0044038A"/>
    <w:rsid w:val="00441D97"/>
    <w:rsid w:val="00446547"/>
    <w:rsid w:val="00453805"/>
    <w:rsid w:val="00455445"/>
    <w:rsid w:val="004601BF"/>
    <w:rsid w:val="00461B52"/>
    <w:rsid w:val="004628BE"/>
    <w:rsid w:val="004636F7"/>
    <w:rsid w:val="0046525B"/>
    <w:rsid w:val="004660DB"/>
    <w:rsid w:val="004709FB"/>
    <w:rsid w:val="004715D1"/>
    <w:rsid w:val="0047251D"/>
    <w:rsid w:val="004736E3"/>
    <w:rsid w:val="00473EEA"/>
    <w:rsid w:val="00474BF0"/>
    <w:rsid w:val="00475EC8"/>
    <w:rsid w:val="00476DF9"/>
    <w:rsid w:val="00480678"/>
    <w:rsid w:val="00490A31"/>
    <w:rsid w:val="004929AB"/>
    <w:rsid w:val="004931FC"/>
    <w:rsid w:val="004951C5"/>
    <w:rsid w:val="00496874"/>
    <w:rsid w:val="004A644B"/>
    <w:rsid w:val="004B0992"/>
    <w:rsid w:val="004B1B08"/>
    <w:rsid w:val="004B2072"/>
    <w:rsid w:val="004B23E9"/>
    <w:rsid w:val="004B6EB7"/>
    <w:rsid w:val="004C7987"/>
    <w:rsid w:val="004D1271"/>
    <w:rsid w:val="004D5600"/>
    <w:rsid w:val="004D6037"/>
    <w:rsid w:val="004D6B44"/>
    <w:rsid w:val="004F5E6A"/>
    <w:rsid w:val="004F6D61"/>
    <w:rsid w:val="00500E0B"/>
    <w:rsid w:val="0050404D"/>
    <w:rsid w:val="005047BD"/>
    <w:rsid w:val="00510C2A"/>
    <w:rsid w:val="0051614B"/>
    <w:rsid w:val="0052013D"/>
    <w:rsid w:val="005223C6"/>
    <w:rsid w:val="005324BE"/>
    <w:rsid w:val="0053421B"/>
    <w:rsid w:val="00536326"/>
    <w:rsid w:val="00536442"/>
    <w:rsid w:val="00544C28"/>
    <w:rsid w:val="00545E57"/>
    <w:rsid w:val="00550E34"/>
    <w:rsid w:val="00551765"/>
    <w:rsid w:val="005540A6"/>
    <w:rsid w:val="0055437D"/>
    <w:rsid w:val="005561E2"/>
    <w:rsid w:val="00556DBC"/>
    <w:rsid w:val="0055758D"/>
    <w:rsid w:val="00560F7F"/>
    <w:rsid w:val="00564C45"/>
    <w:rsid w:val="005668E7"/>
    <w:rsid w:val="00575376"/>
    <w:rsid w:val="00577E6D"/>
    <w:rsid w:val="005852DC"/>
    <w:rsid w:val="005866D9"/>
    <w:rsid w:val="00590B16"/>
    <w:rsid w:val="0059223D"/>
    <w:rsid w:val="0059795F"/>
    <w:rsid w:val="005B7773"/>
    <w:rsid w:val="005C0FB6"/>
    <w:rsid w:val="005C22CA"/>
    <w:rsid w:val="005C25EA"/>
    <w:rsid w:val="005C4B67"/>
    <w:rsid w:val="005C6A67"/>
    <w:rsid w:val="005D4055"/>
    <w:rsid w:val="005F4443"/>
    <w:rsid w:val="00605CF8"/>
    <w:rsid w:val="00622320"/>
    <w:rsid w:val="00626744"/>
    <w:rsid w:val="0062776F"/>
    <w:rsid w:val="00631F35"/>
    <w:rsid w:val="00635A00"/>
    <w:rsid w:val="006458F4"/>
    <w:rsid w:val="00647A23"/>
    <w:rsid w:val="006502A0"/>
    <w:rsid w:val="0065219B"/>
    <w:rsid w:val="0066007D"/>
    <w:rsid w:val="0066216D"/>
    <w:rsid w:val="00664539"/>
    <w:rsid w:val="006713F4"/>
    <w:rsid w:val="0067253F"/>
    <w:rsid w:val="00673A31"/>
    <w:rsid w:val="00676E12"/>
    <w:rsid w:val="00676FB1"/>
    <w:rsid w:val="006808BF"/>
    <w:rsid w:val="00680D38"/>
    <w:rsid w:val="00690FB3"/>
    <w:rsid w:val="00696489"/>
    <w:rsid w:val="00696A56"/>
    <w:rsid w:val="00696CA6"/>
    <w:rsid w:val="00697BFC"/>
    <w:rsid w:val="006A0240"/>
    <w:rsid w:val="006A0E57"/>
    <w:rsid w:val="006A6C6A"/>
    <w:rsid w:val="006B243E"/>
    <w:rsid w:val="006B50AE"/>
    <w:rsid w:val="006C16D3"/>
    <w:rsid w:val="006C4C49"/>
    <w:rsid w:val="006D0633"/>
    <w:rsid w:val="006D284E"/>
    <w:rsid w:val="006E5621"/>
    <w:rsid w:val="006E56C6"/>
    <w:rsid w:val="006F02C0"/>
    <w:rsid w:val="006F29D2"/>
    <w:rsid w:val="006F7FD2"/>
    <w:rsid w:val="0070032D"/>
    <w:rsid w:val="00703225"/>
    <w:rsid w:val="00704F0F"/>
    <w:rsid w:val="0070658A"/>
    <w:rsid w:val="00706BB4"/>
    <w:rsid w:val="0070786D"/>
    <w:rsid w:val="0071443A"/>
    <w:rsid w:val="007235F3"/>
    <w:rsid w:val="00724E49"/>
    <w:rsid w:val="00735D19"/>
    <w:rsid w:val="0074435B"/>
    <w:rsid w:val="00746467"/>
    <w:rsid w:val="0075083B"/>
    <w:rsid w:val="0075088E"/>
    <w:rsid w:val="007632C1"/>
    <w:rsid w:val="00767CE1"/>
    <w:rsid w:val="0077007D"/>
    <w:rsid w:val="00771166"/>
    <w:rsid w:val="00773675"/>
    <w:rsid w:val="00775F1C"/>
    <w:rsid w:val="00776879"/>
    <w:rsid w:val="00777D80"/>
    <w:rsid w:val="00782268"/>
    <w:rsid w:val="007834F8"/>
    <w:rsid w:val="007857C5"/>
    <w:rsid w:val="00786A8F"/>
    <w:rsid w:val="00792692"/>
    <w:rsid w:val="00797254"/>
    <w:rsid w:val="007A1CE8"/>
    <w:rsid w:val="007A42DE"/>
    <w:rsid w:val="007A5E4C"/>
    <w:rsid w:val="007A6B2C"/>
    <w:rsid w:val="007A6B59"/>
    <w:rsid w:val="007B0B08"/>
    <w:rsid w:val="007B142C"/>
    <w:rsid w:val="007B1F5F"/>
    <w:rsid w:val="007C1CA2"/>
    <w:rsid w:val="007C75CB"/>
    <w:rsid w:val="007C7FCA"/>
    <w:rsid w:val="007D3C40"/>
    <w:rsid w:val="007D57AF"/>
    <w:rsid w:val="007E4613"/>
    <w:rsid w:val="007E71C9"/>
    <w:rsid w:val="007F0046"/>
    <w:rsid w:val="007F2FF5"/>
    <w:rsid w:val="007F5DFF"/>
    <w:rsid w:val="00800455"/>
    <w:rsid w:val="00802171"/>
    <w:rsid w:val="0080276A"/>
    <w:rsid w:val="00804377"/>
    <w:rsid w:val="0082420F"/>
    <w:rsid w:val="0082436F"/>
    <w:rsid w:val="008330D2"/>
    <w:rsid w:val="0084477F"/>
    <w:rsid w:val="00847453"/>
    <w:rsid w:val="0084783D"/>
    <w:rsid w:val="0085028B"/>
    <w:rsid w:val="0085613B"/>
    <w:rsid w:val="008577E8"/>
    <w:rsid w:val="0086225E"/>
    <w:rsid w:val="00865A71"/>
    <w:rsid w:val="008736CB"/>
    <w:rsid w:val="00873A25"/>
    <w:rsid w:val="0087438F"/>
    <w:rsid w:val="008744AA"/>
    <w:rsid w:val="00885618"/>
    <w:rsid w:val="0088573D"/>
    <w:rsid w:val="00887CA6"/>
    <w:rsid w:val="00887EE1"/>
    <w:rsid w:val="00891932"/>
    <w:rsid w:val="00896147"/>
    <w:rsid w:val="00896BBD"/>
    <w:rsid w:val="008A175D"/>
    <w:rsid w:val="008A50D8"/>
    <w:rsid w:val="008A69E3"/>
    <w:rsid w:val="008A7F22"/>
    <w:rsid w:val="008B087F"/>
    <w:rsid w:val="008B280B"/>
    <w:rsid w:val="008C1327"/>
    <w:rsid w:val="008D2616"/>
    <w:rsid w:val="008D2D85"/>
    <w:rsid w:val="008D7EB0"/>
    <w:rsid w:val="008E49F7"/>
    <w:rsid w:val="008E5DB4"/>
    <w:rsid w:val="008F2438"/>
    <w:rsid w:val="008F4756"/>
    <w:rsid w:val="00905CDF"/>
    <w:rsid w:val="009123BD"/>
    <w:rsid w:val="0091617F"/>
    <w:rsid w:val="009163FF"/>
    <w:rsid w:val="009221F9"/>
    <w:rsid w:val="00923A30"/>
    <w:rsid w:val="00925200"/>
    <w:rsid w:val="00933E0C"/>
    <w:rsid w:val="00934C5B"/>
    <w:rsid w:val="009367DC"/>
    <w:rsid w:val="00937D85"/>
    <w:rsid w:val="00940B55"/>
    <w:rsid w:val="0094151A"/>
    <w:rsid w:val="00943DA6"/>
    <w:rsid w:val="00947FA9"/>
    <w:rsid w:val="0095100F"/>
    <w:rsid w:val="00952080"/>
    <w:rsid w:val="00960C1D"/>
    <w:rsid w:val="009616E1"/>
    <w:rsid w:val="009718BB"/>
    <w:rsid w:val="00981F62"/>
    <w:rsid w:val="00984034"/>
    <w:rsid w:val="0099008D"/>
    <w:rsid w:val="00995323"/>
    <w:rsid w:val="009955D9"/>
    <w:rsid w:val="009A1984"/>
    <w:rsid w:val="009A443D"/>
    <w:rsid w:val="009A44C7"/>
    <w:rsid w:val="009B49A4"/>
    <w:rsid w:val="009B6561"/>
    <w:rsid w:val="009B67D8"/>
    <w:rsid w:val="009B741B"/>
    <w:rsid w:val="009C175E"/>
    <w:rsid w:val="009C3582"/>
    <w:rsid w:val="009C4422"/>
    <w:rsid w:val="009D14CC"/>
    <w:rsid w:val="009D2F57"/>
    <w:rsid w:val="009D75E1"/>
    <w:rsid w:val="009E0D1E"/>
    <w:rsid w:val="009E757B"/>
    <w:rsid w:val="009F1224"/>
    <w:rsid w:val="009F1839"/>
    <w:rsid w:val="009F237B"/>
    <w:rsid w:val="009F25D3"/>
    <w:rsid w:val="009F328E"/>
    <w:rsid w:val="00A00C18"/>
    <w:rsid w:val="00A04232"/>
    <w:rsid w:val="00A112DC"/>
    <w:rsid w:val="00A123CE"/>
    <w:rsid w:val="00A149A2"/>
    <w:rsid w:val="00A16D24"/>
    <w:rsid w:val="00A33C6C"/>
    <w:rsid w:val="00A35AA8"/>
    <w:rsid w:val="00A376E7"/>
    <w:rsid w:val="00A40412"/>
    <w:rsid w:val="00A40FFC"/>
    <w:rsid w:val="00A41774"/>
    <w:rsid w:val="00A424B4"/>
    <w:rsid w:val="00A478F3"/>
    <w:rsid w:val="00A50807"/>
    <w:rsid w:val="00A50B2E"/>
    <w:rsid w:val="00A510BD"/>
    <w:rsid w:val="00A60E38"/>
    <w:rsid w:val="00A646B4"/>
    <w:rsid w:val="00A64FC6"/>
    <w:rsid w:val="00A7088A"/>
    <w:rsid w:val="00A71477"/>
    <w:rsid w:val="00A71ADA"/>
    <w:rsid w:val="00A73DBB"/>
    <w:rsid w:val="00A753AF"/>
    <w:rsid w:val="00A777E7"/>
    <w:rsid w:val="00A8276C"/>
    <w:rsid w:val="00A87EA8"/>
    <w:rsid w:val="00A95158"/>
    <w:rsid w:val="00AA0323"/>
    <w:rsid w:val="00AA4DA5"/>
    <w:rsid w:val="00AA6D21"/>
    <w:rsid w:val="00AB0DED"/>
    <w:rsid w:val="00AC0E14"/>
    <w:rsid w:val="00AC4925"/>
    <w:rsid w:val="00AC7AB5"/>
    <w:rsid w:val="00AC7E2A"/>
    <w:rsid w:val="00AD2869"/>
    <w:rsid w:val="00AD38BC"/>
    <w:rsid w:val="00AD4691"/>
    <w:rsid w:val="00AD4B0F"/>
    <w:rsid w:val="00AD7E1B"/>
    <w:rsid w:val="00AE0F13"/>
    <w:rsid w:val="00AE17D1"/>
    <w:rsid w:val="00AE4379"/>
    <w:rsid w:val="00AE599A"/>
    <w:rsid w:val="00AE66B5"/>
    <w:rsid w:val="00AE6BD0"/>
    <w:rsid w:val="00AF01A6"/>
    <w:rsid w:val="00AF3F1D"/>
    <w:rsid w:val="00AF3F96"/>
    <w:rsid w:val="00AF6335"/>
    <w:rsid w:val="00B032D3"/>
    <w:rsid w:val="00B05F06"/>
    <w:rsid w:val="00B06354"/>
    <w:rsid w:val="00B06859"/>
    <w:rsid w:val="00B10556"/>
    <w:rsid w:val="00B13D5C"/>
    <w:rsid w:val="00B15A33"/>
    <w:rsid w:val="00B15B4E"/>
    <w:rsid w:val="00B22A77"/>
    <w:rsid w:val="00B24DD9"/>
    <w:rsid w:val="00B26D2C"/>
    <w:rsid w:val="00B302D5"/>
    <w:rsid w:val="00B3589D"/>
    <w:rsid w:val="00B414EE"/>
    <w:rsid w:val="00B533C1"/>
    <w:rsid w:val="00B53BCF"/>
    <w:rsid w:val="00B54F15"/>
    <w:rsid w:val="00B5574F"/>
    <w:rsid w:val="00B55907"/>
    <w:rsid w:val="00B566E0"/>
    <w:rsid w:val="00B5767A"/>
    <w:rsid w:val="00B67AA4"/>
    <w:rsid w:val="00B732B0"/>
    <w:rsid w:val="00B73DB1"/>
    <w:rsid w:val="00B74D93"/>
    <w:rsid w:val="00B82CDF"/>
    <w:rsid w:val="00B83193"/>
    <w:rsid w:val="00B83226"/>
    <w:rsid w:val="00B84645"/>
    <w:rsid w:val="00B84C90"/>
    <w:rsid w:val="00B929EF"/>
    <w:rsid w:val="00BA4124"/>
    <w:rsid w:val="00BB0858"/>
    <w:rsid w:val="00BB27BE"/>
    <w:rsid w:val="00BB52E3"/>
    <w:rsid w:val="00BB73F6"/>
    <w:rsid w:val="00BC4069"/>
    <w:rsid w:val="00BC79E2"/>
    <w:rsid w:val="00BD2C49"/>
    <w:rsid w:val="00BD3C9F"/>
    <w:rsid w:val="00BD4517"/>
    <w:rsid w:val="00BD7D09"/>
    <w:rsid w:val="00BE1E6B"/>
    <w:rsid w:val="00BF28AA"/>
    <w:rsid w:val="00BF448E"/>
    <w:rsid w:val="00BF586C"/>
    <w:rsid w:val="00BF64FA"/>
    <w:rsid w:val="00C0199F"/>
    <w:rsid w:val="00C02B24"/>
    <w:rsid w:val="00C07132"/>
    <w:rsid w:val="00C107B0"/>
    <w:rsid w:val="00C12F92"/>
    <w:rsid w:val="00C16636"/>
    <w:rsid w:val="00C2221A"/>
    <w:rsid w:val="00C22AA6"/>
    <w:rsid w:val="00C31D16"/>
    <w:rsid w:val="00C32380"/>
    <w:rsid w:val="00C35AFE"/>
    <w:rsid w:val="00C36DB2"/>
    <w:rsid w:val="00C41572"/>
    <w:rsid w:val="00C41EBF"/>
    <w:rsid w:val="00C42E03"/>
    <w:rsid w:val="00C44104"/>
    <w:rsid w:val="00C46DCB"/>
    <w:rsid w:val="00C533E6"/>
    <w:rsid w:val="00C53BA9"/>
    <w:rsid w:val="00C556E0"/>
    <w:rsid w:val="00C6489E"/>
    <w:rsid w:val="00C72999"/>
    <w:rsid w:val="00C73081"/>
    <w:rsid w:val="00C85AC9"/>
    <w:rsid w:val="00C97133"/>
    <w:rsid w:val="00CA4600"/>
    <w:rsid w:val="00CA5EE9"/>
    <w:rsid w:val="00CC346C"/>
    <w:rsid w:val="00CC4DC4"/>
    <w:rsid w:val="00CD06AC"/>
    <w:rsid w:val="00CD0B18"/>
    <w:rsid w:val="00CF1F05"/>
    <w:rsid w:val="00D01B87"/>
    <w:rsid w:val="00D02E32"/>
    <w:rsid w:val="00D136A2"/>
    <w:rsid w:val="00D14872"/>
    <w:rsid w:val="00D20AA8"/>
    <w:rsid w:val="00D24D3D"/>
    <w:rsid w:val="00D26CA4"/>
    <w:rsid w:val="00D31439"/>
    <w:rsid w:val="00D32020"/>
    <w:rsid w:val="00D323B9"/>
    <w:rsid w:val="00D411B4"/>
    <w:rsid w:val="00D42B53"/>
    <w:rsid w:val="00D44C78"/>
    <w:rsid w:val="00D507B0"/>
    <w:rsid w:val="00D603EF"/>
    <w:rsid w:val="00D60693"/>
    <w:rsid w:val="00D60B4C"/>
    <w:rsid w:val="00D6679F"/>
    <w:rsid w:val="00D710D6"/>
    <w:rsid w:val="00D75932"/>
    <w:rsid w:val="00D85C22"/>
    <w:rsid w:val="00D929C5"/>
    <w:rsid w:val="00D933B3"/>
    <w:rsid w:val="00D93BB4"/>
    <w:rsid w:val="00D97C41"/>
    <w:rsid w:val="00DA0AF1"/>
    <w:rsid w:val="00DA1899"/>
    <w:rsid w:val="00DA229B"/>
    <w:rsid w:val="00DA43DB"/>
    <w:rsid w:val="00DA6675"/>
    <w:rsid w:val="00DB3D1F"/>
    <w:rsid w:val="00DB517A"/>
    <w:rsid w:val="00DB539B"/>
    <w:rsid w:val="00DC0CE3"/>
    <w:rsid w:val="00DD2189"/>
    <w:rsid w:val="00DD48A4"/>
    <w:rsid w:val="00DD5236"/>
    <w:rsid w:val="00DE23BF"/>
    <w:rsid w:val="00DE54B2"/>
    <w:rsid w:val="00DF1F95"/>
    <w:rsid w:val="00DF4999"/>
    <w:rsid w:val="00DF6FE2"/>
    <w:rsid w:val="00E01739"/>
    <w:rsid w:val="00E0410B"/>
    <w:rsid w:val="00E07BA4"/>
    <w:rsid w:val="00E11609"/>
    <w:rsid w:val="00E1787E"/>
    <w:rsid w:val="00E2100B"/>
    <w:rsid w:val="00E31A05"/>
    <w:rsid w:val="00E420AE"/>
    <w:rsid w:val="00E42F9D"/>
    <w:rsid w:val="00E454E3"/>
    <w:rsid w:val="00E53253"/>
    <w:rsid w:val="00E72E61"/>
    <w:rsid w:val="00E82108"/>
    <w:rsid w:val="00E823A4"/>
    <w:rsid w:val="00E85F29"/>
    <w:rsid w:val="00E87D4A"/>
    <w:rsid w:val="00E9122E"/>
    <w:rsid w:val="00E92294"/>
    <w:rsid w:val="00E978DC"/>
    <w:rsid w:val="00EA0456"/>
    <w:rsid w:val="00EA066D"/>
    <w:rsid w:val="00EA1706"/>
    <w:rsid w:val="00EA6940"/>
    <w:rsid w:val="00EB55CE"/>
    <w:rsid w:val="00EC3056"/>
    <w:rsid w:val="00EC3778"/>
    <w:rsid w:val="00ED4EBA"/>
    <w:rsid w:val="00ED6E35"/>
    <w:rsid w:val="00ED7B6F"/>
    <w:rsid w:val="00EE084A"/>
    <w:rsid w:val="00EF2BCD"/>
    <w:rsid w:val="00EF72D9"/>
    <w:rsid w:val="00F00ABC"/>
    <w:rsid w:val="00F01177"/>
    <w:rsid w:val="00F06E30"/>
    <w:rsid w:val="00F07120"/>
    <w:rsid w:val="00F10A64"/>
    <w:rsid w:val="00F132C7"/>
    <w:rsid w:val="00F168C0"/>
    <w:rsid w:val="00F21E3F"/>
    <w:rsid w:val="00F22FA2"/>
    <w:rsid w:val="00F3277D"/>
    <w:rsid w:val="00F32D90"/>
    <w:rsid w:val="00F42C1B"/>
    <w:rsid w:val="00F448F8"/>
    <w:rsid w:val="00F56688"/>
    <w:rsid w:val="00F57096"/>
    <w:rsid w:val="00F63FAE"/>
    <w:rsid w:val="00F64418"/>
    <w:rsid w:val="00F66975"/>
    <w:rsid w:val="00F6720F"/>
    <w:rsid w:val="00F71567"/>
    <w:rsid w:val="00F72202"/>
    <w:rsid w:val="00F735DE"/>
    <w:rsid w:val="00F74473"/>
    <w:rsid w:val="00F83AEB"/>
    <w:rsid w:val="00F86ABA"/>
    <w:rsid w:val="00F91496"/>
    <w:rsid w:val="00F94121"/>
    <w:rsid w:val="00F94495"/>
    <w:rsid w:val="00F9562E"/>
    <w:rsid w:val="00FA2BEB"/>
    <w:rsid w:val="00FB1F03"/>
    <w:rsid w:val="00FC01E2"/>
    <w:rsid w:val="00FC2681"/>
    <w:rsid w:val="00FC28E7"/>
    <w:rsid w:val="00FC3F4F"/>
    <w:rsid w:val="00FC49E8"/>
    <w:rsid w:val="00FD4B6B"/>
    <w:rsid w:val="00FD7AD8"/>
    <w:rsid w:val="00FE109C"/>
    <w:rsid w:val="00FE188F"/>
    <w:rsid w:val="00FE2232"/>
    <w:rsid w:val="00FE38D4"/>
    <w:rsid w:val="00FE3D26"/>
    <w:rsid w:val="00FF062E"/>
    <w:rsid w:val="00FF0EFD"/>
    <w:rsid w:val="00FF36DE"/>
    <w:rsid w:val="00FF63B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country-region"/>
  <w:smartTagType w:namespaceuri="urn:schemas-microsoft-com:office:smarttags" w:name="place"/>
  <w:smartTagType w:namespaceuri="urn:schemas-microsoft-com:office:smarttags" w:name="PlaceName"/>
  <w:smartTagType w:namespaceuri="urn:schemas-microsoft-com:office:smarttags" w:name="PlaceType"/>
  <w:shapeDefaults>
    <o:shapedefaults v:ext="edit" spidmax="2058"/>
    <o:shapelayout v:ext="edit">
      <o:idmap v:ext="edit" data="1"/>
    </o:shapelayout>
  </w:shapeDefaults>
  <w:decimalSymbol w:val="."/>
  <w:listSeparator w:val=","/>
  <w14:docId w14:val="080FD16A"/>
  <w15:docId w15:val="{96B4C3CB-B06B-46E3-8007-DBC7EC4A14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sz w:val="24"/>
      <w:szCs w:val="24"/>
    </w:rPr>
  </w:style>
  <w:style w:type="paragraph" w:styleId="Heading1">
    <w:name w:val="heading 1"/>
    <w:basedOn w:val="Normal"/>
    <w:next w:val="BodyText"/>
    <w:link w:val="Heading1Char"/>
    <w:qFormat/>
    <w:rsid w:val="007D57AF"/>
    <w:pPr>
      <w:keepNext/>
      <w:spacing w:before="240" w:after="120"/>
      <w:outlineLvl w:val="0"/>
    </w:pPr>
    <w:rPr>
      <w:rFonts w:ascii="Arial Black" w:hAnsi="Arial Black"/>
      <w:color w:val="808080"/>
      <w:spacing w:val="-25"/>
      <w:kern w:val="28"/>
      <w:sz w:val="32"/>
      <w:szCs w:val="20"/>
    </w:rPr>
  </w:style>
  <w:style w:type="paragraph" w:styleId="Heading3">
    <w:name w:val="heading 3"/>
    <w:basedOn w:val="Normal"/>
    <w:next w:val="Normal"/>
    <w:link w:val="Heading3Char"/>
    <w:qFormat/>
    <w:rsid w:val="00BB52E3"/>
    <w:pPr>
      <w:keepNext/>
      <w:spacing w:before="240" w:after="60"/>
      <w:jc w:val="center"/>
      <w:outlineLvl w:val="2"/>
    </w:pPr>
    <w:rPr>
      <w:rFonts w:ascii="Arial" w:hAnsi="Arial"/>
      <w:b/>
      <w:bCs/>
      <w:sz w:val="32"/>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sid w:val="00550E34"/>
    <w:rPr>
      <w:sz w:val="40"/>
    </w:rPr>
  </w:style>
  <w:style w:type="character" w:customStyle="1" w:styleId="Heading1Char">
    <w:name w:val="Heading 1 Char"/>
    <w:link w:val="Heading1"/>
    <w:rsid w:val="007D57AF"/>
    <w:rPr>
      <w:rFonts w:ascii="Arial Black" w:hAnsi="Arial Black"/>
      <w:color w:val="808080"/>
      <w:spacing w:val="-25"/>
      <w:kern w:val="28"/>
      <w:sz w:val="32"/>
      <w:lang w:val="en-US" w:eastAsia="en-US" w:bidi="ar-SA"/>
    </w:rPr>
  </w:style>
  <w:style w:type="paragraph" w:styleId="Header">
    <w:name w:val="header"/>
    <w:basedOn w:val="Normal"/>
    <w:rsid w:val="00D93BB4"/>
    <w:pPr>
      <w:tabs>
        <w:tab w:val="center" w:pos="4320"/>
        <w:tab w:val="right" w:pos="8640"/>
      </w:tabs>
    </w:pPr>
  </w:style>
  <w:style w:type="paragraph" w:styleId="Footer">
    <w:name w:val="footer"/>
    <w:basedOn w:val="Normal"/>
    <w:link w:val="FooterChar"/>
    <w:uiPriority w:val="99"/>
    <w:rsid w:val="00D93BB4"/>
    <w:pPr>
      <w:tabs>
        <w:tab w:val="center" w:pos="4320"/>
        <w:tab w:val="right" w:pos="8640"/>
      </w:tabs>
    </w:pPr>
  </w:style>
  <w:style w:type="character" w:styleId="PageNumber">
    <w:name w:val="page number"/>
    <w:basedOn w:val="DefaultParagraphFont"/>
    <w:rsid w:val="00D93BB4"/>
  </w:style>
  <w:style w:type="paragraph" w:customStyle="1" w:styleId="Default">
    <w:name w:val="Default"/>
    <w:rsid w:val="001843E5"/>
    <w:pPr>
      <w:autoSpaceDE w:val="0"/>
      <w:autoSpaceDN w:val="0"/>
      <w:adjustRightInd w:val="0"/>
    </w:pPr>
    <w:rPr>
      <w:rFonts w:ascii="Tahoma" w:hAnsi="Tahoma" w:cs="Tahoma"/>
      <w:color w:val="000000"/>
      <w:sz w:val="24"/>
      <w:szCs w:val="24"/>
    </w:rPr>
  </w:style>
  <w:style w:type="paragraph" w:customStyle="1" w:styleId="Normal2">
    <w:name w:val="Normal+2"/>
    <w:basedOn w:val="Default"/>
    <w:next w:val="Default"/>
    <w:rsid w:val="00C22AA6"/>
    <w:rPr>
      <w:rFonts w:ascii="Times New Roman" w:hAnsi="Times New Roman" w:cs="Times New Roman"/>
      <w:color w:val="auto"/>
    </w:rPr>
  </w:style>
  <w:style w:type="table" w:styleId="TableGrid">
    <w:name w:val="Table Grid"/>
    <w:basedOn w:val="TableNormal"/>
    <w:rsid w:val="00EA694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uiPriority w:val="99"/>
    <w:rsid w:val="00704F0F"/>
    <w:rPr>
      <w:color w:val="0000FF"/>
      <w:u w:val="single"/>
    </w:rPr>
  </w:style>
  <w:style w:type="paragraph" w:styleId="NormalWeb">
    <w:name w:val="Normal (Web)"/>
    <w:basedOn w:val="Normal"/>
    <w:rsid w:val="000C26B5"/>
    <w:pPr>
      <w:spacing w:before="100" w:beforeAutospacing="1" w:after="100" w:afterAutospacing="1"/>
    </w:pPr>
  </w:style>
  <w:style w:type="paragraph" w:customStyle="1" w:styleId="DefaultText">
    <w:name w:val="Default Text"/>
    <w:basedOn w:val="Normal"/>
    <w:rsid w:val="001729C0"/>
    <w:pPr>
      <w:spacing w:before="140"/>
    </w:pPr>
    <w:rPr>
      <w:szCs w:val="20"/>
    </w:rPr>
  </w:style>
  <w:style w:type="paragraph" w:customStyle="1" w:styleId="UnorderedListUL">
    <w:name w:val="Unordered List (UL)"/>
    <w:basedOn w:val="Normal"/>
    <w:rsid w:val="001729C0"/>
    <w:pPr>
      <w:spacing w:before="100"/>
    </w:pPr>
    <w:rPr>
      <w:szCs w:val="20"/>
    </w:rPr>
  </w:style>
  <w:style w:type="paragraph" w:styleId="ListParagraph">
    <w:name w:val="List Paragraph"/>
    <w:basedOn w:val="Normal"/>
    <w:uiPriority w:val="34"/>
    <w:qFormat/>
    <w:rsid w:val="00DE54B2"/>
    <w:pPr>
      <w:ind w:left="720"/>
    </w:pPr>
    <w:rPr>
      <w:rFonts w:ascii="Garamond" w:hAnsi="Garamond"/>
      <w:sz w:val="16"/>
      <w:szCs w:val="20"/>
    </w:rPr>
  </w:style>
  <w:style w:type="character" w:customStyle="1" w:styleId="text1">
    <w:name w:val="text1"/>
    <w:rsid w:val="00635A00"/>
    <w:rPr>
      <w:rFonts w:ascii="Arial" w:hAnsi="Arial" w:cs="Arial" w:hint="default"/>
      <w:i w:val="0"/>
      <w:iCs w:val="0"/>
      <w:strike w:val="0"/>
      <w:dstrike w:val="0"/>
      <w:color w:val="000000"/>
      <w:sz w:val="20"/>
      <w:szCs w:val="20"/>
      <w:u w:val="none"/>
      <w:effect w:val="none"/>
    </w:rPr>
  </w:style>
  <w:style w:type="character" w:customStyle="1" w:styleId="qsnumparanum1">
    <w:name w:val="qs_num_paranum_1"/>
    <w:rsid w:val="000B7A6F"/>
    <w:rPr>
      <w:rFonts w:ascii="Times New Roman" w:hAnsi="Times New Roman" w:cs="Times New Roman" w:hint="default"/>
      <w:b/>
      <w:bCs/>
      <w:color w:val="000000"/>
      <w:sz w:val="22"/>
      <w:szCs w:val="22"/>
    </w:rPr>
  </w:style>
  <w:style w:type="paragraph" w:styleId="BodyTextIndent2">
    <w:name w:val="Body Text Indent 2"/>
    <w:basedOn w:val="Normal"/>
    <w:rsid w:val="00441D97"/>
    <w:pPr>
      <w:spacing w:after="120" w:line="480" w:lineRule="auto"/>
      <w:ind w:left="360"/>
    </w:pPr>
  </w:style>
  <w:style w:type="paragraph" w:styleId="BodyTextIndent">
    <w:name w:val="Body Text Indent"/>
    <w:basedOn w:val="Normal"/>
    <w:rsid w:val="001D06C1"/>
    <w:pPr>
      <w:spacing w:after="120"/>
      <w:ind w:left="360"/>
    </w:pPr>
  </w:style>
  <w:style w:type="paragraph" w:styleId="List">
    <w:name w:val="List"/>
    <w:basedOn w:val="Default"/>
    <w:next w:val="Default"/>
    <w:rsid w:val="004B23E9"/>
    <w:rPr>
      <w:rFonts w:ascii="Calibri" w:hAnsi="Calibri" w:cs="Times New Roman"/>
      <w:color w:val="auto"/>
    </w:rPr>
  </w:style>
  <w:style w:type="paragraph" w:styleId="List2">
    <w:name w:val="List 2"/>
    <w:basedOn w:val="Normal"/>
    <w:rsid w:val="004B23E9"/>
    <w:pPr>
      <w:ind w:left="720" w:hanging="360"/>
    </w:pPr>
  </w:style>
  <w:style w:type="character" w:styleId="Emphasis">
    <w:name w:val="Emphasis"/>
    <w:qFormat/>
    <w:rsid w:val="004B23E9"/>
    <w:rPr>
      <w:i/>
      <w:iCs/>
    </w:rPr>
  </w:style>
  <w:style w:type="paragraph" w:customStyle="1" w:styleId="Pa5">
    <w:name w:val="Pa5"/>
    <w:basedOn w:val="Default"/>
    <w:next w:val="Default"/>
    <w:rsid w:val="004C7987"/>
    <w:pPr>
      <w:spacing w:line="241" w:lineRule="atLeast"/>
    </w:pPr>
    <w:rPr>
      <w:rFonts w:ascii="Minion Pro" w:hAnsi="Minion Pro" w:cs="Times New Roman"/>
      <w:color w:val="auto"/>
    </w:rPr>
  </w:style>
  <w:style w:type="character" w:customStyle="1" w:styleId="A4">
    <w:name w:val="A4"/>
    <w:rsid w:val="004C7987"/>
    <w:rPr>
      <w:rFonts w:cs="Minion Pro"/>
      <w:color w:val="000000"/>
    </w:rPr>
  </w:style>
  <w:style w:type="paragraph" w:customStyle="1" w:styleId="Pa3">
    <w:name w:val="Pa3"/>
    <w:basedOn w:val="Default"/>
    <w:next w:val="Default"/>
    <w:rsid w:val="00F63FAE"/>
    <w:pPr>
      <w:spacing w:line="241" w:lineRule="atLeast"/>
    </w:pPr>
    <w:rPr>
      <w:rFonts w:ascii="Trajan Pro" w:hAnsi="Trajan Pro" w:cs="Times New Roman"/>
      <w:color w:val="auto"/>
    </w:rPr>
  </w:style>
  <w:style w:type="character" w:customStyle="1" w:styleId="Heading3Char">
    <w:name w:val="Heading 3 Char"/>
    <w:link w:val="Heading3"/>
    <w:rsid w:val="00BB52E3"/>
    <w:rPr>
      <w:rFonts w:ascii="Arial" w:hAnsi="Arial"/>
      <w:b/>
      <w:bCs/>
      <w:sz w:val="32"/>
      <w:szCs w:val="26"/>
    </w:rPr>
  </w:style>
  <w:style w:type="character" w:styleId="Strong">
    <w:name w:val="Strong"/>
    <w:uiPriority w:val="22"/>
    <w:qFormat/>
    <w:rsid w:val="00A50B2E"/>
    <w:rPr>
      <w:b/>
      <w:bCs/>
    </w:rPr>
  </w:style>
  <w:style w:type="paragraph" w:styleId="BalloonText">
    <w:name w:val="Balloon Text"/>
    <w:basedOn w:val="Normal"/>
    <w:link w:val="BalloonTextChar"/>
    <w:rsid w:val="00885618"/>
    <w:rPr>
      <w:rFonts w:ascii="Tahoma" w:hAnsi="Tahoma" w:cs="Tahoma"/>
      <w:sz w:val="16"/>
      <w:szCs w:val="16"/>
    </w:rPr>
  </w:style>
  <w:style w:type="character" w:customStyle="1" w:styleId="BalloonTextChar">
    <w:name w:val="Balloon Text Char"/>
    <w:link w:val="BalloonText"/>
    <w:rsid w:val="00885618"/>
    <w:rPr>
      <w:rFonts w:ascii="Tahoma" w:hAnsi="Tahoma" w:cs="Tahoma"/>
      <w:sz w:val="16"/>
      <w:szCs w:val="16"/>
    </w:rPr>
  </w:style>
  <w:style w:type="character" w:styleId="CommentReference">
    <w:name w:val="annotation reference"/>
    <w:basedOn w:val="DefaultParagraphFont"/>
    <w:rsid w:val="00EE084A"/>
    <w:rPr>
      <w:sz w:val="16"/>
      <w:szCs w:val="16"/>
    </w:rPr>
  </w:style>
  <w:style w:type="paragraph" w:styleId="CommentText">
    <w:name w:val="annotation text"/>
    <w:basedOn w:val="Normal"/>
    <w:link w:val="CommentTextChar"/>
    <w:rsid w:val="00EE084A"/>
    <w:rPr>
      <w:sz w:val="20"/>
      <w:szCs w:val="20"/>
    </w:rPr>
  </w:style>
  <w:style w:type="character" w:customStyle="1" w:styleId="CommentTextChar">
    <w:name w:val="Comment Text Char"/>
    <w:basedOn w:val="DefaultParagraphFont"/>
    <w:link w:val="CommentText"/>
    <w:rsid w:val="00EE084A"/>
  </w:style>
  <w:style w:type="paragraph" w:styleId="CommentSubject">
    <w:name w:val="annotation subject"/>
    <w:basedOn w:val="CommentText"/>
    <w:next w:val="CommentText"/>
    <w:link w:val="CommentSubjectChar"/>
    <w:rsid w:val="00EE084A"/>
    <w:rPr>
      <w:b/>
      <w:bCs/>
    </w:rPr>
  </w:style>
  <w:style w:type="character" w:customStyle="1" w:styleId="CommentSubjectChar">
    <w:name w:val="Comment Subject Char"/>
    <w:basedOn w:val="CommentTextChar"/>
    <w:link w:val="CommentSubject"/>
    <w:rsid w:val="00EE084A"/>
    <w:rPr>
      <w:b/>
      <w:bCs/>
    </w:rPr>
  </w:style>
  <w:style w:type="character" w:styleId="FollowedHyperlink">
    <w:name w:val="FollowedHyperlink"/>
    <w:basedOn w:val="DefaultParagraphFont"/>
    <w:rsid w:val="00800455"/>
    <w:rPr>
      <w:color w:val="800080" w:themeColor="followedHyperlink"/>
      <w:u w:val="single"/>
    </w:rPr>
  </w:style>
  <w:style w:type="paragraph" w:styleId="TOC1">
    <w:name w:val="toc 1"/>
    <w:basedOn w:val="Normal"/>
    <w:next w:val="Normal"/>
    <w:autoRedefine/>
    <w:uiPriority w:val="39"/>
    <w:qFormat/>
    <w:rsid w:val="003C6499"/>
    <w:pPr>
      <w:tabs>
        <w:tab w:val="right" w:leader="dot" w:pos="8630"/>
      </w:tabs>
      <w:ind w:left="446"/>
      <w:jc w:val="both"/>
    </w:pPr>
  </w:style>
  <w:style w:type="character" w:customStyle="1" w:styleId="FooterChar">
    <w:name w:val="Footer Char"/>
    <w:basedOn w:val="DefaultParagraphFont"/>
    <w:link w:val="Footer"/>
    <w:uiPriority w:val="99"/>
    <w:rsid w:val="00804377"/>
    <w:rPr>
      <w:sz w:val="24"/>
      <w:szCs w:val="24"/>
    </w:rPr>
  </w:style>
  <w:style w:type="paragraph" w:styleId="TOCHeading">
    <w:name w:val="TOC Heading"/>
    <w:basedOn w:val="Heading1"/>
    <w:next w:val="Normal"/>
    <w:uiPriority w:val="39"/>
    <w:unhideWhenUsed/>
    <w:qFormat/>
    <w:rsid w:val="00BB52E3"/>
    <w:pPr>
      <w:keepLines/>
      <w:spacing w:before="480" w:after="0" w:line="276" w:lineRule="auto"/>
      <w:outlineLvl w:val="9"/>
    </w:pPr>
    <w:rPr>
      <w:rFonts w:asciiTheme="majorHAnsi" w:eastAsiaTheme="majorEastAsia" w:hAnsiTheme="majorHAnsi" w:cstheme="majorBidi"/>
      <w:b/>
      <w:bCs/>
      <w:color w:val="365F91" w:themeColor="accent1" w:themeShade="BF"/>
      <w:spacing w:val="0"/>
      <w:kern w:val="0"/>
      <w:sz w:val="28"/>
      <w:szCs w:val="28"/>
      <w:lang w:eastAsia="ja-JP"/>
    </w:rPr>
  </w:style>
  <w:style w:type="paragraph" w:styleId="TOC2">
    <w:name w:val="toc 2"/>
    <w:basedOn w:val="Normal"/>
    <w:next w:val="Normal"/>
    <w:autoRedefine/>
    <w:uiPriority w:val="39"/>
    <w:unhideWhenUsed/>
    <w:qFormat/>
    <w:rsid w:val="00BB52E3"/>
    <w:pPr>
      <w:spacing w:after="100" w:line="276" w:lineRule="auto"/>
      <w:ind w:left="220"/>
    </w:pPr>
    <w:rPr>
      <w:rFonts w:asciiTheme="minorHAnsi" w:eastAsiaTheme="minorEastAsia" w:hAnsiTheme="minorHAnsi" w:cstheme="minorBidi"/>
      <w:sz w:val="22"/>
      <w:szCs w:val="22"/>
      <w:lang w:eastAsia="ja-JP"/>
    </w:rPr>
  </w:style>
  <w:style w:type="paragraph" w:styleId="TOC3">
    <w:name w:val="toc 3"/>
    <w:basedOn w:val="Normal"/>
    <w:next w:val="Normal"/>
    <w:autoRedefine/>
    <w:uiPriority w:val="39"/>
    <w:unhideWhenUsed/>
    <w:qFormat/>
    <w:rsid w:val="008A175D"/>
    <w:pPr>
      <w:tabs>
        <w:tab w:val="right" w:leader="dot" w:pos="8630"/>
      </w:tabs>
      <w:spacing w:after="100"/>
      <w:ind w:left="446"/>
      <w:contextualSpacing/>
      <w:jc w:val="center"/>
    </w:pPr>
    <w:rPr>
      <w:rFonts w:asciiTheme="minorHAnsi" w:eastAsiaTheme="minorEastAsia" w:hAnsiTheme="minorHAnsi" w:cstheme="minorHAnsi"/>
      <w:noProof/>
      <w:sz w:val="20"/>
      <w:szCs w:val="20"/>
      <w:lang w:eastAsia="ja-JP"/>
    </w:rPr>
  </w:style>
  <w:style w:type="paragraph" w:styleId="NoSpacing">
    <w:name w:val="No Spacing"/>
    <w:uiPriority w:val="1"/>
    <w:qFormat/>
    <w:rsid w:val="00F94495"/>
    <w:rPr>
      <w:sz w:val="24"/>
      <w:szCs w:val="24"/>
    </w:rPr>
  </w:style>
  <w:style w:type="character" w:styleId="UnresolvedMention">
    <w:name w:val="Unresolved Mention"/>
    <w:basedOn w:val="DefaultParagraphFont"/>
    <w:uiPriority w:val="99"/>
    <w:semiHidden/>
    <w:unhideWhenUsed/>
    <w:rsid w:val="00F06E3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9005464">
      <w:bodyDiv w:val="1"/>
      <w:marLeft w:val="0"/>
      <w:marRight w:val="0"/>
      <w:marTop w:val="0"/>
      <w:marBottom w:val="0"/>
      <w:divBdr>
        <w:top w:val="none" w:sz="0" w:space="0" w:color="auto"/>
        <w:left w:val="none" w:sz="0" w:space="0" w:color="auto"/>
        <w:bottom w:val="none" w:sz="0" w:space="0" w:color="auto"/>
        <w:right w:val="none" w:sz="0" w:space="0" w:color="auto"/>
      </w:divBdr>
      <w:divsChild>
        <w:div w:id="1267545098">
          <w:marLeft w:val="0"/>
          <w:marRight w:val="0"/>
          <w:marTop w:val="0"/>
          <w:marBottom w:val="0"/>
          <w:divBdr>
            <w:top w:val="none" w:sz="0" w:space="0" w:color="auto"/>
            <w:left w:val="none" w:sz="0" w:space="0" w:color="auto"/>
            <w:bottom w:val="none" w:sz="0" w:space="0" w:color="auto"/>
            <w:right w:val="none" w:sz="0" w:space="0" w:color="auto"/>
          </w:divBdr>
          <w:divsChild>
            <w:div w:id="2033609090">
              <w:marLeft w:val="-600"/>
              <w:marRight w:val="-600"/>
              <w:marTop w:val="0"/>
              <w:marBottom w:val="0"/>
              <w:divBdr>
                <w:top w:val="none" w:sz="0" w:space="0" w:color="auto"/>
                <w:left w:val="none" w:sz="0" w:space="0" w:color="auto"/>
                <w:bottom w:val="none" w:sz="0" w:space="0" w:color="auto"/>
                <w:right w:val="none" w:sz="0" w:space="0" w:color="auto"/>
              </w:divBdr>
              <w:divsChild>
                <w:div w:id="1152063329">
                  <w:marLeft w:val="0"/>
                  <w:marRight w:val="0"/>
                  <w:marTop w:val="0"/>
                  <w:marBottom w:val="0"/>
                  <w:divBdr>
                    <w:top w:val="none" w:sz="0" w:space="0" w:color="auto"/>
                    <w:left w:val="none" w:sz="0" w:space="0" w:color="auto"/>
                    <w:bottom w:val="none" w:sz="0" w:space="0" w:color="auto"/>
                    <w:right w:val="none" w:sz="0" w:space="0" w:color="auto"/>
                  </w:divBdr>
                  <w:divsChild>
                    <w:div w:id="1741126126">
                      <w:marLeft w:val="0"/>
                      <w:marRight w:val="0"/>
                      <w:marTop w:val="360"/>
                      <w:marBottom w:val="0"/>
                      <w:divBdr>
                        <w:top w:val="none" w:sz="0" w:space="0" w:color="auto"/>
                        <w:left w:val="none" w:sz="0" w:space="0" w:color="auto"/>
                        <w:bottom w:val="none" w:sz="0" w:space="0" w:color="auto"/>
                        <w:right w:val="none" w:sz="0" w:space="0" w:color="auto"/>
                      </w:divBdr>
                      <w:divsChild>
                        <w:div w:id="152262077">
                          <w:marLeft w:val="300"/>
                          <w:marRight w:val="300"/>
                          <w:marTop w:val="0"/>
                          <w:marBottom w:val="0"/>
                          <w:divBdr>
                            <w:top w:val="none" w:sz="0" w:space="0" w:color="auto"/>
                            <w:left w:val="none" w:sz="0" w:space="0" w:color="auto"/>
                            <w:bottom w:val="none" w:sz="0" w:space="0" w:color="auto"/>
                            <w:right w:val="none" w:sz="0" w:space="0" w:color="auto"/>
                          </w:divBdr>
                          <w:divsChild>
                            <w:div w:id="1777020318">
                              <w:marLeft w:val="0"/>
                              <w:marRight w:val="0"/>
                              <w:marTop w:val="120"/>
                              <w:marBottom w:val="0"/>
                              <w:divBdr>
                                <w:top w:val="none" w:sz="0" w:space="0" w:color="auto"/>
                                <w:left w:val="none" w:sz="0" w:space="0" w:color="auto"/>
                                <w:bottom w:val="none" w:sz="0" w:space="0" w:color="auto"/>
                                <w:right w:val="none" w:sz="0" w:space="0" w:color="auto"/>
                              </w:divBdr>
                              <w:divsChild>
                                <w:div w:id="3968240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409154274">
      <w:bodyDiv w:val="1"/>
      <w:marLeft w:val="0"/>
      <w:marRight w:val="0"/>
      <w:marTop w:val="0"/>
      <w:marBottom w:val="0"/>
      <w:divBdr>
        <w:top w:val="none" w:sz="0" w:space="0" w:color="auto"/>
        <w:left w:val="none" w:sz="0" w:space="0" w:color="auto"/>
        <w:bottom w:val="none" w:sz="0" w:space="0" w:color="auto"/>
        <w:right w:val="none" w:sz="0" w:space="0" w:color="auto"/>
      </w:divBdr>
      <w:divsChild>
        <w:div w:id="69471110">
          <w:marLeft w:val="0"/>
          <w:marRight w:val="0"/>
          <w:marTop w:val="0"/>
          <w:marBottom w:val="0"/>
          <w:divBdr>
            <w:top w:val="none" w:sz="0" w:space="0" w:color="auto"/>
            <w:left w:val="none" w:sz="0" w:space="0" w:color="auto"/>
            <w:bottom w:val="none" w:sz="0" w:space="0" w:color="auto"/>
            <w:right w:val="none" w:sz="0" w:space="0" w:color="auto"/>
          </w:divBdr>
          <w:divsChild>
            <w:div w:id="2062439773">
              <w:marLeft w:val="10"/>
              <w:marRight w:val="10"/>
              <w:marTop w:val="0"/>
              <w:marBottom w:val="7"/>
              <w:divBdr>
                <w:top w:val="none" w:sz="0" w:space="0" w:color="auto"/>
                <w:left w:val="none" w:sz="0" w:space="0" w:color="auto"/>
                <w:bottom w:val="none" w:sz="0" w:space="0" w:color="auto"/>
                <w:right w:val="none" w:sz="0" w:space="0" w:color="auto"/>
              </w:divBdr>
            </w:div>
          </w:divsChild>
        </w:div>
      </w:divsChild>
    </w:div>
    <w:div w:id="440536681">
      <w:bodyDiv w:val="1"/>
      <w:marLeft w:val="0"/>
      <w:marRight w:val="0"/>
      <w:marTop w:val="0"/>
      <w:marBottom w:val="0"/>
      <w:divBdr>
        <w:top w:val="none" w:sz="0" w:space="0" w:color="auto"/>
        <w:left w:val="none" w:sz="0" w:space="0" w:color="auto"/>
        <w:bottom w:val="none" w:sz="0" w:space="0" w:color="auto"/>
        <w:right w:val="none" w:sz="0" w:space="0" w:color="auto"/>
      </w:divBdr>
    </w:div>
    <w:div w:id="583296355">
      <w:bodyDiv w:val="1"/>
      <w:marLeft w:val="0"/>
      <w:marRight w:val="0"/>
      <w:marTop w:val="0"/>
      <w:marBottom w:val="0"/>
      <w:divBdr>
        <w:top w:val="none" w:sz="0" w:space="0" w:color="auto"/>
        <w:left w:val="none" w:sz="0" w:space="0" w:color="auto"/>
        <w:bottom w:val="none" w:sz="0" w:space="0" w:color="auto"/>
        <w:right w:val="none" w:sz="0" w:space="0" w:color="auto"/>
      </w:divBdr>
      <w:divsChild>
        <w:div w:id="76876395">
          <w:marLeft w:val="0"/>
          <w:marRight w:val="0"/>
          <w:marTop w:val="0"/>
          <w:marBottom w:val="0"/>
          <w:divBdr>
            <w:top w:val="none" w:sz="0" w:space="0" w:color="auto"/>
            <w:left w:val="none" w:sz="0" w:space="0" w:color="auto"/>
            <w:bottom w:val="none" w:sz="0" w:space="0" w:color="auto"/>
            <w:right w:val="none" w:sz="0" w:space="0" w:color="auto"/>
          </w:divBdr>
          <w:divsChild>
            <w:div w:id="815876538">
              <w:marLeft w:val="3000"/>
              <w:marRight w:val="0"/>
              <w:marTop w:val="0"/>
              <w:marBottom w:val="0"/>
              <w:divBdr>
                <w:top w:val="none" w:sz="0" w:space="0" w:color="auto"/>
                <w:left w:val="none" w:sz="0" w:space="0" w:color="auto"/>
                <w:bottom w:val="none" w:sz="0" w:space="0" w:color="auto"/>
                <w:right w:val="none" w:sz="0" w:space="0" w:color="auto"/>
              </w:divBdr>
            </w:div>
          </w:divsChild>
        </w:div>
      </w:divsChild>
    </w:div>
    <w:div w:id="688527980">
      <w:bodyDiv w:val="1"/>
      <w:marLeft w:val="0"/>
      <w:marRight w:val="0"/>
      <w:marTop w:val="0"/>
      <w:marBottom w:val="0"/>
      <w:divBdr>
        <w:top w:val="none" w:sz="0" w:space="0" w:color="auto"/>
        <w:left w:val="none" w:sz="0" w:space="0" w:color="auto"/>
        <w:bottom w:val="none" w:sz="0" w:space="0" w:color="auto"/>
        <w:right w:val="none" w:sz="0" w:space="0" w:color="auto"/>
      </w:divBdr>
    </w:div>
    <w:div w:id="744841157">
      <w:bodyDiv w:val="1"/>
      <w:marLeft w:val="0"/>
      <w:marRight w:val="0"/>
      <w:marTop w:val="0"/>
      <w:marBottom w:val="0"/>
      <w:divBdr>
        <w:top w:val="none" w:sz="0" w:space="0" w:color="auto"/>
        <w:left w:val="none" w:sz="0" w:space="0" w:color="auto"/>
        <w:bottom w:val="none" w:sz="0" w:space="0" w:color="auto"/>
        <w:right w:val="none" w:sz="0" w:space="0" w:color="auto"/>
      </w:divBdr>
      <w:divsChild>
        <w:div w:id="1681810273">
          <w:marLeft w:val="5"/>
          <w:marRight w:val="0"/>
          <w:marTop w:val="0"/>
          <w:marBottom w:val="0"/>
          <w:divBdr>
            <w:top w:val="none" w:sz="0" w:space="0" w:color="auto"/>
            <w:left w:val="none" w:sz="0" w:space="0" w:color="auto"/>
            <w:bottom w:val="none" w:sz="0" w:space="0" w:color="auto"/>
            <w:right w:val="none" w:sz="0" w:space="0" w:color="auto"/>
          </w:divBdr>
          <w:divsChild>
            <w:div w:id="411464184">
              <w:marLeft w:val="0"/>
              <w:marRight w:val="0"/>
              <w:marTop w:val="0"/>
              <w:marBottom w:val="0"/>
              <w:divBdr>
                <w:top w:val="single" w:sz="6" w:space="6" w:color="223085"/>
                <w:left w:val="single" w:sz="6" w:space="6" w:color="223085"/>
                <w:bottom w:val="single" w:sz="6" w:space="6" w:color="223085"/>
                <w:right w:val="single" w:sz="6" w:space="6" w:color="223085"/>
              </w:divBdr>
              <w:divsChild>
                <w:div w:id="1265650557">
                  <w:marLeft w:val="0"/>
                  <w:marRight w:val="0"/>
                  <w:marTop w:val="0"/>
                  <w:marBottom w:val="0"/>
                  <w:divBdr>
                    <w:top w:val="none" w:sz="0" w:space="0" w:color="auto"/>
                    <w:left w:val="none" w:sz="0" w:space="0" w:color="auto"/>
                    <w:bottom w:val="none" w:sz="0" w:space="0" w:color="auto"/>
                    <w:right w:val="none" w:sz="0" w:space="0" w:color="auto"/>
                  </w:divBdr>
                  <w:divsChild>
                    <w:div w:id="1690450279">
                      <w:marLeft w:val="0"/>
                      <w:marRight w:val="0"/>
                      <w:marTop w:val="0"/>
                      <w:marBottom w:val="0"/>
                      <w:divBdr>
                        <w:top w:val="none" w:sz="0" w:space="0" w:color="auto"/>
                        <w:left w:val="none" w:sz="0" w:space="0" w:color="auto"/>
                        <w:bottom w:val="none" w:sz="0" w:space="0" w:color="auto"/>
                        <w:right w:val="none" w:sz="0" w:space="0" w:color="auto"/>
                      </w:divBdr>
                      <w:divsChild>
                        <w:div w:id="2102215917">
                          <w:marLeft w:val="0"/>
                          <w:marRight w:val="0"/>
                          <w:marTop w:val="0"/>
                          <w:marBottom w:val="0"/>
                          <w:divBdr>
                            <w:top w:val="none" w:sz="0" w:space="0" w:color="auto"/>
                            <w:left w:val="none" w:sz="0" w:space="0" w:color="auto"/>
                            <w:bottom w:val="none" w:sz="0" w:space="0" w:color="auto"/>
                            <w:right w:val="none" w:sz="0" w:space="0" w:color="auto"/>
                          </w:divBdr>
                          <w:divsChild>
                            <w:div w:id="3062807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04206162">
      <w:bodyDiv w:val="1"/>
      <w:marLeft w:val="0"/>
      <w:marRight w:val="0"/>
      <w:marTop w:val="0"/>
      <w:marBottom w:val="0"/>
      <w:divBdr>
        <w:top w:val="none" w:sz="0" w:space="0" w:color="auto"/>
        <w:left w:val="none" w:sz="0" w:space="0" w:color="auto"/>
        <w:bottom w:val="none" w:sz="0" w:space="0" w:color="auto"/>
        <w:right w:val="none" w:sz="0" w:space="0" w:color="auto"/>
      </w:divBdr>
      <w:divsChild>
        <w:div w:id="2054964865">
          <w:marLeft w:val="0"/>
          <w:marRight w:val="0"/>
          <w:marTop w:val="585"/>
          <w:marBottom w:val="0"/>
          <w:divBdr>
            <w:top w:val="none" w:sz="0" w:space="0" w:color="auto"/>
            <w:left w:val="none" w:sz="0" w:space="0" w:color="auto"/>
            <w:bottom w:val="none" w:sz="0" w:space="0" w:color="auto"/>
            <w:right w:val="none" w:sz="0" w:space="0" w:color="auto"/>
          </w:divBdr>
          <w:divsChild>
            <w:div w:id="716010687">
              <w:marLeft w:val="720"/>
              <w:marRight w:val="720"/>
              <w:marTop w:val="720"/>
              <w:marBottom w:val="720"/>
              <w:divBdr>
                <w:top w:val="none" w:sz="0" w:space="0" w:color="auto"/>
                <w:left w:val="none" w:sz="0" w:space="0" w:color="auto"/>
                <w:bottom w:val="none" w:sz="0" w:space="0" w:color="auto"/>
                <w:right w:val="none" w:sz="0" w:space="0" w:color="auto"/>
              </w:divBdr>
              <w:divsChild>
                <w:div w:id="55249129">
                  <w:marLeft w:val="0"/>
                  <w:marRight w:val="0"/>
                  <w:marTop w:val="0"/>
                  <w:marBottom w:val="0"/>
                  <w:divBdr>
                    <w:top w:val="none" w:sz="0" w:space="0" w:color="auto"/>
                    <w:left w:val="none" w:sz="0" w:space="0" w:color="auto"/>
                    <w:bottom w:val="none" w:sz="0" w:space="0" w:color="auto"/>
                    <w:right w:val="none" w:sz="0" w:space="0" w:color="auto"/>
                  </w:divBdr>
                </w:div>
                <w:div w:id="15102941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8649823">
      <w:bodyDiv w:val="1"/>
      <w:marLeft w:val="0"/>
      <w:marRight w:val="0"/>
      <w:marTop w:val="0"/>
      <w:marBottom w:val="0"/>
      <w:divBdr>
        <w:top w:val="none" w:sz="0" w:space="0" w:color="auto"/>
        <w:left w:val="none" w:sz="0" w:space="0" w:color="auto"/>
        <w:bottom w:val="none" w:sz="0" w:space="0" w:color="auto"/>
        <w:right w:val="none" w:sz="0" w:space="0" w:color="auto"/>
      </w:divBdr>
      <w:divsChild>
        <w:div w:id="905845047">
          <w:marLeft w:val="0"/>
          <w:marRight w:val="0"/>
          <w:marTop w:val="0"/>
          <w:marBottom w:val="0"/>
          <w:divBdr>
            <w:top w:val="none" w:sz="0" w:space="0" w:color="auto"/>
            <w:left w:val="none" w:sz="0" w:space="0" w:color="auto"/>
            <w:bottom w:val="none" w:sz="0" w:space="0" w:color="auto"/>
            <w:right w:val="none" w:sz="0" w:space="0" w:color="auto"/>
          </w:divBdr>
          <w:divsChild>
            <w:div w:id="1782719789">
              <w:marLeft w:val="10"/>
              <w:marRight w:val="10"/>
              <w:marTop w:val="0"/>
              <w:marBottom w:val="7"/>
              <w:divBdr>
                <w:top w:val="none" w:sz="0" w:space="0" w:color="auto"/>
                <w:left w:val="none" w:sz="0" w:space="0" w:color="auto"/>
                <w:bottom w:val="none" w:sz="0" w:space="0" w:color="auto"/>
                <w:right w:val="none" w:sz="0" w:space="0" w:color="auto"/>
              </w:divBdr>
            </w:div>
          </w:divsChild>
        </w:div>
      </w:divsChild>
    </w:div>
    <w:div w:id="1810056470">
      <w:bodyDiv w:val="1"/>
      <w:marLeft w:val="0"/>
      <w:marRight w:val="0"/>
      <w:marTop w:val="0"/>
      <w:marBottom w:val="0"/>
      <w:divBdr>
        <w:top w:val="none" w:sz="0" w:space="0" w:color="auto"/>
        <w:left w:val="none" w:sz="0" w:space="0" w:color="auto"/>
        <w:bottom w:val="none" w:sz="0" w:space="0" w:color="auto"/>
        <w:right w:val="none" w:sz="0" w:space="0" w:color="auto"/>
      </w:divBdr>
    </w:div>
    <w:div w:id="1955595065">
      <w:bodyDiv w:val="1"/>
      <w:marLeft w:val="0"/>
      <w:marRight w:val="0"/>
      <w:marTop w:val="0"/>
      <w:marBottom w:val="0"/>
      <w:divBdr>
        <w:top w:val="none" w:sz="0" w:space="0" w:color="auto"/>
        <w:left w:val="none" w:sz="0" w:space="0" w:color="auto"/>
        <w:bottom w:val="none" w:sz="0" w:space="0" w:color="auto"/>
        <w:right w:val="none" w:sz="0" w:space="0" w:color="auto"/>
      </w:divBdr>
      <w:divsChild>
        <w:div w:id="802499029">
          <w:marLeft w:val="0"/>
          <w:marRight w:val="0"/>
          <w:marTop w:val="0"/>
          <w:marBottom w:val="0"/>
          <w:divBdr>
            <w:top w:val="none" w:sz="0" w:space="0" w:color="auto"/>
            <w:left w:val="none" w:sz="0" w:space="0" w:color="auto"/>
            <w:bottom w:val="none" w:sz="0" w:space="0" w:color="auto"/>
            <w:right w:val="none" w:sz="0" w:space="0" w:color="auto"/>
          </w:divBdr>
          <w:divsChild>
            <w:div w:id="881020835">
              <w:marLeft w:val="10"/>
              <w:marRight w:val="10"/>
              <w:marTop w:val="0"/>
              <w:marBottom w:val="7"/>
              <w:divBdr>
                <w:top w:val="none" w:sz="0" w:space="0" w:color="auto"/>
                <w:left w:val="none" w:sz="0" w:space="0" w:color="auto"/>
                <w:bottom w:val="none" w:sz="0" w:space="0" w:color="auto"/>
                <w:right w:val="none" w:sz="0" w:space="0" w:color="auto"/>
              </w:divBdr>
            </w:div>
          </w:divsChild>
        </w:div>
      </w:divsChild>
    </w:div>
    <w:div w:id="2030832285">
      <w:bodyDiv w:val="1"/>
      <w:marLeft w:val="0"/>
      <w:marRight w:val="0"/>
      <w:marTop w:val="0"/>
      <w:marBottom w:val="0"/>
      <w:divBdr>
        <w:top w:val="none" w:sz="0" w:space="0" w:color="auto"/>
        <w:left w:val="none" w:sz="0" w:space="0" w:color="auto"/>
        <w:bottom w:val="none" w:sz="0" w:space="0" w:color="auto"/>
        <w:right w:val="none" w:sz="0" w:space="0" w:color="auto"/>
      </w:divBdr>
      <w:divsChild>
        <w:div w:id="2010402558">
          <w:marLeft w:val="0"/>
          <w:marRight w:val="0"/>
          <w:marTop w:val="0"/>
          <w:marBottom w:val="0"/>
          <w:divBdr>
            <w:top w:val="none" w:sz="0" w:space="0" w:color="auto"/>
            <w:left w:val="none" w:sz="0" w:space="0" w:color="auto"/>
            <w:bottom w:val="none" w:sz="0" w:space="0" w:color="auto"/>
            <w:right w:val="none" w:sz="0" w:space="0" w:color="auto"/>
          </w:divBdr>
          <w:divsChild>
            <w:div w:id="964967928">
              <w:marLeft w:val="10"/>
              <w:marRight w:val="10"/>
              <w:marTop w:val="0"/>
              <w:marBottom w:val="7"/>
              <w:divBdr>
                <w:top w:val="none" w:sz="0" w:space="0" w:color="auto"/>
                <w:left w:val="none" w:sz="0" w:space="0" w:color="auto"/>
                <w:bottom w:val="none" w:sz="0" w:space="0" w:color="auto"/>
                <w:right w:val="none" w:sz="0" w:space="0" w:color="auto"/>
              </w:divBdr>
            </w:div>
          </w:divsChild>
        </w:div>
      </w:divsChild>
    </w:div>
  </w:divs>
  <w:optimizeForBrowser/>
</w:webSettings>
</file>

<file path=word/_rels/document.xml.rels><?xml version="1.0" encoding="UTF-8" standalone="yes"?>
<Relationships xmlns="http://schemas.openxmlformats.org/package/2006/relationships"><Relationship Id="rId26" Type="http://schemas.openxmlformats.org/officeDocument/2006/relationships/footer" Target="footer11.xml"/><Relationship Id="rId21" Type="http://schemas.openxmlformats.org/officeDocument/2006/relationships/footer" Target="footer6.xml"/><Relationship Id="rId42" Type="http://schemas.openxmlformats.org/officeDocument/2006/relationships/footer" Target="footer27.xml"/><Relationship Id="rId47" Type="http://schemas.openxmlformats.org/officeDocument/2006/relationships/footer" Target="footer32.xml"/><Relationship Id="rId63" Type="http://schemas.openxmlformats.org/officeDocument/2006/relationships/header" Target="header5.xml"/><Relationship Id="rId68" Type="http://schemas.openxmlformats.org/officeDocument/2006/relationships/hyperlink" Target="https://www.osha.gov/pls/oshaweb/owadisp.show_document?p_table=STANDARDS&amp;p_id=9783" TargetMode="External"/><Relationship Id="rId84" Type="http://schemas.openxmlformats.org/officeDocument/2006/relationships/customXml" Target="../customXml/item4.xml"/><Relationship Id="rId16" Type="http://schemas.openxmlformats.org/officeDocument/2006/relationships/diagramLayout" Target="diagrams/layout1.xml"/><Relationship Id="rId11" Type="http://schemas.openxmlformats.org/officeDocument/2006/relationships/footer" Target="footer2.xml"/><Relationship Id="rId32" Type="http://schemas.openxmlformats.org/officeDocument/2006/relationships/footer" Target="footer17.xml"/><Relationship Id="rId37" Type="http://schemas.openxmlformats.org/officeDocument/2006/relationships/footer" Target="footer22.xml"/><Relationship Id="rId53" Type="http://schemas.openxmlformats.org/officeDocument/2006/relationships/footer" Target="footer38.xml"/><Relationship Id="rId58" Type="http://schemas.openxmlformats.org/officeDocument/2006/relationships/footer" Target="footer40.xml"/><Relationship Id="rId74" Type="http://schemas.openxmlformats.org/officeDocument/2006/relationships/header" Target="header11.xml"/><Relationship Id="rId79" Type="http://schemas.openxmlformats.org/officeDocument/2006/relationships/footer" Target="footer50.xml"/><Relationship Id="rId5" Type="http://schemas.openxmlformats.org/officeDocument/2006/relationships/webSettings" Target="webSettings.xml"/><Relationship Id="rId19" Type="http://schemas.microsoft.com/office/2007/relationships/diagramDrawing" Target="diagrams/drawing1.xml"/><Relationship Id="rId14" Type="http://schemas.openxmlformats.org/officeDocument/2006/relationships/footer" Target="footer4.xml"/><Relationship Id="rId22" Type="http://schemas.openxmlformats.org/officeDocument/2006/relationships/footer" Target="footer7.xml"/><Relationship Id="rId27" Type="http://schemas.openxmlformats.org/officeDocument/2006/relationships/footer" Target="footer12.xml"/><Relationship Id="rId30" Type="http://schemas.openxmlformats.org/officeDocument/2006/relationships/footer" Target="footer15.xml"/><Relationship Id="rId35" Type="http://schemas.openxmlformats.org/officeDocument/2006/relationships/footer" Target="footer20.xml"/><Relationship Id="rId43" Type="http://schemas.openxmlformats.org/officeDocument/2006/relationships/footer" Target="footer28.xml"/><Relationship Id="rId48" Type="http://schemas.openxmlformats.org/officeDocument/2006/relationships/footer" Target="footer33.xml"/><Relationship Id="rId56" Type="http://schemas.openxmlformats.org/officeDocument/2006/relationships/hyperlink" Target="http://folio.legis.state.wi.us/cgi-bin/om_isapi.dll?clientID=46728346&amp;infobase=stats.nfo&amp;j1=111.322(2m)&amp;jump=111.322(2m)&amp;softpage=Browse_Frame_Pg" TargetMode="External"/><Relationship Id="rId64" Type="http://schemas.openxmlformats.org/officeDocument/2006/relationships/footer" Target="footer44.xml"/><Relationship Id="rId69" Type="http://schemas.openxmlformats.org/officeDocument/2006/relationships/header" Target="header8.xml"/><Relationship Id="rId77" Type="http://schemas.openxmlformats.org/officeDocument/2006/relationships/footer" Target="footer49.xml"/><Relationship Id="rId8" Type="http://schemas.openxmlformats.org/officeDocument/2006/relationships/header" Target="header1.xml"/><Relationship Id="rId51" Type="http://schemas.openxmlformats.org/officeDocument/2006/relationships/footer" Target="footer36.xml"/><Relationship Id="rId72" Type="http://schemas.openxmlformats.org/officeDocument/2006/relationships/header" Target="header10.xml"/><Relationship Id="rId80" Type="http://schemas.openxmlformats.org/officeDocument/2006/relationships/fontTable" Target="fontTable.xml"/><Relationship Id="rId85" Type="http://schemas.openxmlformats.org/officeDocument/2006/relationships/customXml" Target="../customXml/item5.xml"/><Relationship Id="rId3" Type="http://schemas.openxmlformats.org/officeDocument/2006/relationships/styles" Target="styles.xml"/><Relationship Id="rId12" Type="http://schemas.openxmlformats.org/officeDocument/2006/relationships/header" Target="header3.xml"/><Relationship Id="rId17" Type="http://schemas.openxmlformats.org/officeDocument/2006/relationships/diagramQuickStyle" Target="diagrams/quickStyle1.xml"/><Relationship Id="rId25" Type="http://schemas.openxmlformats.org/officeDocument/2006/relationships/footer" Target="footer10.xml"/><Relationship Id="rId33" Type="http://schemas.openxmlformats.org/officeDocument/2006/relationships/footer" Target="footer18.xml"/><Relationship Id="rId38" Type="http://schemas.openxmlformats.org/officeDocument/2006/relationships/footer" Target="footer23.xml"/><Relationship Id="rId46" Type="http://schemas.openxmlformats.org/officeDocument/2006/relationships/footer" Target="footer31.xml"/><Relationship Id="rId59" Type="http://schemas.openxmlformats.org/officeDocument/2006/relationships/footer" Target="footer41.xml"/><Relationship Id="rId67" Type="http://schemas.openxmlformats.org/officeDocument/2006/relationships/footer" Target="footer45.xml"/><Relationship Id="rId20" Type="http://schemas.openxmlformats.org/officeDocument/2006/relationships/footer" Target="footer5.xml"/><Relationship Id="rId41" Type="http://schemas.openxmlformats.org/officeDocument/2006/relationships/footer" Target="footer26.xml"/><Relationship Id="rId54" Type="http://schemas.openxmlformats.org/officeDocument/2006/relationships/hyperlink" Target="https://dwd.wisconsin.gov/er/" TargetMode="External"/><Relationship Id="rId62" Type="http://schemas.openxmlformats.org/officeDocument/2006/relationships/header" Target="header4.xml"/><Relationship Id="rId70" Type="http://schemas.openxmlformats.org/officeDocument/2006/relationships/header" Target="header9.xml"/><Relationship Id="rId75" Type="http://schemas.openxmlformats.org/officeDocument/2006/relationships/footer" Target="footer48.xml"/><Relationship Id="rId83"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diagramData" Target="diagrams/data1.xml"/><Relationship Id="rId23" Type="http://schemas.openxmlformats.org/officeDocument/2006/relationships/footer" Target="footer8.xml"/><Relationship Id="rId28" Type="http://schemas.openxmlformats.org/officeDocument/2006/relationships/footer" Target="footer13.xml"/><Relationship Id="rId36" Type="http://schemas.openxmlformats.org/officeDocument/2006/relationships/footer" Target="footer21.xml"/><Relationship Id="rId49" Type="http://schemas.openxmlformats.org/officeDocument/2006/relationships/footer" Target="footer34.xml"/><Relationship Id="rId57" Type="http://schemas.openxmlformats.org/officeDocument/2006/relationships/footer" Target="footer39.xml"/><Relationship Id="rId10" Type="http://schemas.openxmlformats.org/officeDocument/2006/relationships/footer" Target="footer1.xml"/><Relationship Id="rId31" Type="http://schemas.openxmlformats.org/officeDocument/2006/relationships/footer" Target="footer16.xml"/><Relationship Id="rId44" Type="http://schemas.openxmlformats.org/officeDocument/2006/relationships/footer" Target="footer29.xml"/><Relationship Id="rId52" Type="http://schemas.openxmlformats.org/officeDocument/2006/relationships/footer" Target="footer37.xml"/><Relationship Id="rId60" Type="http://schemas.openxmlformats.org/officeDocument/2006/relationships/footer" Target="footer42.xml"/><Relationship Id="rId65" Type="http://schemas.openxmlformats.org/officeDocument/2006/relationships/header" Target="header6.xml"/><Relationship Id="rId73" Type="http://schemas.openxmlformats.org/officeDocument/2006/relationships/footer" Target="footer47.xml"/><Relationship Id="rId78" Type="http://schemas.openxmlformats.org/officeDocument/2006/relationships/header" Target="header13.xml"/><Relationship Id="rId81" Type="http://schemas.openxmlformats.org/officeDocument/2006/relationships/theme" Target="theme/theme1.xml"/><Relationship Id="rId4" Type="http://schemas.openxmlformats.org/officeDocument/2006/relationships/settings" Target="settings.xml"/><Relationship Id="rId9" Type="http://schemas.openxmlformats.org/officeDocument/2006/relationships/header" Target="header2.xml"/><Relationship Id="rId13" Type="http://schemas.openxmlformats.org/officeDocument/2006/relationships/footer" Target="footer3.xml"/><Relationship Id="rId18" Type="http://schemas.openxmlformats.org/officeDocument/2006/relationships/diagramColors" Target="diagrams/colors1.xml"/><Relationship Id="rId39" Type="http://schemas.openxmlformats.org/officeDocument/2006/relationships/footer" Target="footer24.xml"/><Relationship Id="rId34" Type="http://schemas.openxmlformats.org/officeDocument/2006/relationships/footer" Target="footer19.xml"/><Relationship Id="rId50" Type="http://schemas.openxmlformats.org/officeDocument/2006/relationships/footer" Target="footer35.xml"/><Relationship Id="rId55" Type="http://schemas.openxmlformats.org/officeDocument/2006/relationships/hyperlink" Target="http://www.eeoc.gov" TargetMode="External"/><Relationship Id="rId76" Type="http://schemas.openxmlformats.org/officeDocument/2006/relationships/header" Target="header12.xml"/><Relationship Id="rId7" Type="http://schemas.openxmlformats.org/officeDocument/2006/relationships/endnotes" Target="endnotes.xml"/><Relationship Id="rId71" Type="http://schemas.openxmlformats.org/officeDocument/2006/relationships/footer" Target="footer46.xml"/><Relationship Id="rId2" Type="http://schemas.openxmlformats.org/officeDocument/2006/relationships/numbering" Target="numbering.xml"/><Relationship Id="rId29" Type="http://schemas.openxmlformats.org/officeDocument/2006/relationships/footer" Target="footer14.xml"/><Relationship Id="rId24" Type="http://schemas.openxmlformats.org/officeDocument/2006/relationships/footer" Target="footer9.xml"/><Relationship Id="rId40" Type="http://schemas.openxmlformats.org/officeDocument/2006/relationships/footer" Target="footer25.xml"/><Relationship Id="rId45" Type="http://schemas.openxmlformats.org/officeDocument/2006/relationships/footer" Target="footer30.xml"/><Relationship Id="rId66" Type="http://schemas.openxmlformats.org/officeDocument/2006/relationships/header" Target="header7.xml"/><Relationship Id="rId61" Type="http://schemas.openxmlformats.org/officeDocument/2006/relationships/footer" Target="footer43.xml"/><Relationship Id="rId82" Type="http://schemas.openxmlformats.org/officeDocument/2006/relationships/customXml" Target="../customXml/item2.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F1F2DDB-0677-46B9-9092-7A706AA0DD3E}" type="doc">
      <dgm:prSet loTypeId="urn:microsoft.com/office/officeart/2005/8/layout/orgChart1" loCatId="hierarchy" qsTypeId="urn:microsoft.com/office/officeart/2005/8/quickstyle/simple1" qsCatId="simple" csTypeId="urn:microsoft.com/office/officeart/2005/8/colors/accent1_2" csCatId="accent1"/>
      <dgm:spPr/>
    </dgm:pt>
    <dgm:pt modelId="{797C8AD1-8750-4044-B87C-FADCFA31BFB6}">
      <dgm:prSet/>
      <dgm:spPr/>
      <dgm:t>
        <a:bodyPr/>
        <a:lstStyle/>
        <a:p>
          <a:pPr marR="0" algn="ctr" rtl="0"/>
          <a:r>
            <a:rPr lang="en-US" b="0" i="0" u="none" strike="noStrike" baseline="0">
              <a:latin typeface="Arial"/>
            </a:rPr>
            <a:t>Chief</a:t>
          </a:r>
          <a:endParaRPr lang="en-US"/>
        </a:p>
      </dgm:t>
    </dgm:pt>
    <dgm:pt modelId="{B4B34010-601F-4988-B05E-CC91461A1A15}" type="parTrans" cxnId="{0374E4C7-7E17-4432-AE6C-3CC0E825D2E2}">
      <dgm:prSet/>
      <dgm:spPr/>
      <dgm:t>
        <a:bodyPr/>
        <a:lstStyle/>
        <a:p>
          <a:endParaRPr lang="en-US"/>
        </a:p>
      </dgm:t>
    </dgm:pt>
    <dgm:pt modelId="{3FC4986F-17BB-4881-B847-E5F6299522D8}" type="sibTrans" cxnId="{0374E4C7-7E17-4432-AE6C-3CC0E825D2E2}">
      <dgm:prSet/>
      <dgm:spPr/>
      <dgm:t>
        <a:bodyPr/>
        <a:lstStyle/>
        <a:p>
          <a:endParaRPr lang="en-US"/>
        </a:p>
      </dgm:t>
    </dgm:pt>
    <dgm:pt modelId="{0E0F2B23-55C7-4370-86CF-7584E6603DAC}" type="asst">
      <dgm:prSet/>
      <dgm:spPr/>
      <dgm:t>
        <a:bodyPr/>
        <a:lstStyle/>
        <a:p>
          <a:pPr marR="0" algn="ctr" rtl="0"/>
          <a:r>
            <a:rPr lang="en-US" b="0" i="0" u="none" strike="noStrike" baseline="0">
              <a:latin typeface="Arial"/>
            </a:rPr>
            <a:t>Safety</a:t>
          </a:r>
          <a:endParaRPr lang="en-US"/>
        </a:p>
      </dgm:t>
    </dgm:pt>
    <dgm:pt modelId="{CCEDBB57-D7FA-479D-A6BB-A1E840806D98}" type="parTrans" cxnId="{45DC756B-B6EA-4A9B-BF91-2BC91DE3AA94}">
      <dgm:prSet/>
      <dgm:spPr/>
      <dgm:t>
        <a:bodyPr/>
        <a:lstStyle/>
        <a:p>
          <a:endParaRPr lang="en-US"/>
        </a:p>
      </dgm:t>
    </dgm:pt>
    <dgm:pt modelId="{7F8F3836-1871-4423-9E20-8B3BA5156476}" type="sibTrans" cxnId="{45DC756B-B6EA-4A9B-BF91-2BC91DE3AA94}">
      <dgm:prSet/>
      <dgm:spPr/>
      <dgm:t>
        <a:bodyPr/>
        <a:lstStyle/>
        <a:p>
          <a:endParaRPr lang="en-US"/>
        </a:p>
      </dgm:t>
    </dgm:pt>
    <dgm:pt modelId="{FE4AADDB-D294-4C14-8BC7-D3F225836BDE}" type="asst">
      <dgm:prSet/>
      <dgm:spPr/>
      <dgm:t>
        <a:bodyPr/>
        <a:lstStyle/>
        <a:p>
          <a:pPr marR="0" algn="ctr" rtl="0"/>
          <a:r>
            <a:rPr lang="en-US" b="0" i="0" u="none" strike="noStrike" baseline="0">
              <a:latin typeface="Arial"/>
            </a:rPr>
            <a:t>PIO</a:t>
          </a:r>
          <a:endParaRPr lang="en-US"/>
        </a:p>
      </dgm:t>
    </dgm:pt>
    <dgm:pt modelId="{2A4A7683-1D07-4D15-8553-3D47E115FE95}" type="parTrans" cxnId="{2BB23EC7-9BAE-4BC0-9064-E46CEB7F20B7}">
      <dgm:prSet/>
      <dgm:spPr/>
      <dgm:t>
        <a:bodyPr/>
        <a:lstStyle/>
        <a:p>
          <a:endParaRPr lang="en-US"/>
        </a:p>
      </dgm:t>
    </dgm:pt>
    <dgm:pt modelId="{A1B26007-5F58-4081-A986-9761BA908DA0}" type="sibTrans" cxnId="{2BB23EC7-9BAE-4BC0-9064-E46CEB7F20B7}">
      <dgm:prSet/>
      <dgm:spPr/>
      <dgm:t>
        <a:bodyPr/>
        <a:lstStyle/>
        <a:p>
          <a:endParaRPr lang="en-US"/>
        </a:p>
      </dgm:t>
    </dgm:pt>
    <dgm:pt modelId="{40AB3205-2EC8-4DF4-933C-917E987C015B}">
      <dgm:prSet/>
      <dgm:spPr/>
      <dgm:t>
        <a:bodyPr/>
        <a:lstStyle/>
        <a:p>
          <a:pPr marR="0" algn="ctr" rtl="0"/>
          <a:r>
            <a:rPr lang="en-US" b="0" i="0" u="none" strike="noStrike" baseline="0">
              <a:latin typeface="Arial"/>
            </a:rPr>
            <a:t>Deputy/Assistant Chief</a:t>
          </a:r>
          <a:endParaRPr lang="en-US"/>
        </a:p>
      </dgm:t>
    </dgm:pt>
    <dgm:pt modelId="{DF28BB4D-67F6-47D1-92C3-39DD72F868A3}" type="parTrans" cxnId="{0C1D346B-9678-41AC-BAA6-121C6931ED6A}">
      <dgm:prSet/>
      <dgm:spPr/>
      <dgm:t>
        <a:bodyPr/>
        <a:lstStyle/>
        <a:p>
          <a:endParaRPr lang="en-US"/>
        </a:p>
      </dgm:t>
    </dgm:pt>
    <dgm:pt modelId="{2369C590-EAEA-48A1-BA3D-A9CB05CD9452}" type="sibTrans" cxnId="{0C1D346B-9678-41AC-BAA6-121C6931ED6A}">
      <dgm:prSet/>
      <dgm:spPr/>
      <dgm:t>
        <a:bodyPr/>
        <a:lstStyle/>
        <a:p>
          <a:endParaRPr lang="en-US"/>
        </a:p>
      </dgm:t>
    </dgm:pt>
    <dgm:pt modelId="{7396860D-D486-46E7-86D3-A3568C15E678}">
      <dgm:prSet/>
      <dgm:spPr/>
      <dgm:t>
        <a:bodyPr/>
        <a:lstStyle/>
        <a:p>
          <a:pPr marR="0" algn="ctr" rtl="0"/>
          <a:r>
            <a:rPr lang="en-US" b="0" i="0" u="none" strike="noStrike" baseline="0">
              <a:latin typeface="Arial"/>
            </a:rPr>
            <a:t>Captain</a:t>
          </a:r>
        </a:p>
        <a:p>
          <a:pPr marR="0" algn="ctr" rtl="0"/>
          <a:r>
            <a:rPr lang="en-US" b="0" i="0" u="none" strike="noStrike" baseline="0">
              <a:latin typeface="Arial"/>
            </a:rPr>
            <a:t>Personnel/Training</a:t>
          </a:r>
          <a:endParaRPr lang="en-US"/>
        </a:p>
      </dgm:t>
    </dgm:pt>
    <dgm:pt modelId="{79C2827E-2C13-4491-B02E-CE844A32B887}" type="parTrans" cxnId="{88AD6E3E-3330-4445-91F8-C9DBD8059211}">
      <dgm:prSet/>
      <dgm:spPr/>
      <dgm:t>
        <a:bodyPr/>
        <a:lstStyle/>
        <a:p>
          <a:endParaRPr lang="en-US"/>
        </a:p>
      </dgm:t>
    </dgm:pt>
    <dgm:pt modelId="{7F25CE3A-5003-4E83-A0BD-6D7F887AA546}" type="sibTrans" cxnId="{88AD6E3E-3330-4445-91F8-C9DBD8059211}">
      <dgm:prSet/>
      <dgm:spPr/>
      <dgm:t>
        <a:bodyPr/>
        <a:lstStyle/>
        <a:p>
          <a:endParaRPr lang="en-US"/>
        </a:p>
      </dgm:t>
    </dgm:pt>
    <dgm:pt modelId="{0C0101F4-AE3D-4689-8C8D-0275ADF9C184}" type="asst">
      <dgm:prSet/>
      <dgm:spPr/>
      <dgm:t>
        <a:bodyPr/>
        <a:lstStyle/>
        <a:p>
          <a:pPr marR="0" algn="ctr" rtl="0"/>
          <a:r>
            <a:rPr lang="en-US" b="0" i="0" u="none" strike="noStrike" baseline="0">
              <a:latin typeface="Arial"/>
            </a:rPr>
            <a:t>Lieutenant</a:t>
          </a:r>
        </a:p>
        <a:p>
          <a:pPr marR="0" algn="ctr" rtl="0"/>
          <a:r>
            <a:rPr lang="en-US" b="0" i="0" u="none" strike="noStrike" baseline="0">
              <a:latin typeface="Arial"/>
            </a:rPr>
            <a:t>Personnel</a:t>
          </a:r>
          <a:endParaRPr lang="en-US"/>
        </a:p>
      </dgm:t>
    </dgm:pt>
    <dgm:pt modelId="{27F44BA3-77EE-403C-A921-86D7C977E935}" type="parTrans" cxnId="{8A73DAED-522B-4BE1-AB8A-BA374B81398C}">
      <dgm:prSet/>
      <dgm:spPr/>
      <dgm:t>
        <a:bodyPr/>
        <a:lstStyle/>
        <a:p>
          <a:endParaRPr lang="en-US"/>
        </a:p>
      </dgm:t>
    </dgm:pt>
    <dgm:pt modelId="{372AE83C-FC81-477F-AEF8-1272135689D5}" type="sibTrans" cxnId="{8A73DAED-522B-4BE1-AB8A-BA374B81398C}">
      <dgm:prSet/>
      <dgm:spPr/>
      <dgm:t>
        <a:bodyPr/>
        <a:lstStyle/>
        <a:p>
          <a:endParaRPr lang="en-US"/>
        </a:p>
      </dgm:t>
    </dgm:pt>
    <dgm:pt modelId="{4E8E5FEB-E500-4B91-864D-59621E804C70}">
      <dgm:prSet/>
      <dgm:spPr/>
      <dgm:t>
        <a:bodyPr/>
        <a:lstStyle/>
        <a:p>
          <a:pPr marR="0" algn="ctr" rtl="0"/>
          <a:r>
            <a:rPr lang="en-US" b="0" i="0" u="none" strike="noStrike" baseline="0">
              <a:latin typeface="Arial"/>
            </a:rPr>
            <a:t>Probationary </a:t>
          </a:r>
        </a:p>
        <a:p>
          <a:pPr marR="0" algn="ctr" rtl="0"/>
          <a:r>
            <a:rPr lang="en-US" b="0" i="0" u="none" strike="noStrike" baseline="0">
              <a:latin typeface="Arial"/>
            </a:rPr>
            <a:t>Firefighters</a:t>
          </a:r>
          <a:endParaRPr lang="en-US"/>
        </a:p>
      </dgm:t>
    </dgm:pt>
    <dgm:pt modelId="{BEA117A7-BADF-434E-AFD0-6128A865F865}" type="parTrans" cxnId="{7BD09B0A-C909-4CEF-96E3-B403CC879741}">
      <dgm:prSet/>
      <dgm:spPr/>
      <dgm:t>
        <a:bodyPr/>
        <a:lstStyle/>
        <a:p>
          <a:endParaRPr lang="en-US"/>
        </a:p>
      </dgm:t>
    </dgm:pt>
    <dgm:pt modelId="{65038290-B85D-43AA-8428-2892FEE903D6}" type="sibTrans" cxnId="{7BD09B0A-C909-4CEF-96E3-B403CC879741}">
      <dgm:prSet/>
      <dgm:spPr/>
      <dgm:t>
        <a:bodyPr/>
        <a:lstStyle/>
        <a:p>
          <a:endParaRPr lang="en-US"/>
        </a:p>
      </dgm:t>
    </dgm:pt>
    <dgm:pt modelId="{9E604C74-5553-446B-9666-DA617F0E6925}" type="asst">
      <dgm:prSet/>
      <dgm:spPr/>
      <dgm:t>
        <a:bodyPr/>
        <a:lstStyle/>
        <a:p>
          <a:pPr marR="0" algn="ctr" rtl="0"/>
          <a:r>
            <a:rPr lang="en-US" b="0" i="0" u="none" strike="noStrike" baseline="0">
              <a:latin typeface="Arial"/>
            </a:rPr>
            <a:t>Lieutenant</a:t>
          </a:r>
        </a:p>
        <a:p>
          <a:pPr marR="0" algn="ctr" rtl="0"/>
          <a:r>
            <a:rPr lang="en-US" b="0" i="0" u="none" strike="noStrike" baseline="0">
              <a:latin typeface="Arial"/>
            </a:rPr>
            <a:t>Training</a:t>
          </a:r>
          <a:endParaRPr lang="en-US"/>
        </a:p>
      </dgm:t>
    </dgm:pt>
    <dgm:pt modelId="{42155D2B-2F3F-4BF9-B284-4C5583A32E76}" type="parTrans" cxnId="{E6E309EB-3505-48CF-A6D1-BB118588E9E5}">
      <dgm:prSet/>
      <dgm:spPr/>
      <dgm:t>
        <a:bodyPr/>
        <a:lstStyle/>
        <a:p>
          <a:endParaRPr lang="en-US"/>
        </a:p>
      </dgm:t>
    </dgm:pt>
    <dgm:pt modelId="{AC825448-9B23-4128-BD51-8584C7C4BB66}" type="sibTrans" cxnId="{E6E309EB-3505-48CF-A6D1-BB118588E9E5}">
      <dgm:prSet/>
      <dgm:spPr/>
      <dgm:t>
        <a:bodyPr/>
        <a:lstStyle/>
        <a:p>
          <a:endParaRPr lang="en-US"/>
        </a:p>
      </dgm:t>
    </dgm:pt>
    <dgm:pt modelId="{C0FF234E-119A-4B84-BD5F-1BBBE64D21F5}">
      <dgm:prSet/>
      <dgm:spPr/>
      <dgm:t>
        <a:bodyPr/>
        <a:lstStyle/>
        <a:p>
          <a:pPr marR="0" algn="ctr" rtl="0"/>
          <a:r>
            <a:rPr lang="en-US" b="0" i="0" u="none" strike="noStrike" baseline="0">
              <a:latin typeface="Arial"/>
            </a:rPr>
            <a:t>Company 1</a:t>
          </a:r>
        </a:p>
        <a:p>
          <a:pPr marR="0" algn="ctr" rtl="0"/>
          <a:r>
            <a:rPr lang="en-US" b="0" i="0" u="none" strike="noStrike" baseline="0">
              <a:latin typeface="Arial"/>
            </a:rPr>
            <a:t>Firefighters (ELFs)</a:t>
          </a:r>
          <a:endParaRPr lang="en-US"/>
        </a:p>
      </dgm:t>
    </dgm:pt>
    <dgm:pt modelId="{F6E2CC30-2710-4F2D-B184-27E9428BBC46}" type="parTrans" cxnId="{78B70596-AB85-4614-9137-7AAD19D0DA88}">
      <dgm:prSet/>
      <dgm:spPr/>
      <dgm:t>
        <a:bodyPr/>
        <a:lstStyle/>
        <a:p>
          <a:endParaRPr lang="en-US"/>
        </a:p>
      </dgm:t>
    </dgm:pt>
    <dgm:pt modelId="{6B4D37BE-80FD-495D-A7C0-56452A05BD63}" type="sibTrans" cxnId="{78B70596-AB85-4614-9137-7AAD19D0DA88}">
      <dgm:prSet/>
      <dgm:spPr/>
      <dgm:t>
        <a:bodyPr/>
        <a:lstStyle/>
        <a:p>
          <a:endParaRPr lang="en-US"/>
        </a:p>
      </dgm:t>
    </dgm:pt>
    <dgm:pt modelId="{A35535C0-93E4-4EA5-87F7-9C8F9635BBCB}">
      <dgm:prSet/>
      <dgm:spPr/>
      <dgm:t>
        <a:bodyPr/>
        <a:lstStyle/>
        <a:p>
          <a:pPr marR="0" algn="ctr" rtl="0"/>
          <a:r>
            <a:rPr lang="en-US" b="0" i="0" u="none" strike="noStrike" baseline="0">
              <a:latin typeface="Arial"/>
            </a:rPr>
            <a:t>Captain</a:t>
          </a:r>
        </a:p>
        <a:p>
          <a:pPr marR="0" algn="ctr" rtl="0"/>
          <a:r>
            <a:rPr lang="en-US" b="0" i="0" u="none" strike="noStrike" baseline="0">
              <a:latin typeface="Arial"/>
            </a:rPr>
            <a:t>Investigations/Records</a:t>
          </a:r>
          <a:endParaRPr lang="en-US"/>
        </a:p>
      </dgm:t>
    </dgm:pt>
    <dgm:pt modelId="{16034986-59E0-48D7-8C7A-500FA68B3B87}" type="parTrans" cxnId="{101321F7-EBF0-4B74-A5A7-28DE150F0AC4}">
      <dgm:prSet/>
      <dgm:spPr/>
      <dgm:t>
        <a:bodyPr/>
        <a:lstStyle/>
        <a:p>
          <a:endParaRPr lang="en-US"/>
        </a:p>
      </dgm:t>
    </dgm:pt>
    <dgm:pt modelId="{B0448416-B0E0-492E-9081-D21667CFBB83}" type="sibTrans" cxnId="{101321F7-EBF0-4B74-A5A7-28DE150F0AC4}">
      <dgm:prSet/>
      <dgm:spPr/>
      <dgm:t>
        <a:bodyPr/>
        <a:lstStyle/>
        <a:p>
          <a:endParaRPr lang="en-US"/>
        </a:p>
      </dgm:t>
    </dgm:pt>
    <dgm:pt modelId="{19811266-F19E-4055-84F7-A13F965189DF}" type="asst">
      <dgm:prSet/>
      <dgm:spPr/>
      <dgm:t>
        <a:bodyPr/>
        <a:lstStyle/>
        <a:p>
          <a:pPr marR="0" algn="ctr" rtl="0"/>
          <a:r>
            <a:rPr lang="en-US" b="0" i="0" u="none" strike="noStrike" baseline="0">
              <a:latin typeface="Arial"/>
            </a:rPr>
            <a:t>Lieutenant</a:t>
          </a:r>
        </a:p>
        <a:p>
          <a:pPr marR="0" algn="ctr" rtl="0"/>
          <a:r>
            <a:rPr lang="en-US" b="0" i="0" u="none" strike="noStrike" baseline="0">
              <a:latin typeface="Arial"/>
            </a:rPr>
            <a:t>Inspections/Prevention</a:t>
          </a:r>
          <a:endParaRPr lang="en-US"/>
        </a:p>
      </dgm:t>
    </dgm:pt>
    <dgm:pt modelId="{322A0E59-40B6-4A96-9747-0EEA4C919260}" type="parTrans" cxnId="{FA8E2CBD-E992-4F64-8380-54925E4C013E}">
      <dgm:prSet/>
      <dgm:spPr/>
      <dgm:t>
        <a:bodyPr/>
        <a:lstStyle/>
        <a:p>
          <a:endParaRPr lang="en-US"/>
        </a:p>
      </dgm:t>
    </dgm:pt>
    <dgm:pt modelId="{A98C54CD-5DB5-454E-AAFE-D5C40F16E196}" type="sibTrans" cxnId="{FA8E2CBD-E992-4F64-8380-54925E4C013E}">
      <dgm:prSet/>
      <dgm:spPr/>
      <dgm:t>
        <a:bodyPr/>
        <a:lstStyle/>
        <a:p>
          <a:endParaRPr lang="en-US"/>
        </a:p>
      </dgm:t>
    </dgm:pt>
    <dgm:pt modelId="{B86E5F4A-EFB4-4646-BC94-237AF050A307}">
      <dgm:prSet/>
      <dgm:spPr/>
      <dgm:t>
        <a:bodyPr/>
        <a:lstStyle/>
        <a:p>
          <a:pPr marR="0" algn="ctr" rtl="0"/>
          <a:r>
            <a:rPr lang="en-US" b="0" i="0" u="none" strike="noStrike" baseline="0">
              <a:latin typeface="Arial"/>
            </a:rPr>
            <a:t>Company 2</a:t>
          </a:r>
        </a:p>
        <a:p>
          <a:pPr marR="0" algn="ctr" rtl="0"/>
          <a:r>
            <a:rPr lang="en-US" b="0" i="0" u="none" strike="noStrike" baseline="0">
              <a:latin typeface="Arial"/>
            </a:rPr>
            <a:t>Firefighters (FF1s)</a:t>
          </a:r>
          <a:endParaRPr lang="en-US"/>
        </a:p>
      </dgm:t>
    </dgm:pt>
    <dgm:pt modelId="{F8634A0D-7A3A-4583-87FD-627C866EF29D}" type="parTrans" cxnId="{D5FB817B-599E-4672-B55A-AE86AE85FD2C}">
      <dgm:prSet/>
      <dgm:spPr/>
      <dgm:t>
        <a:bodyPr/>
        <a:lstStyle/>
        <a:p>
          <a:endParaRPr lang="en-US"/>
        </a:p>
      </dgm:t>
    </dgm:pt>
    <dgm:pt modelId="{C0E77806-1013-4C2B-A996-0CA4D1CAE453}" type="sibTrans" cxnId="{D5FB817B-599E-4672-B55A-AE86AE85FD2C}">
      <dgm:prSet/>
      <dgm:spPr/>
      <dgm:t>
        <a:bodyPr/>
        <a:lstStyle/>
        <a:p>
          <a:endParaRPr lang="en-US"/>
        </a:p>
      </dgm:t>
    </dgm:pt>
    <dgm:pt modelId="{F82CF3A2-D341-4FD0-B555-92D7C6603C7B}" type="asst">
      <dgm:prSet/>
      <dgm:spPr/>
      <dgm:t>
        <a:bodyPr/>
        <a:lstStyle/>
        <a:p>
          <a:pPr marR="0" algn="ctr" rtl="0"/>
          <a:r>
            <a:rPr lang="en-US" b="0" i="0" u="none" strike="noStrike" baseline="0">
              <a:latin typeface="Arial"/>
            </a:rPr>
            <a:t>Lieutenant</a:t>
          </a:r>
        </a:p>
        <a:p>
          <a:pPr marR="0" algn="ctr" rtl="0"/>
          <a:r>
            <a:rPr lang="en-US" b="0" i="0" u="none" strike="noStrike" baseline="0">
              <a:latin typeface="Arial"/>
            </a:rPr>
            <a:t>Apparatus/Equipment</a:t>
          </a:r>
          <a:endParaRPr lang="en-US"/>
        </a:p>
      </dgm:t>
    </dgm:pt>
    <dgm:pt modelId="{C6BFD18A-7673-4008-B111-80AA09D5A694}" type="parTrans" cxnId="{73D2DDA4-847A-457F-87B6-D0898199F94A}">
      <dgm:prSet/>
      <dgm:spPr/>
      <dgm:t>
        <a:bodyPr/>
        <a:lstStyle/>
        <a:p>
          <a:endParaRPr lang="en-US"/>
        </a:p>
      </dgm:t>
    </dgm:pt>
    <dgm:pt modelId="{46FCED06-3CE6-4E4C-8F7A-8BBA6F5BFD48}" type="sibTrans" cxnId="{73D2DDA4-847A-457F-87B6-D0898199F94A}">
      <dgm:prSet/>
      <dgm:spPr/>
      <dgm:t>
        <a:bodyPr/>
        <a:lstStyle/>
        <a:p>
          <a:endParaRPr lang="en-US"/>
        </a:p>
      </dgm:t>
    </dgm:pt>
    <dgm:pt modelId="{CC1652F1-1AB6-4403-8CAD-3FA79AFCCB64}">
      <dgm:prSet/>
      <dgm:spPr/>
      <dgm:t>
        <a:bodyPr/>
        <a:lstStyle/>
        <a:p>
          <a:pPr marR="0" algn="ctr" rtl="0"/>
          <a:r>
            <a:rPr lang="en-US" b="0" i="0" u="none" strike="noStrike" baseline="0">
              <a:latin typeface="Arial"/>
            </a:rPr>
            <a:t>Company 3 </a:t>
          </a:r>
        </a:p>
        <a:p>
          <a:pPr marR="0" algn="ctr" rtl="0"/>
          <a:r>
            <a:rPr lang="en-US" b="0" i="0" u="none" strike="noStrike" baseline="0">
              <a:latin typeface="Arial"/>
            </a:rPr>
            <a:t>Firefighters (FF2s)</a:t>
          </a:r>
          <a:endParaRPr lang="en-US"/>
        </a:p>
      </dgm:t>
    </dgm:pt>
    <dgm:pt modelId="{721502E6-8BF9-4C24-871B-AE5ACED96F8B}" type="parTrans" cxnId="{B626C5DC-25F6-45C0-AB6D-641BFA72977B}">
      <dgm:prSet/>
      <dgm:spPr/>
      <dgm:t>
        <a:bodyPr/>
        <a:lstStyle/>
        <a:p>
          <a:endParaRPr lang="en-US"/>
        </a:p>
      </dgm:t>
    </dgm:pt>
    <dgm:pt modelId="{7746E246-164A-49DC-8820-0DCE32B7C6C7}" type="sibTrans" cxnId="{B626C5DC-25F6-45C0-AB6D-641BFA72977B}">
      <dgm:prSet/>
      <dgm:spPr/>
      <dgm:t>
        <a:bodyPr/>
        <a:lstStyle/>
        <a:p>
          <a:endParaRPr lang="en-US"/>
        </a:p>
      </dgm:t>
    </dgm:pt>
    <dgm:pt modelId="{48738A78-6893-4B99-8870-2C04D7DB21B6}" type="pres">
      <dgm:prSet presAssocID="{6F1F2DDB-0677-46B9-9092-7A706AA0DD3E}" presName="hierChild1" presStyleCnt="0">
        <dgm:presLayoutVars>
          <dgm:orgChart val="1"/>
          <dgm:chPref val="1"/>
          <dgm:dir/>
          <dgm:animOne val="branch"/>
          <dgm:animLvl val="lvl"/>
          <dgm:resizeHandles/>
        </dgm:presLayoutVars>
      </dgm:prSet>
      <dgm:spPr/>
    </dgm:pt>
    <dgm:pt modelId="{8EAE3CF7-F917-42DA-949E-240DD2FBD15C}" type="pres">
      <dgm:prSet presAssocID="{797C8AD1-8750-4044-B87C-FADCFA31BFB6}" presName="hierRoot1" presStyleCnt="0">
        <dgm:presLayoutVars>
          <dgm:hierBranch/>
        </dgm:presLayoutVars>
      </dgm:prSet>
      <dgm:spPr/>
    </dgm:pt>
    <dgm:pt modelId="{3117F714-CE1A-43DD-9CFA-677A87119356}" type="pres">
      <dgm:prSet presAssocID="{797C8AD1-8750-4044-B87C-FADCFA31BFB6}" presName="rootComposite1" presStyleCnt="0"/>
      <dgm:spPr/>
    </dgm:pt>
    <dgm:pt modelId="{9F23207D-5294-4956-A254-1AE06FC26793}" type="pres">
      <dgm:prSet presAssocID="{797C8AD1-8750-4044-B87C-FADCFA31BFB6}" presName="rootText1" presStyleLbl="node0" presStyleIdx="0" presStyleCnt="1">
        <dgm:presLayoutVars>
          <dgm:chPref val="3"/>
        </dgm:presLayoutVars>
      </dgm:prSet>
      <dgm:spPr/>
    </dgm:pt>
    <dgm:pt modelId="{9E738245-399E-45B3-9C96-40A8C25620F2}" type="pres">
      <dgm:prSet presAssocID="{797C8AD1-8750-4044-B87C-FADCFA31BFB6}" presName="rootConnector1" presStyleLbl="node1" presStyleIdx="0" presStyleCnt="0"/>
      <dgm:spPr/>
    </dgm:pt>
    <dgm:pt modelId="{7C35E306-36F0-40DB-8866-8445A6A24CE0}" type="pres">
      <dgm:prSet presAssocID="{797C8AD1-8750-4044-B87C-FADCFA31BFB6}" presName="hierChild2" presStyleCnt="0"/>
      <dgm:spPr/>
    </dgm:pt>
    <dgm:pt modelId="{5E20AF1E-CF1E-4D51-A3E1-BDC7DCC1BACE}" type="pres">
      <dgm:prSet presAssocID="{DF28BB4D-67F6-47D1-92C3-39DD72F868A3}" presName="Name35" presStyleLbl="parChTrans1D2" presStyleIdx="0" presStyleCnt="3"/>
      <dgm:spPr/>
    </dgm:pt>
    <dgm:pt modelId="{0A597CBE-50BB-4845-A8F3-81FF5A97E0BD}" type="pres">
      <dgm:prSet presAssocID="{40AB3205-2EC8-4DF4-933C-917E987C015B}" presName="hierRoot2" presStyleCnt="0">
        <dgm:presLayoutVars>
          <dgm:hierBranch/>
        </dgm:presLayoutVars>
      </dgm:prSet>
      <dgm:spPr/>
    </dgm:pt>
    <dgm:pt modelId="{D931D608-6223-444F-874C-93409D192CED}" type="pres">
      <dgm:prSet presAssocID="{40AB3205-2EC8-4DF4-933C-917E987C015B}" presName="rootComposite" presStyleCnt="0"/>
      <dgm:spPr/>
    </dgm:pt>
    <dgm:pt modelId="{2BC53F16-245E-41E8-9A4C-016937D81994}" type="pres">
      <dgm:prSet presAssocID="{40AB3205-2EC8-4DF4-933C-917E987C015B}" presName="rootText" presStyleLbl="node2" presStyleIdx="0" presStyleCnt="1">
        <dgm:presLayoutVars>
          <dgm:chPref val="3"/>
        </dgm:presLayoutVars>
      </dgm:prSet>
      <dgm:spPr/>
    </dgm:pt>
    <dgm:pt modelId="{45D705B7-CC11-4DFF-B151-21147290C7F8}" type="pres">
      <dgm:prSet presAssocID="{40AB3205-2EC8-4DF4-933C-917E987C015B}" presName="rootConnector" presStyleLbl="node2" presStyleIdx="0" presStyleCnt="1"/>
      <dgm:spPr/>
    </dgm:pt>
    <dgm:pt modelId="{732AFC7E-B67F-486C-8CAF-D16D3E4B0F24}" type="pres">
      <dgm:prSet presAssocID="{40AB3205-2EC8-4DF4-933C-917E987C015B}" presName="hierChild4" presStyleCnt="0"/>
      <dgm:spPr/>
    </dgm:pt>
    <dgm:pt modelId="{9CF00EA5-3B43-47E8-82B7-3CCA503DFAAD}" type="pres">
      <dgm:prSet presAssocID="{79C2827E-2C13-4491-B02E-CE844A32B887}" presName="Name35" presStyleLbl="parChTrans1D3" presStyleIdx="0" presStyleCnt="2"/>
      <dgm:spPr/>
    </dgm:pt>
    <dgm:pt modelId="{655D3B09-1B40-4A72-8249-FC8A473FAE2D}" type="pres">
      <dgm:prSet presAssocID="{7396860D-D486-46E7-86D3-A3568C15E678}" presName="hierRoot2" presStyleCnt="0">
        <dgm:presLayoutVars>
          <dgm:hierBranch val="r"/>
        </dgm:presLayoutVars>
      </dgm:prSet>
      <dgm:spPr/>
    </dgm:pt>
    <dgm:pt modelId="{E694D6C0-F098-4318-8A38-A8164161E88A}" type="pres">
      <dgm:prSet presAssocID="{7396860D-D486-46E7-86D3-A3568C15E678}" presName="rootComposite" presStyleCnt="0"/>
      <dgm:spPr/>
    </dgm:pt>
    <dgm:pt modelId="{F02366C4-EBC5-4DFE-81E8-0BE160D1A702}" type="pres">
      <dgm:prSet presAssocID="{7396860D-D486-46E7-86D3-A3568C15E678}" presName="rootText" presStyleLbl="node3" presStyleIdx="0" presStyleCnt="2">
        <dgm:presLayoutVars>
          <dgm:chPref val="3"/>
        </dgm:presLayoutVars>
      </dgm:prSet>
      <dgm:spPr/>
    </dgm:pt>
    <dgm:pt modelId="{919D0781-52EC-48C9-A48D-583DFA8209B6}" type="pres">
      <dgm:prSet presAssocID="{7396860D-D486-46E7-86D3-A3568C15E678}" presName="rootConnector" presStyleLbl="node3" presStyleIdx="0" presStyleCnt="2"/>
      <dgm:spPr/>
    </dgm:pt>
    <dgm:pt modelId="{69A33CDF-4280-4156-AB99-471F4310BBAA}" type="pres">
      <dgm:prSet presAssocID="{7396860D-D486-46E7-86D3-A3568C15E678}" presName="hierChild4" presStyleCnt="0"/>
      <dgm:spPr/>
    </dgm:pt>
    <dgm:pt modelId="{43FB0286-2DC0-4B66-9C53-8D08A4B21FFF}" type="pres">
      <dgm:prSet presAssocID="{7396860D-D486-46E7-86D3-A3568C15E678}" presName="hierChild5" presStyleCnt="0"/>
      <dgm:spPr/>
    </dgm:pt>
    <dgm:pt modelId="{28F9DE79-CBB0-4FCE-90BB-A5774811A5F5}" type="pres">
      <dgm:prSet presAssocID="{27F44BA3-77EE-403C-A921-86D7C977E935}" presName="Name111" presStyleLbl="parChTrans1D4" presStyleIdx="0" presStyleCnt="8"/>
      <dgm:spPr/>
    </dgm:pt>
    <dgm:pt modelId="{A5264712-5E40-4E9F-9EBC-7F311F738027}" type="pres">
      <dgm:prSet presAssocID="{0C0101F4-AE3D-4689-8C8D-0275ADF9C184}" presName="hierRoot3" presStyleCnt="0">
        <dgm:presLayoutVars>
          <dgm:hierBranch/>
        </dgm:presLayoutVars>
      </dgm:prSet>
      <dgm:spPr/>
    </dgm:pt>
    <dgm:pt modelId="{A82906FA-2305-4087-8A22-BE20E9B1F627}" type="pres">
      <dgm:prSet presAssocID="{0C0101F4-AE3D-4689-8C8D-0275ADF9C184}" presName="rootComposite3" presStyleCnt="0"/>
      <dgm:spPr/>
    </dgm:pt>
    <dgm:pt modelId="{0ADAA94C-6BA3-47B3-B381-6650AA2AEA6C}" type="pres">
      <dgm:prSet presAssocID="{0C0101F4-AE3D-4689-8C8D-0275ADF9C184}" presName="rootText3" presStyleLbl="asst3" presStyleIdx="0" presStyleCnt="4">
        <dgm:presLayoutVars>
          <dgm:chPref val="3"/>
        </dgm:presLayoutVars>
      </dgm:prSet>
      <dgm:spPr/>
    </dgm:pt>
    <dgm:pt modelId="{89CC5F65-41A0-4BF3-BBD6-CA0E16E637B0}" type="pres">
      <dgm:prSet presAssocID="{0C0101F4-AE3D-4689-8C8D-0275ADF9C184}" presName="rootConnector3" presStyleLbl="asst3" presStyleIdx="0" presStyleCnt="4"/>
      <dgm:spPr/>
    </dgm:pt>
    <dgm:pt modelId="{AADD65C7-4BC0-4DB4-A338-AB057571CBDC}" type="pres">
      <dgm:prSet presAssocID="{0C0101F4-AE3D-4689-8C8D-0275ADF9C184}" presName="hierChild6" presStyleCnt="0"/>
      <dgm:spPr/>
    </dgm:pt>
    <dgm:pt modelId="{EBBA7A5F-115D-4542-8B8F-DAB566A69A01}" type="pres">
      <dgm:prSet presAssocID="{BEA117A7-BADF-434E-AFD0-6128A865F865}" presName="Name35" presStyleLbl="parChTrans1D4" presStyleIdx="1" presStyleCnt="8"/>
      <dgm:spPr/>
    </dgm:pt>
    <dgm:pt modelId="{8BB131E3-04F7-4F17-B5A4-789FAC237C94}" type="pres">
      <dgm:prSet presAssocID="{4E8E5FEB-E500-4B91-864D-59621E804C70}" presName="hierRoot2" presStyleCnt="0">
        <dgm:presLayoutVars>
          <dgm:hierBranch val="r"/>
        </dgm:presLayoutVars>
      </dgm:prSet>
      <dgm:spPr/>
    </dgm:pt>
    <dgm:pt modelId="{EB668E79-783C-4B5A-94D9-FA9BA2498640}" type="pres">
      <dgm:prSet presAssocID="{4E8E5FEB-E500-4B91-864D-59621E804C70}" presName="rootComposite" presStyleCnt="0"/>
      <dgm:spPr/>
    </dgm:pt>
    <dgm:pt modelId="{8068EF35-2D97-451E-9395-BCD1FEF49C6C}" type="pres">
      <dgm:prSet presAssocID="{4E8E5FEB-E500-4B91-864D-59621E804C70}" presName="rootText" presStyleLbl="node4" presStyleIdx="0" presStyleCnt="4">
        <dgm:presLayoutVars>
          <dgm:chPref val="3"/>
        </dgm:presLayoutVars>
      </dgm:prSet>
      <dgm:spPr/>
    </dgm:pt>
    <dgm:pt modelId="{C5C7F874-2BFC-4FF6-8F0F-9570456C75FF}" type="pres">
      <dgm:prSet presAssocID="{4E8E5FEB-E500-4B91-864D-59621E804C70}" presName="rootConnector" presStyleLbl="node4" presStyleIdx="0" presStyleCnt="4"/>
      <dgm:spPr/>
    </dgm:pt>
    <dgm:pt modelId="{C44D4149-3500-4A83-A6A5-A83BA8AE8972}" type="pres">
      <dgm:prSet presAssocID="{4E8E5FEB-E500-4B91-864D-59621E804C70}" presName="hierChild4" presStyleCnt="0"/>
      <dgm:spPr/>
    </dgm:pt>
    <dgm:pt modelId="{2AE88F46-669D-4D24-BACF-09ECCE7B55EE}" type="pres">
      <dgm:prSet presAssocID="{4E8E5FEB-E500-4B91-864D-59621E804C70}" presName="hierChild5" presStyleCnt="0"/>
      <dgm:spPr/>
    </dgm:pt>
    <dgm:pt modelId="{E51A83EA-5F65-4305-BBD4-1C7DA9736AB7}" type="pres">
      <dgm:prSet presAssocID="{0C0101F4-AE3D-4689-8C8D-0275ADF9C184}" presName="hierChild7" presStyleCnt="0"/>
      <dgm:spPr/>
    </dgm:pt>
    <dgm:pt modelId="{8E47F3BF-433B-4A97-8B3E-1AD315153E4B}" type="pres">
      <dgm:prSet presAssocID="{42155D2B-2F3F-4BF9-B284-4C5583A32E76}" presName="Name111" presStyleLbl="parChTrans1D4" presStyleIdx="2" presStyleCnt="8"/>
      <dgm:spPr/>
    </dgm:pt>
    <dgm:pt modelId="{FB64765F-3FBE-430A-954C-3EA1C9655DEE}" type="pres">
      <dgm:prSet presAssocID="{9E604C74-5553-446B-9666-DA617F0E6925}" presName="hierRoot3" presStyleCnt="0">
        <dgm:presLayoutVars>
          <dgm:hierBranch/>
        </dgm:presLayoutVars>
      </dgm:prSet>
      <dgm:spPr/>
    </dgm:pt>
    <dgm:pt modelId="{036CD302-77CB-479B-9D6D-C2F3C3E3759E}" type="pres">
      <dgm:prSet presAssocID="{9E604C74-5553-446B-9666-DA617F0E6925}" presName="rootComposite3" presStyleCnt="0"/>
      <dgm:spPr/>
    </dgm:pt>
    <dgm:pt modelId="{AC113272-8EF3-48A5-B805-2D88AFB5FDC5}" type="pres">
      <dgm:prSet presAssocID="{9E604C74-5553-446B-9666-DA617F0E6925}" presName="rootText3" presStyleLbl="asst3" presStyleIdx="1" presStyleCnt="4">
        <dgm:presLayoutVars>
          <dgm:chPref val="3"/>
        </dgm:presLayoutVars>
      </dgm:prSet>
      <dgm:spPr/>
    </dgm:pt>
    <dgm:pt modelId="{86E2E9A4-AEB5-4554-91CC-AA783C562B3B}" type="pres">
      <dgm:prSet presAssocID="{9E604C74-5553-446B-9666-DA617F0E6925}" presName="rootConnector3" presStyleLbl="asst3" presStyleIdx="1" presStyleCnt="4"/>
      <dgm:spPr/>
    </dgm:pt>
    <dgm:pt modelId="{827DD5F5-6125-4F47-B8B9-E34D6535CB26}" type="pres">
      <dgm:prSet presAssocID="{9E604C74-5553-446B-9666-DA617F0E6925}" presName="hierChild6" presStyleCnt="0"/>
      <dgm:spPr/>
    </dgm:pt>
    <dgm:pt modelId="{0D4F5D2C-A14C-4342-ABC5-1483043B8100}" type="pres">
      <dgm:prSet presAssocID="{F6E2CC30-2710-4F2D-B184-27E9428BBC46}" presName="Name35" presStyleLbl="parChTrans1D4" presStyleIdx="3" presStyleCnt="8"/>
      <dgm:spPr/>
    </dgm:pt>
    <dgm:pt modelId="{D6606ACD-456B-4EA3-BDE9-AFA78DEEAAD5}" type="pres">
      <dgm:prSet presAssocID="{C0FF234E-119A-4B84-BD5F-1BBBE64D21F5}" presName="hierRoot2" presStyleCnt="0">
        <dgm:presLayoutVars>
          <dgm:hierBranch val="r"/>
        </dgm:presLayoutVars>
      </dgm:prSet>
      <dgm:spPr/>
    </dgm:pt>
    <dgm:pt modelId="{CFEF8971-AD63-4C10-9086-8C6C4F25B7E9}" type="pres">
      <dgm:prSet presAssocID="{C0FF234E-119A-4B84-BD5F-1BBBE64D21F5}" presName="rootComposite" presStyleCnt="0"/>
      <dgm:spPr/>
    </dgm:pt>
    <dgm:pt modelId="{DFB407DD-96B5-47A9-8F34-FFF0D0757F61}" type="pres">
      <dgm:prSet presAssocID="{C0FF234E-119A-4B84-BD5F-1BBBE64D21F5}" presName="rootText" presStyleLbl="node4" presStyleIdx="1" presStyleCnt="4">
        <dgm:presLayoutVars>
          <dgm:chPref val="3"/>
        </dgm:presLayoutVars>
      </dgm:prSet>
      <dgm:spPr/>
    </dgm:pt>
    <dgm:pt modelId="{F39C020A-FC5A-48EB-93AB-BA8EE20E1CA2}" type="pres">
      <dgm:prSet presAssocID="{C0FF234E-119A-4B84-BD5F-1BBBE64D21F5}" presName="rootConnector" presStyleLbl="node4" presStyleIdx="1" presStyleCnt="4"/>
      <dgm:spPr/>
    </dgm:pt>
    <dgm:pt modelId="{9E2C8274-7A2B-4216-BEC7-E07C678BE35E}" type="pres">
      <dgm:prSet presAssocID="{C0FF234E-119A-4B84-BD5F-1BBBE64D21F5}" presName="hierChild4" presStyleCnt="0"/>
      <dgm:spPr/>
    </dgm:pt>
    <dgm:pt modelId="{5DD75DDD-B655-4152-8D34-B0DCA6F8469E}" type="pres">
      <dgm:prSet presAssocID="{C0FF234E-119A-4B84-BD5F-1BBBE64D21F5}" presName="hierChild5" presStyleCnt="0"/>
      <dgm:spPr/>
    </dgm:pt>
    <dgm:pt modelId="{E12BF03C-55F0-4808-8A7C-0EC22F2257EB}" type="pres">
      <dgm:prSet presAssocID="{9E604C74-5553-446B-9666-DA617F0E6925}" presName="hierChild7" presStyleCnt="0"/>
      <dgm:spPr/>
    </dgm:pt>
    <dgm:pt modelId="{CC55036F-4F9B-415C-833C-B5A578089DAE}" type="pres">
      <dgm:prSet presAssocID="{16034986-59E0-48D7-8C7A-500FA68B3B87}" presName="Name35" presStyleLbl="parChTrans1D3" presStyleIdx="1" presStyleCnt="2"/>
      <dgm:spPr/>
    </dgm:pt>
    <dgm:pt modelId="{0C4D734E-AEF3-4E7B-A975-71D30A00B8C7}" type="pres">
      <dgm:prSet presAssocID="{A35535C0-93E4-4EA5-87F7-9C8F9635BBCB}" presName="hierRoot2" presStyleCnt="0">
        <dgm:presLayoutVars>
          <dgm:hierBranch val="r"/>
        </dgm:presLayoutVars>
      </dgm:prSet>
      <dgm:spPr/>
    </dgm:pt>
    <dgm:pt modelId="{8DCD2EF1-B3DB-45D7-8332-00ED2DC9BE17}" type="pres">
      <dgm:prSet presAssocID="{A35535C0-93E4-4EA5-87F7-9C8F9635BBCB}" presName="rootComposite" presStyleCnt="0"/>
      <dgm:spPr/>
    </dgm:pt>
    <dgm:pt modelId="{D68701E5-A88A-4DD9-BC1D-8A90463D4167}" type="pres">
      <dgm:prSet presAssocID="{A35535C0-93E4-4EA5-87F7-9C8F9635BBCB}" presName="rootText" presStyleLbl="node3" presStyleIdx="1" presStyleCnt="2">
        <dgm:presLayoutVars>
          <dgm:chPref val="3"/>
        </dgm:presLayoutVars>
      </dgm:prSet>
      <dgm:spPr/>
    </dgm:pt>
    <dgm:pt modelId="{5C10C2E2-DE07-40D5-B6BE-7EADC8069B7F}" type="pres">
      <dgm:prSet presAssocID="{A35535C0-93E4-4EA5-87F7-9C8F9635BBCB}" presName="rootConnector" presStyleLbl="node3" presStyleIdx="1" presStyleCnt="2"/>
      <dgm:spPr/>
    </dgm:pt>
    <dgm:pt modelId="{84304F3B-0EBF-480E-A319-3840509D1690}" type="pres">
      <dgm:prSet presAssocID="{A35535C0-93E4-4EA5-87F7-9C8F9635BBCB}" presName="hierChild4" presStyleCnt="0"/>
      <dgm:spPr/>
    </dgm:pt>
    <dgm:pt modelId="{B1AD9887-EB59-4E3D-BA57-8D33EDA65F87}" type="pres">
      <dgm:prSet presAssocID="{A35535C0-93E4-4EA5-87F7-9C8F9635BBCB}" presName="hierChild5" presStyleCnt="0"/>
      <dgm:spPr/>
    </dgm:pt>
    <dgm:pt modelId="{6B7CE03C-08BF-492F-9E26-DEBC379F173F}" type="pres">
      <dgm:prSet presAssocID="{322A0E59-40B6-4A96-9747-0EEA4C919260}" presName="Name111" presStyleLbl="parChTrans1D4" presStyleIdx="4" presStyleCnt="8"/>
      <dgm:spPr/>
    </dgm:pt>
    <dgm:pt modelId="{476D4062-DA03-4AA1-A6A5-1B029E26871E}" type="pres">
      <dgm:prSet presAssocID="{19811266-F19E-4055-84F7-A13F965189DF}" presName="hierRoot3" presStyleCnt="0">
        <dgm:presLayoutVars>
          <dgm:hierBranch/>
        </dgm:presLayoutVars>
      </dgm:prSet>
      <dgm:spPr/>
    </dgm:pt>
    <dgm:pt modelId="{B40586E5-D7C1-4A53-AAB3-268512EA77CD}" type="pres">
      <dgm:prSet presAssocID="{19811266-F19E-4055-84F7-A13F965189DF}" presName="rootComposite3" presStyleCnt="0"/>
      <dgm:spPr/>
    </dgm:pt>
    <dgm:pt modelId="{7C43AC7E-42CF-4109-9564-9F29E5DB84BF}" type="pres">
      <dgm:prSet presAssocID="{19811266-F19E-4055-84F7-A13F965189DF}" presName="rootText3" presStyleLbl="asst3" presStyleIdx="2" presStyleCnt="4">
        <dgm:presLayoutVars>
          <dgm:chPref val="3"/>
        </dgm:presLayoutVars>
      </dgm:prSet>
      <dgm:spPr/>
    </dgm:pt>
    <dgm:pt modelId="{FEDC3975-0B11-4D0B-BE4F-A0BB79448E5C}" type="pres">
      <dgm:prSet presAssocID="{19811266-F19E-4055-84F7-A13F965189DF}" presName="rootConnector3" presStyleLbl="asst3" presStyleIdx="2" presStyleCnt="4"/>
      <dgm:spPr/>
    </dgm:pt>
    <dgm:pt modelId="{7DCBFA89-45A4-4CA1-BBFF-7E09493F5569}" type="pres">
      <dgm:prSet presAssocID="{19811266-F19E-4055-84F7-A13F965189DF}" presName="hierChild6" presStyleCnt="0"/>
      <dgm:spPr/>
    </dgm:pt>
    <dgm:pt modelId="{4BBE85D9-8963-4ADF-A1F8-BCE4912D5C1F}" type="pres">
      <dgm:prSet presAssocID="{F8634A0D-7A3A-4583-87FD-627C866EF29D}" presName="Name35" presStyleLbl="parChTrans1D4" presStyleIdx="5" presStyleCnt="8"/>
      <dgm:spPr/>
    </dgm:pt>
    <dgm:pt modelId="{38A1213F-FFE7-4BFD-8040-6374ED9AADF7}" type="pres">
      <dgm:prSet presAssocID="{B86E5F4A-EFB4-4646-BC94-237AF050A307}" presName="hierRoot2" presStyleCnt="0">
        <dgm:presLayoutVars>
          <dgm:hierBranch val="r"/>
        </dgm:presLayoutVars>
      </dgm:prSet>
      <dgm:spPr/>
    </dgm:pt>
    <dgm:pt modelId="{7CA90EBD-3DA0-4E9A-91B6-4A02246911FD}" type="pres">
      <dgm:prSet presAssocID="{B86E5F4A-EFB4-4646-BC94-237AF050A307}" presName="rootComposite" presStyleCnt="0"/>
      <dgm:spPr/>
    </dgm:pt>
    <dgm:pt modelId="{AC018BC7-76E0-40B1-AB56-1F3B24FDDE4A}" type="pres">
      <dgm:prSet presAssocID="{B86E5F4A-EFB4-4646-BC94-237AF050A307}" presName="rootText" presStyleLbl="node4" presStyleIdx="2" presStyleCnt="4">
        <dgm:presLayoutVars>
          <dgm:chPref val="3"/>
        </dgm:presLayoutVars>
      </dgm:prSet>
      <dgm:spPr/>
    </dgm:pt>
    <dgm:pt modelId="{55B6B4C4-810D-4F10-B714-6DA41A56A158}" type="pres">
      <dgm:prSet presAssocID="{B86E5F4A-EFB4-4646-BC94-237AF050A307}" presName="rootConnector" presStyleLbl="node4" presStyleIdx="2" presStyleCnt="4"/>
      <dgm:spPr/>
    </dgm:pt>
    <dgm:pt modelId="{3D9F4E9E-54FC-471F-82B2-5896B0037098}" type="pres">
      <dgm:prSet presAssocID="{B86E5F4A-EFB4-4646-BC94-237AF050A307}" presName="hierChild4" presStyleCnt="0"/>
      <dgm:spPr/>
    </dgm:pt>
    <dgm:pt modelId="{EC0941C9-E5C0-4CE8-9EBA-9483BA660EFA}" type="pres">
      <dgm:prSet presAssocID="{B86E5F4A-EFB4-4646-BC94-237AF050A307}" presName="hierChild5" presStyleCnt="0"/>
      <dgm:spPr/>
    </dgm:pt>
    <dgm:pt modelId="{2C6B1544-E864-4838-B3B1-F444E37C59F0}" type="pres">
      <dgm:prSet presAssocID="{19811266-F19E-4055-84F7-A13F965189DF}" presName="hierChild7" presStyleCnt="0"/>
      <dgm:spPr/>
    </dgm:pt>
    <dgm:pt modelId="{D8B8C84C-D894-4819-84F5-A69694D1391E}" type="pres">
      <dgm:prSet presAssocID="{C6BFD18A-7673-4008-B111-80AA09D5A694}" presName="Name111" presStyleLbl="parChTrans1D4" presStyleIdx="6" presStyleCnt="8"/>
      <dgm:spPr/>
    </dgm:pt>
    <dgm:pt modelId="{FC2EBD1E-43E1-4EE3-ABE6-1FC5DB106DEF}" type="pres">
      <dgm:prSet presAssocID="{F82CF3A2-D341-4FD0-B555-92D7C6603C7B}" presName="hierRoot3" presStyleCnt="0">
        <dgm:presLayoutVars>
          <dgm:hierBranch/>
        </dgm:presLayoutVars>
      </dgm:prSet>
      <dgm:spPr/>
    </dgm:pt>
    <dgm:pt modelId="{8823B096-ADFA-4813-9AD2-2E606BB6E09D}" type="pres">
      <dgm:prSet presAssocID="{F82CF3A2-D341-4FD0-B555-92D7C6603C7B}" presName="rootComposite3" presStyleCnt="0"/>
      <dgm:spPr/>
    </dgm:pt>
    <dgm:pt modelId="{0ACEC670-C9FC-4BBA-8A63-2816FE9246AD}" type="pres">
      <dgm:prSet presAssocID="{F82CF3A2-D341-4FD0-B555-92D7C6603C7B}" presName="rootText3" presStyleLbl="asst3" presStyleIdx="3" presStyleCnt="4">
        <dgm:presLayoutVars>
          <dgm:chPref val="3"/>
        </dgm:presLayoutVars>
      </dgm:prSet>
      <dgm:spPr/>
    </dgm:pt>
    <dgm:pt modelId="{491DE87E-8919-4438-913C-B1C9905A96A6}" type="pres">
      <dgm:prSet presAssocID="{F82CF3A2-D341-4FD0-B555-92D7C6603C7B}" presName="rootConnector3" presStyleLbl="asst3" presStyleIdx="3" presStyleCnt="4"/>
      <dgm:spPr/>
    </dgm:pt>
    <dgm:pt modelId="{CAAD25E9-DFE1-4B89-8948-D769C41F6869}" type="pres">
      <dgm:prSet presAssocID="{F82CF3A2-D341-4FD0-B555-92D7C6603C7B}" presName="hierChild6" presStyleCnt="0"/>
      <dgm:spPr/>
    </dgm:pt>
    <dgm:pt modelId="{498B09AB-DD88-4B84-B664-AB9270964344}" type="pres">
      <dgm:prSet presAssocID="{721502E6-8BF9-4C24-871B-AE5ACED96F8B}" presName="Name35" presStyleLbl="parChTrans1D4" presStyleIdx="7" presStyleCnt="8"/>
      <dgm:spPr/>
    </dgm:pt>
    <dgm:pt modelId="{BB0576F7-A43B-46B9-93B6-1B25C9E6C3B3}" type="pres">
      <dgm:prSet presAssocID="{CC1652F1-1AB6-4403-8CAD-3FA79AFCCB64}" presName="hierRoot2" presStyleCnt="0">
        <dgm:presLayoutVars>
          <dgm:hierBranch val="r"/>
        </dgm:presLayoutVars>
      </dgm:prSet>
      <dgm:spPr/>
    </dgm:pt>
    <dgm:pt modelId="{ECE07A1C-7D7B-401C-92AF-D0E67273C665}" type="pres">
      <dgm:prSet presAssocID="{CC1652F1-1AB6-4403-8CAD-3FA79AFCCB64}" presName="rootComposite" presStyleCnt="0"/>
      <dgm:spPr/>
    </dgm:pt>
    <dgm:pt modelId="{659F50A1-9BE5-4816-BB1D-74AE9638159E}" type="pres">
      <dgm:prSet presAssocID="{CC1652F1-1AB6-4403-8CAD-3FA79AFCCB64}" presName="rootText" presStyleLbl="node4" presStyleIdx="3" presStyleCnt="4">
        <dgm:presLayoutVars>
          <dgm:chPref val="3"/>
        </dgm:presLayoutVars>
      </dgm:prSet>
      <dgm:spPr/>
    </dgm:pt>
    <dgm:pt modelId="{6CB1F482-24E9-4262-A0C0-513DF8A63D3F}" type="pres">
      <dgm:prSet presAssocID="{CC1652F1-1AB6-4403-8CAD-3FA79AFCCB64}" presName="rootConnector" presStyleLbl="node4" presStyleIdx="3" presStyleCnt="4"/>
      <dgm:spPr/>
    </dgm:pt>
    <dgm:pt modelId="{A68FC244-FBEA-4501-A548-7973107583A5}" type="pres">
      <dgm:prSet presAssocID="{CC1652F1-1AB6-4403-8CAD-3FA79AFCCB64}" presName="hierChild4" presStyleCnt="0"/>
      <dgm:spPr/>
    </dgm:pt>
    <dgm:pt modelId="{3298B1C3-E499-471A-A84D-4639B6B9B315}" type="pres">
      <dgm:prSet presAssocID="{CC1652F1-1AB6-4403-8CAD-3FA79AFCCB64}" presName="hierChild5" presStyleCnt="0"/>
      <dgm:spPr/>
    </dgm:pt>
    <dgm:pt modelId="{E3977A11-2661-426D-BBB5-DD85985B9BDE}" type="pres">
      <dgm:prSet presAssocID="{F82CF3A2-D341-4FD0-B555-92D7C6603C7B}" presName="hierChild7" presStyleCnt="0"/>
      <dgm:spPr/>
    </dgm:pt>
    <dgm:pt modelId="{8D0533ED-2C09-4706-BDFF-4F57AF57F256}" type="pres">
      <dgm:prSet presAssocID="{40AB3205-2EC8-4DF4-933C-917E987C015B}" presName="hierChild5" presStyleCnt="0"/>
      <dgm:spPr/>
    </dgm:pt>
    <dgm:pt modelId="{A8036532-A9B2-4CF3-BB80-16D3F6DA984B}" type="pres">
      <dgm:prSet presAssocID="{797C8AD1-8750-4044-B87C-FADCFA31BFB6}" presName="hierChild3" presStyleCnt="0"/>
      <dgm:spPr/>
    </dgm:pt>
    <dgm:pt modelId="{8C4F4780-63F3-42FE-883A-8866C80A9035}" type="pres">
      <dgm:prSet presAssocID="{CCEDBB57-D7FA-479D-A6BB-A1E840806D98}" presName="Name111" presStyleLbl="parChTrans1D2" presStyleIdx="1" presStyleCnt="3"/>
      <dgm:spPr/>
    </dgm:pt>
    <dgm:pt modelId="{4745CED1-8119-44DC-A09D-B2E42CC08AE8}" type="pres">
      <dgm:prSet presAssocID="{0E0F2B23-55C7-4370-86CF-7584E6603DAC}" presName="hierRoot3" presStyleCnt="0">
        <dgm:presLayoutVars>
          <dgm:hierBranch/>
        </dgm:presLayoutVars>
      </dgm:prSet>
      <dgm:spPr/>
    </dgm:pt>
    <dgm:pt modelId="{B8907794-3243-48FB-AC88-7A0FF61A7D90}" type="pres">
      <dgm:prSet presAssocID="{0E0F2B23-55C7-4370-86CF-7584E6603DAC}" presName="rootComposite3" presStyleCnt="0"/>
      <dgm:spPr/>
    </dgm:pt>
    <dgm:pt modelId="{1EA8184C-51DA-4626-AA82-BD01F701827C}" type="pres">
      <dgm:prSet presAssocID="{0E0F2B23-55C7-4370-86CF-7584E6603DAC}" presName="rootText3" presStyleLbl="asst1" presStyleIdx="0" presStyleCnt="2">
        <dgm:presLayoutVars>
          <dgm:chPref val="3"/>
        </dgm:presLayoutVars>
      </dgm:prSet>
      <dgm:spPr/>
    </dgm:pt>
    <dgm:pt modelId="{05F7772D-8671-4B43-9458-B822A79103DE}" type="pres">
      <dgm:prSet presAssocID="{0E0F2B23-55C7-4370-86CF-7584E6603DAC}" presName="rootConnector3" presStyleLbl="asst1" presStyleIdx="0" presStyleCnt="2"/>
      <dgm:spPr/>
    </dgm:pt>
    <dgm:pt modelId="{60BF438D-802A-444D-BFF0-8CB84674355F}" type="pres">
      <dgm:prSet presAssocID="{0E0F2B23-55C7-4370-86CF-7584E6603DAC}" presName="hierChild6" presStyleCnt="0"/>
      <dgm:spPr/>
    </dgm:pt>
    <dgm:pt modelId="{7526C0B0-7435-4724-AE7E-A0BDA5771313}" type="pres">
      <dgm:prSet presAssocID="{0E0F2B23-55C7-4370-86CF-7584E6603DAC}" presName="hierChild7" presStyleCnt="0"/>
      <dgm:spPr/>
    </dgm:pt>
    <dgm:pt modelId="{52262C01-B4B3-4596-8EB6-AB3482ECE0F9}" type="pres">
      <dgm:prSet presAssocID="{2A4A7683-1D07-4D15-8553-3D47E115FE95}" presName="Name111" presStyleLbl="parChTrans1D2" presStyleIdx="2" presStyleCnt="3"/>
      <dgm:spPr/>
    </dgm:pt>
    <dgm:pt modelId="{78B643DD-451A-4F5B-8F9E-B480AE117754}" type="pres">
      <dgm:prSet presAssocID="{FE4AADDB-D294-4C14-8BC7-D3F225836BDE}" presName="hierRoot3" presStyleCnt="0">
        <dgm:presLayoutVars>
          <dgm:hierBranch/>
        </dgm:presLayoutVars>
      </dgm:prSet>
      <dgm:spPr/>
    </dgm:pt>
    <dgm:pt modelId="{7F1E2085-392F-4DC7-8E6F-F9AF9843C2E9}" type="pres">
      <dgm:prSet presAssocID="{FE4AADDB-D294-4C14-8BC7-D3F225836BDE}" presName="rootComposite3" presStyleCnt="0"/>
      <dgm:spPr/>
    </dgm:pt>
    <dgm:pt modelId="{8D466E9E-2E01-4BAA-AF4D-24D6237367C9}" type="pres">
      <dgm:prSet presAssocID="{FE4AADDB-D294-4C14-8BC7-D3F225836BDE}" presName="rootText3" presStyleLbl="asst1" presStyleIdx="1" presStyleCnt="2">
        <dgm:presLayoutVars>
          <dgm:chPref val="3"/>
        </dgm:presLayoutVars>
      </dgm:prSet>
      <dgm:spPr/>
    </dgm:pt>
    <dgm:pt modelId="{C81181DC-11B2-4A3A-B169-63AC51C6B32C}" type="pres">
      <dgm:prSet presAssocID="{FE4AADDB-D294-4C14-8BC7-D3F225836BDE}" presName="rootConnector3" presStyleLbl="asst1" presStyleIdx="1" presStyleCnt="2"/>
      <dgm:spPr/>
    </dgm:pt>
    <dgm:pt modelId="{1637E024-2A12-429A-91B5-698E6B1F27B2}" type="pres">
      <dgm:prSet presAssocID="{FE4AADDB-D294-4C14-8BC7-D3F225836BDE}" presName="hierChild6" presStyleCnt="0"/>
      <dgm:spPr/>
    </dgm:pt>
    <dgm:pt modelId="{C35B50E4-89AE-4B3A-93E9-16D1286AF3B8}" type="pres">
      <dgm:prSet presAssocID="{FE4AADDB-D294-4C14-8BC7-D3F225836BDE}" presName="hierChild7" presStyleCnt="0"/>
      <dgm:spPr/>
    </dgm:pt>
  </dgm:ptLst>
  <dgm:cxnLst>
    <dgm:cxn modelId="{2B7BDF00-9727-40A2-BC86-C551B72F0687}" type="presOf" srcId="{9E604C74-5553-446B-9666-DA617F0E6925}" destId="{AC113272-8EF3-48A5-B805-2D88AFB5FDC5}" srcOrd="0" destOrd="0" presId="urn:microsoft.com/office/officeart/2005/8/layout/orgChart1"/>
    <dgm:cxn modelId="{7BD09B0A-C909-4CEF-96E3-B403CC879741}" srcId="{0C0101F4-AE3D-4689-8C8D-0275ADF9C184}" destId="{4E8E5FEB-E500-4B91-864D-59621E804C70}" srcOrd="0" destOrd="0" parTransId="{BEA117A7-BADF-434E-AFD0-6128A865F865}" sibTransId="{65038290-B85D-43AA-8428-2892FEE903D6}"/>
    <dgm:cxn modelId="{A7D8C20A-E98B-4851-A9C5-FEA2B8F5C4BD}" type="presOf" srcId="{19811266-F19E-4055-84F7-A13F965189DF}" destId="{FEDC3975-0B11-4D0B-BE4F-A0BB79448E5C}" srcOrd="1" destOrd="0" presId="urn:microsoft.com/office/officeart/2005/8/layout/orgChart1"/>
    <dgm:cxn modelId="{DBCAE80A-44B0-48E5-9C17-9355FEE5F322}" type="presOf" srcId="{F6E2CC30-2710-4F2D-B184-27E9428BBC46}" destId="{0D4F5D2C-A14C-4342-ABC5-1483043B8100}" srcOrd="0" destOrd="0" presId="urn:microsoft.com/office/officeart/2005/8/layout/orgChart1"/>
    <dgm:cxn modelId="{E2894013-2639-4F0E-971A-9BA711FA4C04}" type="presOf" srcId="{DF28BB4D-67F6-47D1-92C3-39DD72F868A3}" destId="{5E20AF1E-CF1E-4D51-A3E1-BDC7DCC1BACE}" srcOrd="0" destOrd="0" presId="urn:microsoft.com/office/officeart/2005/8/layout/orgChart1"/>
    <dgm:cxn modelId="{81F3031C-B29E-4DA8-9467-7C79021144AD}" type="presOf" srcId="{0E0F2B23-55C7-4370-86CF-7584E6603DAC}" destId="{05F7772D-8671-4B43-9458-B822A79103DE}" srcOrd="1" destOrd="0" presId="urn:microsoft.com/office/officeart/2005/8/layout/orgChart1"/>
    <dgm:cxn modelId="{8C56A132-EED1-493F-A360-DC767D9120CF}" type="presOf" srcId="{0E0F2B23-55C7-4370-86CF-7584E6603DAC}" destId="{1EA8184C-51DA-4626-AA82-BD01F701827C}" srcOrd="0" destOrd="0" presId="urn:microsoft.com/office/officeart/2005/8/layout/orgChart1"/>
    <dgm:cxn modelId="{51BDF832-017E-4A8B-AC09-59A2EB605E4C}" type="presOf" srcId="{C0FF234E-119A-4B84-BD5F-1BBBE64D21F5}" destId="{F39C020A-FC5A-48EB-93AB-BA8EE20E1CA2}" srcOrd="1" destOrd="0" presId="urn:microsoft.com/office/officeart/2005/8/layout/orgChart1"/>
    <dgm:cxn modelId="{50867938-D36C-4B87-A150-945203734990}" type="presOf" srcId="{7396860D-D486-46E7-86D3-A3568C15E678}" destId="{919D0781-52EC-48C9-A48D-583DFA8209B6}" srcOrd="1" destOrd="0" presId="urn:microsoft.com/office/officeart/2005/8/layout/orgChart1"/>
    <dgm:cxn modelId="{296CAC38-6567-4ED8-A931-D8D104844E35}" type="presOf" srcId="{27F44BA3-77EE-403C-A921-86D7C977E935}" destId="{28F9DE79-CBB0-4FCE-90BB-A5774811A5F5}" srcOrd="0" destOrd="0" presId="urn:microsoft.com/office/officeart/2005/8/layout/orgChart1"/>
    <dgm:cxn modelId="{77ABE938-7C06-4BDD-8541-8FEDDC47FB4E}" type="presOf" srcId="{797C8AD1-8750-4044-B87C-FADCFA31BFB6}" destId="{9F23207D-5294-4956-A254-1AE06FC26793}" srcOrd="0" destOrd="0" presId="urn:microsoft.com/office/officeart/2005/8/layout/orgChart1"/>
    <dgm:cxn modelId="{88AD6E3E-3330-4445-91F8-C9DBD8059211}" srcId="{40AB3205-2EC8-4DF4-933C-917E987C015B}" destId="{7396860D-D486-46E7-86D3-A3568C15E678}" srcOrd="0" destOrd="0" parTransId="{79C2827E-2C13-4491-B02E-CE844A32B887}" sibTransId="{7F25CE3A-5003-4E83-A0BD-6D7F887AA546}"/>
    <dgm:cxn modelId="{5185E740-4A01-409A-9ED1-4EFEA276F605}" type="presOf" srcId="{79C2827E-2C13-4491-B02E-CE844A32B887}" destId="{9CF00EA5-3B43-47E8-82B7-3CCA503DFAAD}" srcOrd="0" destOrd="0" presId="urn:microsoft.com/office/officeart/2005/8/layout/orgChart1"/>
    <dgm:cxn modelId="{455E595B-BD2B-4D9D-8EC5-EB5F60897748}" type="presOf" srcId="{322A0E59-40B6-4A96-9747-0EEA4C919260}" destId="{6B7CE03C-08BF-492F-9E26-DEBC379F173F}" srcOrd="0" destOrd="0" presId="urn:microsoft.com/office/officeart/2005/8/layout/orgChart1"/>
    <dgm:cxn modelId="{EE6CB35B-EAE2-466F-9967-CA158FE7616D}" type="presOf" srcId="{F82CF3A2-D341-4FD0-B555-92D7C6603C7B}" destId="{491DE87E-8919-4438-913C-B1C9905A96A6}" srcOrd="1" destOrd="0" presId="urn:microsoft.com/office/officeart/2005/8/layout/orgChart1"/>
    <dgm:cxn modelId="{9D3C065C-1F62-4C80-AEE6-E3122B4EA7E6}" type="presOf" srcId="{FE4AADDB-D294-4C14-8BC7-D3F225836BDE}" destId="{8D466E9E-2E01-4BAA-AF4D-24D6237367C9}" srcOrd="0" destOrd="0" presId="urn:microsoft.com/office/officeart/2005/8/layout/orgChart1"/>
    <dgm:cxn modelId="{0C1D346B-9678-41AC-BAA6-121C6931ED6A}" srcId="{797C8AD1-8750-4044-B87C-FADCFA31BFB6}" destId="{40AB3205-2EC8-4DF4-933C-917E987C015B}" srcOrd="2" destOrd="0" parTransId="{DF28BB4D-67F6-47D1-92C3-39DD72F868A3}" sibTransId="{2369C590-EAEA-48A1-BA3D-A9CB05CD9452}"/>
    <dgm:cxn modelId="{45DC756B-B6EA-4A9B-BF91-2BC91DE3AA94}" srcId="{797C8AD1-8750-4044-B87C-FADCFA31BFB6}" destId="{0E0F2B23-55C7-4370-86CF-7584E6603DAC}" srcOrd="0" destOrd="0" parTransId="{CCEDBB57-D7FA-479D-A6BB-A1E840806D98}" sibTransId="{7F8F3836-1871-4423-9E20-8B3BA5156476}"/>
    <dgm:cxn modelId="{B478F96E-4648-485E-B320-A2F527DC897F}" type="presOf" srcId="{B86E5F4A-EFB4-4646-BC94-237AF050A307}" destId="{55B6B4C4-810D-4F10-B714-6DA41A56A158}" srcOrd="1" destOrd="0" presId="urn:microsoft.com/office/officeart/2005/8/layout/orgChart1"/>
    <dgm:cxn modelId="{32B19B52-1109-4623-B678-94501A39D7B1}" type="presOf" srcId="{CC1652F1-1AB6-4403-8CAD-3FA79AFCCB64}" destId="{659F50A1-9BE5-4816-BB1D-74AE9638159E}" srcOrd="0" destOrd="0" presId="urn:microsoft.com/office/officeart/2005/8/layout/orgChart1"/>
    <dgm:cxn modelId="{BB43DE73-2196-45EC-B552-A8F4C2764464}" type="presOf" srcId="{721502E6-8BF9-4C24-871B-AE5ACED96F8B}" destId="{498B09AB-DD88-4B84-B664-AB9270964344}" srcOrd="0" destOrd="0" presId="urn:microsoft.com/office/officeart/2005/8/layout/orgChart1"/>
    <dgm:cxn modelId="{AE9A2E5A-45E9-487B-83E0-FA0B7E93E7AE}" type="presOf" srcId="{F82CF3A2-D341-4FD0-B555-92D7C6603C7B}" destId="{0ACEC670-C9FC-4BBA-8A63-2816FE9246AD}" srcOrd="0" destOrd="0" presId="urn:microsoft.com/office/officeart/2005/8/layout/orgChart1"/>
    <dgm:cxn modelId="{D5FB817B-599E-4672-B55A-AE86AE85FD2C}" srcId="{19811266-F19E-4055-84F7-A13F965189DF}" destId="{B86E5F4A-EFB4-4646-BC94-237AF050A307}" srcOrd="0" destOrd="0" parTransId="{F8634A0D-7A3A-4583-87FD-627C866EF29D}" sibTransId="{C0E77806-1013-4C2B-A996-0CA4D1CAE453}"/>
    <dgm:cxn modelId="{46826486-E3B5-4997-A3D8-66EA8D23683E}" type="presOf" srcId="{42155D2B-2F3F-4BF9-B284-4C5583A32E76}" destId="{8E47F3BF-433B-4A97-8B3E-1AD315153E4B}" srcOrd="0" destOrd="0" presId="urn:microsoft.com/office/officeart/2005/8/layout/orgChart1"/>
    <dgm:cxn modelId="{3291F48A-DD40-4AB9-B084-33DB88054EF8}" type="presOf" srcId="{0C0101F4-AE3D-4689-8C8D-0275ADF9C184}" destId="{0ADAA94C-6BA3-47B3-B381-6650AA2AEA6C}" srcOrd="0" destOrd="0" presId="urn:microsoft.com/office/officeart/2005/8/layout/orgChart1"/>
    <dgm:cxn modelId="{9BE0CE94-1D2D-4DC3-ABD6-9F4B82ADB13D}" type="presOf" srcId="{6F1F2DDB-0677-46B9-9092-7A706AA0DD3E}" destId="{48738A78-6893-4B99-8870-2C04D7DB21B6}" srcOrd="0" destOrd="0" presId="urn:microsoft.com/office/officeart/2005/8/layout/orgChart1"/>
    <dgm:cxn modelId="{78B70596-AB85-4614-9137-7AAD19D0DA88}" srcId="{9E604C74-5553-446B-9666-DA617F0E6925}" destId="{C0FF234E-119A-4B84-BD5F-1BBBE64D21F5}" srcOrd="0" destOrd="0" parTransId="{F6E2CC30-2710-4F2D-B184-27E9428BBC46}" sibTransId="{6B4D37BE-80FD-495D-A7C0-56452A05BD63}"/>
    <dgm:cxn modelId="{4ADDC897-C79E-4312-9F31-A5A69CFD7B41}" type="presOf" srcId="{40AB3205-2EC8-4DF4-933C-917E987C015B}" destId="{45D705B7-CC11-4DFF-B151-21147290C7F8}" srcOrd="1" destOrd="0" presId="urn:microsoft.com/office/officeart/2005/8/layout/orgChart1"/>
    <dgm:cxn modelId="{2792C599-B384-4B07-95A6-3088782D8159}" type="presOf" srcId="{7396860D-D486-46E7-86D3-A3568C15E678}" destId="{F02366C4-EBC5-4DFE-81E8-0BE160D1A702}" srcOrd="0" destOrd="0" presId="urn:microsoft.com/office/officeart/2005/8/layout/orgChart1"/>
    <dgm:cxn modelId="{4C73689B-883B-404A-81EF-540A99369E38}" type="presOf" srcId="{A35535C0-93E4-4EA5-87F7-9C8F9635BBCB}" destId="{5C10C2E2-DE07-40D5-B6BE-7EADC8069B7F}" srcOrd="1" destOrd="0" presId="urn:microsoft.com/office/officeart/2005/8/layout/orgChart1"/>
    <dgm:cxn modelId="{379065A2-44B1-4B9B-ABF2-312F4C720A95}" type="presOf" srcId="{CC1652F1-1AB6-4403-8CAD-3FA79AFCCB64}" destId="{6CB1F482-24E9-4262-A0C0-513DF8A63D3F}" srcOrd="1" destOrd="0" presId="urn:microsoft.com/office/officeart/2005/8/layout/orgChart1"/>
    <dgm:cxn modelId="{2BD30DA3-A023-4491-97BC-195EC3BC69A8}" type="presOf" srcId="{B86E5F4A-EFB4-4646-BC94-237AF050A307}" destId="{AC018BC7-76E0-40B1-AB56-1F3B24FDDE4A}" srcOrd="0" destOrd="0" presId="urn:microsoft.com/office/officeart/2005/8/layout/orgChart1"/>
    <dgm:cxn modelId="{73D2DDA4-847A-457F-87B6-D0898199F94A}" srcId="{A35535C0-93E4-4EA5-87F7-9C8F9635BBCB}" destId="{F82CF3A2-D341-4FD0-B555-92D7C6603C7B}" srcOrd="1" destOrd="0" parTransId="{C6BFD18A-7673-4008-B111-80AA09D5A694}" sibTransId="{46FCED06-3CE6-4E4C-8F7A-8BBA6F5BFD48}"/>
    <dgm:cxn modelId="{C2EE4AA7-C066-472B-9E10-677B453AA8BE}" type="presOf" srcId="{797C8AD1-8750-4044-B87C-FADCFA31BFB6}" destId="{9E738245-399E-45B3-9C96-40A8C25620F2}" srcOrd="1" destOrd="0" presId="urn:microsoft.com/office/officeart/2005/8/layout/orgChart1"/>
    <dgm:cxn modelId="{AC870FAA-29CE-4AA1-8829-D4983D1C4E4D}" type="presOf" srcId="{CCEDBB57-D7FA-479D-A6BB-A1E840806D98}" destId="{8C4F4780-63F3-42FE-883A-8866C80A9035}" srcOrd="0" destOrd="0" presId="urn:microsoft.com/office/officeart/2005/8/layout/orgChart1"/>
    <dgm:cxn modelId="{60DBC4B3-0B65-44A3-BB2F-FA72559C4714}" type="presOf" srcId="{16034986-59E0-48D7-8C7A-500FA68B3B87}" destId="{CC55036F-4F9B-415C-833C-B5A578089DAE}" srcOrd="0" destOrd="0" presId="urn:microsoft.com/office/officeart/2005/8/layout/orgChart1"/>
    <dgm:cxn modelId="{C73525B9-3E2A-43F4-8E4D-7B528DC52013}" type="presOf" srcId="{F8634A0D-7A3A-4583-87FD-627C866EF29D}" destId="{4BBE85D9-8963-4ADF-A1F8-BCE4912D5C1F}" srcOrd="0" destOrd="0" presId="urn:microsoft.com/office/officeart/2005/8/layout/orgChart1"/>
    <dgm:cxn modelId="{FA8E2CBD-E992-4F64-8380-54925E4C013E}" srcId="{A35535C0-93E4-4EA5-87F7-9C8F9635BBCB}" destId="{19811266-F19E-4055-84F7-A13F965189DF}" srcOrd="0" destOrd="0" parTransId="{322A0E59-40B6-4A96-9747-0EEA4C919260}" sibTransId="{A98C54CD-5DB5-454E-AAFE-D5C40F16E196}"/>
    <dgm:cxn modelId="{AD2F07C3-B55D-47D3-8CCF-0E91BEB6B427}" type="presOf" srcId="{C0FF234E-119A-4B84-BD5F-1BBBE64D21F5}" destId="{DFB407DD-96B5-47A9-8F34-FFF0D0757F61}" srcOrd="0" destOrd="0" presId="urn:microsoft.com/office/officeart/2005/8/layout/orgChart1"/>
    <dgm:cxn modelId="{160EBEC3-ADD4-4FAB-A206-3D1E0B007997}" type="presOf" srcId="{C6BFD18A-7673-4008-B111-80AA09D5A694}" destId="{D8B8C84C-D894-4819-84F5-A69694D1391E}" srcOrd="0" destOrd="0" presId="urn:microsoft.com/office/officeart/2005/8/layout/orgChart1"/>
    <dgm:cxn modelId="{F4A8FBC5-A669-4767-B42B-096CE93B5695}" type="presOf" srcId="{0C0101F4-AE3D-4689-8C8D-0275ADF9C184}" destId="{89CC5F65-41A0-4BF3-BBD6-CA0E16E637B0}" srcOrd="1" destOrd="0" presId="urn:microsoft.com/office/officeart/2005/8/layout/orgChart1"/>
    <dgm:cxn modelId="{2BB23EC7-9BAE-4BC0-9064-E46CEB7F20B7}" srcId="{797C8AD1-8750-4044-B87C-FADCFA31BFB6}" destId="{FE4AADDB-D294-4C14-8BC7-D3F225836BDE}" srcOrd="1" destOrd="0" parTransId="{2A4A7683-1D07-4D15-8553-3D47E115FE95}" sibTransId="{A1B26007-5F58-4081-A986-9761BA908DA0}"/>
    <dgm:cxn modelId="{0374E4C7-7E17-4432-AE6C-3CC0E825D2E2}" srcId="{6F1F2DDB-0677-46B9-9092-7A706AA0DD3E}" destId="{797C8AD1-8750-4044-B87C-FADCFA31BFB6}" srcOrd="0" destOrd="0" parTransId="{B4B34010-601F-4988-B05E-CC91461A1A15}" sibTransId="{3FC4986F-17BB-4881-B847-E5F6299522D8}"/>
    <dgm:cxn modelId="{69F6A2C9-70BC-4279-B394-51617E3C82B9}" type="presOf" srcId="{4E8E5FEB-E500-4B91-864D-59621E804C70}" destId="{8068EF35-2D97-451E-9395-BCD1FEF49C6C}" srcOrd="0" destOrd="0" presId="urn:microsoft.com/office/officeart/2005/8/layout/orgChart1"/>
    <dgm:cxn modelId="{B2B070D8-32FD-4424-AB58-6C5F1F92D1FB}" type="presOf" srcId="{BEA117A7-BADF-434E-AFD0-6128A865F865}" destId="{EBBA7A5F-115D-4542-8B8F-DAB566A69A01}" srcOrd="0" destOrd="0" presId="urn:microsoft.com/office/officeart/2005/8/layout/orgChart1"/>
    <dgm:cxn modelId="{B626C5DC-25F6-45C0-AB6D-641BFA72977B}" srcId="{F82CF3A2-D341-4FD0-B555-92D7C6603C7B}" destId="{CC1652F1-1AB6-4403-8CAD-3FA79AFCCB64}" srcOrd="0" destOrd="0" parTransId="{721502E6-8BF9-4C24-871B-AE5ACED96F8B}" sibTransId="{7746E246-164A-49DC-8820-0DCE32B7C6C7}"/>
    <dgm:cxn modelId="{48CA21DE-FFF7-41EB-8305-9092D82F9E0E}" type="presOf" srcId="{FE4AADDB-D294-4C14-8BC7-D3F225836BDE}" destId="{C81181DC-11B2-4A3A-B169-63AC51C6B32C}" srcOrd="1" destOrd="0" presId="urn:microsoft.com/office/officeart/2005/8/layout/orgChart1"/>
    <dgm:cxn modelId="{350452E0-968E-4AEA-A5CB-3DEE7F21327F}" type="presOf" srcId="{4E8E5FEB-E500-4B91-864D-59621E804C70}" destId="{C5C7F874-2BFC-4FF6-8F0F-9570456C75FF}" srcOrd="1" destOrd="0" presId="urn:microsoft.com/office/officeart/2005/8/layout/orgChart1"/>
    <dgm:cxn modelId="{44D681E1-BEBC-4BB7-8D32-BF0AFD0C45CE}" type="presOf" srcId="{2A4A7683-1D07-4D15-8553-3D47E115FE95}" destId="{52262C01-B4B3-4596-8EB6-AB3482ECE0F9}" srcOrd="0" destOrd="0" presId="urn:microsoft.com/office/officeart/2005/8/layout/orgChart1"/>
    <dgm:cxn modelId="{9AEFD5E7-9D21-4B7A-A725-569EC97A94EB}" type="presOf" srcId="{40AB3205-2EC8-4DF4-933C-917E987C015B}" destId="{2BC53F16-245E-41E8-9A4C-016937D81994}" srcOrd="0" destOrd="0" presId="urn:microsoft.com/office/officeart/2005/8/layout/orgChart1"/>
    <dgm:cxn modelId="{E6E309EB-3505-48CF-A6D1-BB118588E9E5}" srcId="{7396860D-D486-46E7-86D3-A3568C15E678}" destId="{9E604C74-5553-446B-9666-DA617F0E6925}" srcOrd="1" destOrd="0" parTransId="{42155D2B-2F3F-4BF9-B284-4C5583A32E76}" sibTransId="{AC825448-9B23-4128-BD51-8584C7C4BB66}"/>
    <dgm:cxn modelId="{8A73DAED-522B-4BE1-AB8A-BA374B81398C}" srcId="{7396860D-D486-46E7-86D3-A3568C15E678}" destId="{0C0101F4-AE3D-4689-8C8D-0275ADF9C184}" srcOrd="0" destOrd="0" parTransId="{27F44BA3-77EE-403C-A921-86D7C977E935}" sibTransId="{372AE83C-FC81-477F-AEF8-1272135689D5}"/>
    <dgm:cxn modelId="{1DA4FCF2-8190-416B-91CA-788BF69388B5}" type="presOf" srcId="{9E604C74-5553-446B-9666-DA617F0E6925}" destId="{86E2E9A4-AEB5-4554-91CC-AA783C562B3B}" srcOrd="1" destOrd="0" presId="urn:microsoft.com/office/officeart/2005/8/layout/orgChart1"/>
    <dgm:cxn modelId="{1D53F3F3-2AD1-4C89-BB4C-21F0933C6617}" type="presOf" srcId="{19811266-F19E-4055-84F7-A13F965189DF}" destId="{7C43AC7E-42CF-4109-9564-9F29E5DB84BF}" srcOrd="0" destOrd="0" presId="urn:microsoft.com/office/officeart/2005/8/layout/orgChart1"/>
    <dgm:cxn modelId="{101321F7-EBF0-4B74-A5A7-28DE150F0AC4}" srcId="{40AB3205-2EC8-4DF4-933C-917E987C015B}" destId="{A35535C0-93E4-4EA5-87F7-9C8F9635BBCB}" srcOrd="1" destOrd="0" parTransId="{16034986-59E0-48D7-8C7A-500FA68B3B87}" sibTransId="{B0448416-B0E0-492E-9081-D21667CFBB83}"/>
    <dgm:cxn modelId="{3343E8FA-8B36-4D10-B0DD-D697656F70D4}" type="presOf" srcId="{A35535C0-93E4-4EA5-87F7-9C8F9635BBCB}" destId="{D68701E5-A88A-4DD9-BC1D-8A90463D4167}" srcOrd="0" destOrd="0" presId="urn:microsoft.com/office/officeart/2005/8/layout/orgChart1"/>
    <dgm:cxn modelId="{CBF568F9-5CD2-456E-BFBC-CD9DCE0FAB9C}" type="presParOf" srcId="{48738A78-6893-4B99-8870-2C04D7DB21B6}" destId="{8EAE3CF7-F917-42DA-949E-240DD2FBD15C}" srcOrd="0" destOrd="0" presId="urn:microsoft.com/office/officeart/2005/8/layout/orgChart1"/>
    <dgm:cxn modelId="{98CE4735-7EF1-4F8B-A995-E6DF3D9EE362}" type="presParOf" srcId="{8EAE3CF7-F917-42DA-949E-240DD2FBD15C}" destId="{3117F714-CE1A-43DD-9CFA-677A87119356}" srcOrd="0" destOrd="0" presId="urn:microsoft.com/office/officeart/2005/8/layout/orgChart1"/>
    <dgm:cxn modelId="{B029FD41-8A70-4153-89B9-098D134F9E70}" type="presParOf" srcId="{3117F714-CE1A-43DD-9CFA-677A87119356}" destId="{9F23207D-5294-4956-A254-1AE06FC26793}" srcOrd="0" destOrd="0" presId="urn:microsoft.com/office/officeart/2005/8/layout/orgChart1"/>
    <dgm:cxn modelId="{EA23EE26-E527-40E4-8350-C5D04C3CA707}" type="presParOf" srcId="{3117F714-CE1A-43DD-9CFA-677A87119356}" destId="{9E738245-399E-45B3-9C96-40A8C25620F2}" srcOrd="1" destOrd="0" presId="urn:microsoft.com/office/officeart/2005/8/layout/orgChart1"/>
    <dgm:cxn modelId="{82D47487-C446-4C29-B840-AF2BB4D5CB68}" type="presParOf" srcId="{8EAE3CF7-F917-42DA-949E-240DD2FBD15C}" destId="{7C35E306-36F0-40DB-8866-8445A6A24CE0}" srcOrd="1" destOrd="0" presId="urn:microsoft.com/office/officeart/2005/8/layout/orgChart1"/>
    <dgm:cxn modelId="{6D5656CB-51CC-4EE6-85A4-17D39C3AFD43}" type="presParOf" srcId="{7C35E306-36F0-40DB-8866-8445A6A24CE0}" destId="{5E20AF1E-CF1E-4D51-A3E1-BDC7DCC1BACE}" srcOrd="0" destOrd="0" presId="urn:microsoft.com/office/officeart/2005/8/layout/orgChart1"/>
    <dgm:cxn modelId="{35F7C812-80B9-4096-B698-A7D252772CA4}" type="presParOf" srcId="{7C35E306-36F0-40DB-8866-8445A6A24CE0}" destId="{0A597CBE-50BB-4845-A8F3-81FF5A97E0BD}" srcOrd="1" destOrd="0" presId="urn:microsoft.com/office/officeart/2005/8/layout/orgChart1"/>
    <dgm:cxn modelId="{B909338C-FD7E-42E0-9D99-D11E4746C577}" type="presParOf" srcId="{0A597CBE-50BB-4845-A8F3-81FF5A97E0BD}" destId="{D931D608-6223-444F-874C-93409D192CED}" srcOrd="0" destOrd="0" presId="urn:microsoft.com/office/officeart/2005/8/layout/orgChart1"/>
    <dgm:cxn modelId="{810FFE49-90B1-4104-A4AD-79B2FCEB5181}" type="presParOf" srcId="{D931D608-6223-444F-874C-93409D192CED}" destId="{2BC53F16-245E-41E8-9A4C-016937D81994}" srcOrd="0" destOrd="0" presId="urn:microsoft.com/office/officeart/2005/8/layout/orgChart1"/>
    <dgm:cxn modelId="{FAD55518-5995-4B74-84F4-03B722FC806B}" type="presParOf" srcId="{D931D608-6223-444F-874C-93409D192CED}" destId="{45D705B7-CC11-4DFF-B151-21147290C7F8}" srcOrd="1" destOrd="0" presId="urn:microsoft.com/office/officeart/2005/8/layout/orgChart1"/>
    <dgm:cxn modelId="{1652152A-6E81-4272-B388-9815BE86A485}" type="presParOf" srcId="{0A597CBE-50BB-4845-A8F3-81FF5A97E0BD}" destId="{732AFC7E-B67F-486C-8CAF-D16D3E4B0F24}" srcOrd="1" destOrd="0" presId="urn:microsoft.com/office/officeart/2005/8/layout/orgChart1"/>
    <dgm:cxn modelId="{C23F5DEC-214D-4277-BC28-7154F9BBC95D}" type="presParOf" srcId="{732AFC7E-B67F-486C-8CAF-D16D3E4B0F24}" destId="{9CF00EA5-3B43-47E8-82B7-3CCA503DFAAD}" srcOrd="0" destOrd="0" presId="urn:microsoft.com/office/officeart/2005/8/layout/orgChart1"/>
    <dgm:cxn modelId="{6CFE7CE1-147D-491D-A7FA-3AE59BDA367E}" type="presParOf" srcId="{732AFC7E-B67F-486C-8CAF-D16D3E4B0F24}" destId="{655D3B09-1B40-4A72-8249-FC8A473FAE2D}" srcOrd="1" destOrd="0" presId="urn:microsoft.com/office/officeart/2005/8/layout/orgChart1"/>
    <dgm:cxn modelId="{10C21B0B-6001-4EB7-802B-8D7326E6FB7A}" type="presParOf" srcId="{655D3B09-1B40-4A72-8249-FC8A473FAE2D}" destId="{E694D6C0-F098-4318-8A38-A8164161E88A}" srcOrd="0" destOrd="0" presId="urn:microsoft.com/office/officeart/2005/8/layout/orgChart1"/>
    <dgm:cxn modelId="{03A30F21-C47B-4CD2-AC30-61AACDB3CBA8}" type="presParOf" srcId="{E694D6C0-F098-4318-8A38-A8164161E88A}" destId="{F02366C4-EBC5-4DFE-81E8-0BE160D1A702}" srcOrd="0" destOrd="0" presId="urn:microsoft.com/office/officeart/2005/8/layout/orgChart1"/>
    <dgm:cxn modelId="{910029DD-5E1F-48BA-93A3-1030E669B8C9}" type="presParOf" srcId="{E694D6C0-F098-4318-8A38-A8164161E88A}" destId="{919D0781-52EC-48C9-A48D-583DFA8209B6}" srcOrd="1" destOrd="0" presId="urn:microsoft.com/office/officeart/2005/8/layout/orgChart1"/>
    <dgm:cxn modelId="{41B85ED3-4030-4BE0-A3F9-00C1D2A83844}" type="presParOf" srcId="{655D3B09-1B40-4A72-8249-FC8A473FAE2D}" destId="{69A33CDF-4280-4156-AB99-471F4310BBAA}" srcOrd="1" destOrd="0" presId="urn:microsoft.com/office/officeart/2005/8/layout/orgChart1"/>
    <dgm:cxn modelId="{B9ADA014-21F4-4BBA-B5F0-A747070504A5}" type="presParOf" srcId="{655D3B09-1B40-4A72-8249-FC8A473FAE2D}" destId="{43FB0286-2DC0-4B66-9C53-8D08A4B21FFF}" srcOrd="2" destOrd="0" presId="urn:microsoft.com/office/officeart/2005/8/layout/orgChart1"/>
    <dgm:cxn modelId="{072DEAAA-CBCA-45E5-81F8-1BF323AEB4F5}" type="presParOf" srcId="{43FB0286-2DC0-4B66-9C53-8D08A4B21FFF}" destId="{28F9DE79-CBB0-4FCE-90BB-A5774811A5F5}" srcOrd="0" destOrd="0" presId="urn:microsoft.com/office/officeart/2005/8/layout/orgChart1"/>
    <dgm:cxn modelId="{20F9EE10-DA23-4DBC-80DE-DCF165EDBAF2}" type="presParOf" srcId="{43FB0286-2DC0-4B66-9C53-8D08A4B21FFF}" destId="{A5264712-5E40-4E9F-9EBC-7F311F738027}" srcOrd="1" destOrd="0" presId="urn:microsoft.com/office/officeart/2005/8/layout/orgChart1"/>
    <dgm:cxn modelId="{3C98132F-ADA0-46A3-B8C8-8050624A1377}" type="presParOf" srcId="{A5264712-5E40-4E9F-9EBC-7F311F738027}" destId="{A82906FA-2305-4087-8A22-BE20E9B1F627}" srcOrd="0" destOrd="0" presId="urn:microsoft.com/office/officeart/2005/8/layout/orgChart1"/>
    <dgm:cxn modelId="{3E892D43-0EBD-41DB-BF2E-D79E8390B593}" type="presParOf" srcId="{A82906FA-2305-4087-8A22-BE20E9B1F627}" destId="{0ADAA94C-6BA3-47B3-B381-6650AA2AEA6C}" srcOrd="0" destOrd="0" presId="urn:microsoft.com/office/officeart/2005/8/layout/orgChart1"/>
    <dgm:cxn modelId="{9A756103-4F74-4DCC-A2A7-F01E98FE45FE}" type="presParOf" srcId="{A82906FA-2305-4087-8A22-BE20E9B1F627}" destId="{89CC5F65-41A0-4BF3-BBD6-CA0E16E637B0}" srcOrd="1" destOrd="0" presId="urn:microsoft.com/office/officeart/2005/8/layout/orgChart1"/>
    <dgm:cxn modelId="{41723F13-C934-4B90-9AC6-339A082A109B}" type="presParOf" srcId="{A5264712-5E40-4E9F-9EBC-7F311F738027}" destId="{AADD65C7-4BC0-4DB4-A338-AB057571CBDC}" srcOrd="1" destOrd="0" presId="urn:microsoft.com/office/officeart/2005/8/layout/orgChart1"/>
    <dgm:cxn modelId="{AA86CD2E-C86B-46E7-B488-F3E298A625EF}" type="presParOf" srcId="{AADD65C7-4BC0-4DB4-A338-AB057571CBDC}" destId="{EBBA7A5F-115D-4542-8B8F-DAB566A69A01}" srcOrd="0" destOrd="0" presId="urn:microsoft.com/office/officeart/2005/8/layout/orgChart1"/>
    <dgm:cxn modelId="{A1AA3B56-1E15-4E4E-8DF5-483AE19F5C36}" type="presParOf" srcId="{AADD65C7-4BC0-4DB4-A338-AB057571CBDC}" destId="{8BB131E3-04F7-4F17-B5A4-789FAC237C94}" srcOrd="1" destOrd="0" presId="urn:microsoft.com/office/officeart/2005/8/layout/orgChart1"/>
    <dgm:cxn modelId="{50586FE0-4EB8-46AF-A7F9-EBBD5ABDA72B}" type="presParOf" srcId="{8BB131E3-04F7-4F17-B5A4-789FAC237C94}" destId="{EB668E79-783C-4B5A-94D9-FA9BA2498640}" srcOrd="0" destOrd="0" presId="urn:microsoft.com/office/officeart/2005/8/layout/orgChart1"/>
    <dgm:cxn modelId="{01859D3C-ABE4-4623-94A9-B98FB2542BBC}" type="presParOf" srcId="{EB668E79-783C-4B5A-94D9-FA9BA2498640}" destId="{8068EF35-2D97-451E-9395-BCD1FEF49C6C}" srcOrd="0" destOrd="0" presId="urn:microsoft.com/office/officeart/2005/8/layout/orgChart1"/>
    <dgm:cxn modelId="{20CC3098-3A17-4A66-B593-71D3E4DFD0C4}" type="presParOf" srcId="{EB668E79-783C-4B5A-94D9-FA9BA2498640}" destId="{C5C7F874-2BFC-4FF6-8F0F-9570456C75FF}" srcOrd="1" destOrd="0" presId="urn:microsoft.com/office/officeart/2005/8/layout/orgChart1"/>
    <dgm:cxn modelId="{B83733A6-7E15-4D7B-A676-C3757EA96EEC}" type="presParOf" srcId="{8BB131E3-04F7-4F17-B5A4-789FAC237C94}" destId="{C44D4149-3500-4A83-A6A5-A83BA8AE8972}" srcOrd="1" destOrd="0" presId="urn:microsoft.com/office/officeart/2005/8/layout/orgChart1"/>
    <dgm:cxn modelId="{2DF3C5A5-024B-4CE3-BAFE-FD3C5AB640F8}" type="presParOf" srcId="{8BB131E3-04F7-4F17-B5A4-789FAC237C94}" destId="{2AE88F46-669D-4D24-BACF-09ECCE7B55EE}" srcOrd="2" destOrd="0" presId="urn:microsoft.com/office/officeart/2005/8/layout/orgChart1"/>
    <dgm:cxn modelId="{B8CDC84B-9FB0-4695-965A-25ABFA1F53E4}" type="presParOf" srcId="{A5264712-5E40-4E9F-9EBC-7F311F738027}" destId="{E51A83EA-5F65-4305-BBD4-1C7DA9736AB7}" srcOrd="2" destOrd="0" presId="urn:microsoft.com/office/officeart/2005/8/layout/orgChart1"/>
    <dgm:cxn modelId="{F516A94B-6135-4B5A-94AA-B00B2CA6187C}" type="presParOf" srcId="{43FB0286-2DC0-4B66-9C53-8D08A4B21FFF}" destId="{8E47F3BF-433B-4A97-8B3E-1AD315153E4B}" srcOrd="2" destOrd="0" presId="urn:microsoft.com/office/officeart/2005/8/layout/orgChart1"/>
    <dgm:cxn modelId="{59861EF9-AEC9-43D1-B360-56620B2DE281}" type="presParOf" srcId="{43FB0286-2DC0-4B66-9C53-8D08A4B21FFF}" destId="{FB64765F-3FBE-430A-954C-3EA1C9655DEE}" srcOrd="3" destOrd="0" presId="urn:microsoft.com/office/officeart/2005/8/layout/orgChart1"/>
    <dgm:cxn modelId="{7F96296F-C6D3-4DB2-8D1F-546CE3F630FB}" type="presParOf" srcId="{FB64765F-3FBE-430A-954C-3EA1C9655DEE}" destId="{036CD302-77CB-479B-9D6D-C2F3C3E3759E}" srcOrd="0" destOrd="0" presId="urn:microsoft.com/office/officeart/2005/8/layout/orgChart1"/>
    <dgm:cxn modelId="{406EE47E-C631-45D0-BBB4-491A79AC8D90}" type="presParOf" srcId="{036CD302-77CB-479B-9D6D-C2F3C3E3759E}" destId="{AC113272-8EF3-48A5-B805-2D88AFB5FDC5}" srcOrd="0" destOrd="0" presId="urn:microsoft.com/office/officeart/2005/8/layout/orgChart1"/>
    <dgm:cxn modelId="{D91FCB12-DC7D-40CD-93D5-9CE19CAAB25F}" type="presParOf" srcId="{036CD302-77CB-479B-9D6D-C2F3C3E3759E}" destId="{86E2E9A4-AEB5-4554-91CC-AA783C562B3B}" srcOrd="1" destOrd="0" presId="urn:microsoft.com/office/officeart/2005/8/layout/orgChart1"/>
    <dgm:cxn modelId="{3F62A46E-A9AF-452A-8B85-A5811CC2607F}" type="presParOf" srcId="{FB64765F-3FBE-430A-954C-3EA1C9655DEE}" destId="{827DD5F5-6125-4F47-B8B9-E34D6535CB26}" srcOrd="1" destOrd="0" presId="urn:microsoft.com/office/officeart/2005/8/layout/orgChart1"/>
    <dgm:cxn modelId="{CA24252B-F84A-4493-AE68-BCF7E10D57D4}" type="presParOf" srcId="{827DD5F5-6125-4F47-B8B9-E34D6535CB26}" destId="{0D4F5D2C-A14C-4342-ABC5-1483043B8100}" srcOrd="0" destOrd="0" presId="urn:microsoft.com/office/officeart/2005/8/layout/orgChart1"/>
    <dgm:cxn modelId="{518B1C13-4DCE-4AA3-9B57-EE8DD1800183}" type="presParOf" srcId="{827DD5F5-6125-4F47-B8B9-E34D6535CB26}" destId="{D6606ACD-456B-4EA3-BDE9-AFA78DEEAAD5}" srcOrd="1" destOrd="0" presId="urn:microsoft.com/office/officeart/2005/8/layout/orgChart1"/>
    <dgm:cxn modelId="{4DB4936B-BFA2-4E97-962C-E748FD8E5225}" type="presParOf" srcId="{D6606ACD-456B-4EA3-BDE9-AFA78DEEAAD5}" destId="{CFEF8971-AD63-4C10-9086-8C6C4F25B7E9}" srcOrd="0" destOrd="0" presId="urn:microsoft.com/office/officeart/2005/8/layout/orgChart1"/>
    <dgm:cxn modelId="{2BB0D64B-F2A6-4C22-9A23-1311F7754193}" type="presParOf" srcId="{CFEF8971-AD63-4C10-9086-8C6C4F25B7E9}" destId="{DFB407DD-96B5-47A9-8F34-FFF0D0757F61}" srcOrd="0" destOrd="0" presId="urn:microsoft.com/office/officeart/2005/8/layout/orgChart1"/>
    <dgm:cxn modelId="{F0D04FEE-01A5-46FB-BB2C-3E3F2293C959}" type="presParOf" srcId="{CFEF8971-AD63-4C10-9086-8C6C4F25B7E9}" destId="{F39C020A-FC5A-48EB-93AB-BA8EE20E1CA2}" srcOrd="1" destOrd="0" presId="urn:microsoft.com/office/officeart/2005/8/layout/orgChart1"/>
    <dgm:cxn modelId="{21AF9507-E0CE-4F08-8C83-CA2243A6A433}" type="presParOf" srcId="{D6606ACD-456B-4EA3-BDE9-AFA78DEEAAD5}" destId="{9E2C8274-7A2B-4216-BEC7-E07C678BE35E}" srcOrd="1" destOrd="0" presId="urn:microsoft.com/office/officeart/2005/8/layout/orgChart1"/>
    <dgm:cxn modelId="{71AEAD15-2858-458F-A1A7-BD4C08A3DACB}" type="presParOf" srcId="{D6606ACD-456B-4EA3-BDE9-AFA78DEEAAD5}" destId="{5DD75DDD-B655-4152-8D34-B0DCA6F8469E}" srcOrd="2" destOrd="0" presId="urn:microsoft.com/office/officeart/2005/8/layout/orgChart1"/>
    <dgm:cxn modelId="{F9A83B89-4C2F-43CC-8034-2E1500CA953C}" type="presParOf" srcId="{FB64765F-3FBE-430A-954C-3EA1C9655DEE}" destId="{E12BF03C-55F0-4808-8A7C-0EC22F2257EB}" srcOrd="2" destOrd="0" presId="urn:microsoft.com/office/officeart/2005/8/layout/orgChart1"/>
    <dgm:cxn modelId="{967BDB6A-08C7-4370-8222-F2A4394DD6F0}" type="presParOf" srcId="{732AFC7E-B67F-486C-8CAF-D16D3E4B0F24}" destId="{CC55036F-4F9B-415C-833C-B5A578089DAE}" srcOrd="2" destOrd="0" presId="urn:microsoft.com/office/officeart/2005/8/layout/orgChart1"/>
    <dgm:cxn modelId="{485DC19A-5071-4E26-B34A-1D63895A0738}" type="presParOf" srcId="{732AFC7E-B67F-486C-8CAF-D16D3E4B0F24}" destId="{0C4D734E-AEF3-4E7B-A975-71D30A00B8C7}" srcOrd="3" destOrd="0" presId="urn:microsoft.com/office/officeart/2005/8/layout/orgChart1"/>
    <dgm:cxn modelId="{8BA669FE-FA81-4017-B8BB-924B1FCBD414}" type="presParOf" srcId="{0C4D734E-AEF3-4E7B-A975-71D30A00B8C7}" destId="{8DCD2EF1-B3DB-45D7-8332-00ED2DC9BE17}" srcOrd="0" destOrd="0" presId="urn:microsoft.com/office/officeart/2005/8/layout/orgChart1"/>
    <dgm:cxn modelId="{4BE9920F-CC88-40E7-8036-6D0C31D6600C}" type="presParOf" srcId="{8DCD2EF1-B3DB-45D7-8332-00ED2DC9BE17}" destId="{D68701E5-A88A-4DD9-BC1D-8A90463D4167}" srcOrd="0" destOrd="0" presId="urn:microsoft.com/office/officeart/2005/8/layout/orgChart1"/>
    <dgm:cxn modelId="{2483EACE-5E91-46D2-983B-D2492C82B8BF}" type="presParOf" srcId="{8DCD2EF1-B3DB-45D7-8332-00ED2DC9BE17}" destId="{5C10C2E2-DE07-40D5-B6BE-7EADC8069B7F}" srcOrd="1" destOrd="0" presId="urn:microsoft.com/office/officeart/2005/8/layout/orgChart1"/>
    <dgm:cxn modelId="{76FA979D-A653-45BE-9FD3-C5B2D4BC2FD4}" type="presParOf" srcId="{0C4D734E-AEF3-4E7B-A975-71D30A00B8C7}" destId="{84304F3B-0EBF-480E-A319-3840509D1690}" srcOrd="1" destOrd="0" presId="urn:microsoft.com/office/officeart/2005/8/layout/orgChart1"/>
    <dgm:cxn modelId="{A42817FA-5D69-4D44-968A-A3E558AB77FD}" type="presParOf" srcId="{0C4D734E-AEF3-4E7B-A975-71D30A00B8C7}" destId="{B1AD9887-EB59-4E3D-BA57-8D33EDA65F87}" srcOrd="2" destOrd="0" presId="urn:microsoft.com/office/officeart/2005/8/layout/orgChart1"/>
    <dgm:cxn modelId="{092008F4-98E2-41AD-8DB3-30B75ABF7231}" type="presParOf" srcId="{B1AD9887-EB59-4E3D-BA57-8D33EDA65F87}" destId="{6B7CE03C-08BF-492F-9E26-DEBC379F173F}" srcOrd="0" destOrd="0" presId="urn:microsoft.com/office/officeart/2005/8/layout/orgChart1"/>
    <dgm:cxn modelId="{F17D2370-3111-4745-977D-6EC47DE74AEB}" type="presParOf" srcId="{B1AD9887-EB59-4E3D-BA57-8D33EDA65F87}" destId="{476D4062-DA03-4AA1-A6A5-1B029E26871E}" srcOrd="1" destOrd="0" presId="urn:microsoft.com/office/officeart/2005/8/layout/orgChart1"/>
    <dgm:cxn modelId="{1E4EEF17-8404-460A-9989-F81E913BD4C3}" type="presParOf" srcId="{476D4062-DA03-4AA1-A6A5-1B029E26871E}" destId="{B40586E5-D7C1-4A53-AAB3-268512EA77CD}" srcOrd="0" destOrd="0" presId="urn:microsoft.com/office/officeart/2005/8/layout/orgChart1"/>
    <dgm:cxn modelId="{FCB22555-47B1-43F5-AE02-49C3A60D2CC6}" type="presParOf" srcId="{B40586E5-D7C1-4A53-AAB3-268512EA77CD}" destId="{7C43AC7E-42CF-4109-9564-9F29E5DB84BF}" srcOrd="0" destOrd="0" presId="urn:microsoft.com/office/officeart/2005/8/layout/orgChart1"/>
    <dgm:cxn modelId="{57FE4AAB-11B0-4D97-84DA-56B2ACDF3746}" type="presParOf" srcId="{B40586E5-D7C1-4A53-AAB3-268512EA77CD}" destId="{FEDC3975-0B11-4D0B-BE4F-A0BB79448E5C}" srcOrd="1" destOrd="0" presId="urn:microsoft.com/office/officeart/2005/8/layout/orgChart1"/>
    <dgm:cxn modelId="{59EA0936-A3AB-47C6-8E94-F22B8AA70931}" type="presParOf" srcId="{476D4062-DA03-4AA1-A6A5-1B029E26871E}" destId="{7DCBFA89-45A4-4CA1-BBFF-7E09493F5569}" srcOrd="1" destOrd="0" presId="urn:microsoft.com/office/officeart/2005/8/layout/orgChart1"/>
    <dgm:cxn modelId="{5E186EAA-93D3-4F07-8BB0-77BD14D0770A}" type="presParOf" srcId="{7DCBFA89-45A4-4CA1-BBFF-7E09493F5569}" destId="{4BBE85D9-8963-4ADF-A1F8-BCE4912D5C1F}" srcOrd="0" destOrd="0" presId="urn:microsoft.com/office/officeart/2005/8/layout/orgChart1"/>
    <dgm:cxn modelId="{63DCC275-D885-4A21-B49D-29451B05C95B}" type="presParOf" srcId="{7DCBFA89-45A4-4CA1-BBFF-7E09493F5569}" destId="{38A1213F-FFE7-4BFD-8040-6374ED9AADF7}" srcOrd="1" destOrd="0" presId="urn:microsoft.com/office/officeart/2005/8/layout/orgChart1"/>
    <dgm:cxn modelId="{5BF768EB-1E94-4452-8A4A-18D6002F8895}" type="presParOf" srcId="{38A1213F-FFE7-4BFD-8040-6374ED9AADF7}" destId="{7CA90EBD-3DA0-4E9A-91B6-4A02246911FD}" srcOrd="0" destOrd="0" presId="urn:microsoft.com/office/officeart/2005/8/layout/orgChart1"/>
    <dgm:cxn modelId="{7AA08CF6-2842-4BDF-9A2C-C6CC3189C7D1}" type="presParOf" srcId="{7CA90EBD-3DA0-4E9A-91B6-4A02246911FD}" destId="{AC018BC7-76E0-40B1-AB56-1F3B24FDDE4A}" srcOrd="0" destOrd="0" presId="urn:microsoft.com/office/officeart/2005/8/layout/orgChart1"/>
    <dgm:cxn modelId="{3893FA65-C5B9-47AB-AE6F-433DFA20D1A6}" type="presParOf" srcId="{7CA90EBD-3DA0-4E9A-91B6-4A02246911FD}" destId="{55B6B4C4-810D-4F10-B714-6DA41A56A158}" srcOrd="1" destOrd="0" presId="urn:microsoft.com/office/officeart/2005/8/layout/orgChart1"/>
    <dgm:cxn modelId="{9FC21E11-BCDE-478A-BD02-AF7D1E8C3AC6}" type="presParOf" srcId="{38A1213F-FFE7-4BFD-8040-6374ED9AADF7}" destId="{3D9F4E9E-54FC-471F-82B2-5896B0037098}" srcOrd="1" destOrd="0" presId="urn:microsoft.com/office/officeart/2005/8/layout/orgChart1"/>
    <dgm:cxn modelId="{F378F83F-C668-444A-910B-A431EC346C2C}" type="presParOf" srcId="{38A1213F-FFE7-4BFD-8040-6374ED9AADF7}" destId="{EC0941C9-E5C0-4CE8-9EBA-9483BA660EFA}" srcOrd="2" destOrd="0" presId="urn:microsoft.com/office/officeart/2005/8/layout/orgChart1"/>
    <dgm:cxn modelId="{8332CB71-1886-4636-BEDB-0B986EBEAFFC}" type="presParOf" srcId="{476D4062-DA03-4AA1-A6A5-1B029E26871E}" destId="{2C6B1544-E864-4838-B3B1-F444E37C59F0}" srcOrd="2" destOrd="0" presId="urn:microsoft.com/office/officeart/2005/8/layout/orgChart1"/>
    <dgm:cxn modelId="{6082AF45-0A15-401A-9C97-05B0B8DA0AAC}" type="presParOf" srcId="{B1AD9887-EB59-4E3D-BA57-8D33EDA65F87}" destId="{D8B8C84C-D894-4819-84F5-A69694D1391E}" srcOrd="2" destOrd="0" presId="urn:microsoft.com/office/officeart/2005/8/layout/orgChart1"/>
    <dgm:cxn modelId="{A42B1C83-2EBD-4B94-94BE-3BFA9DDDECAF}" type="presParOf" srcId="{B1AD9887-EB59-4E3D-BA57-8D33EDA65F87}" destId="{FC2EBD1E-43E1-4EE3-ABE6-1FC5DB106DEF}" srcOrd="3" destOrd="0" presId="urn:microsoft.com/office/officeart/2005/8/layout/orgChart1"/>
    <dgm:cxn modelId="{13D44EA5-4CA6-42E9-939A-F8455250D90E}" type="presParOf" srcId="{FC2EBD1E-43E1-4EE3-ABE6-1FC5DB106DEF}" destId="{8823B096-ADFA-4813-9AD2-2E606BB6E09D}" srcOrd="0" destOrd="0" presId="urn:microsoft.com/office/officeart/2005/8/layout/orgChart1"/>
    <dgm:cxn modelId="{533ACD49-5496-4950-84EA-5A5E76D98251}" type="presParOf" srcId="{8823B096-ADFA-4813-9AD2-2E606BB6E09D}" destId="{0ACEC670-C9FC-4BBA-8A63-2816FE9246AD}" srcOrd="0" destOrd="0" presId="urn:microsoft.com/office/officeart/2005/8/layout/orgChart1"/>
    <dgm:cxn modelId="{2B7D1B17-1AD7-4734-BF27-FF3B75134F4A}" type="presParOf" srcId="{8823B096-ADFA-4813-9AD2-2E606BB6E09D}" destId="{491DE87E-8919-4438-913C-B1C9905A96A6}" srcOrd="1" destOrd="0" presId="urn:microsoft.com/office/officeart/2005/8/layout/orgChart1"/>
    <dgm:cxn modelId="{52858D33-8A7C-419E-B1A0-12EE940AA8FA}" type="presParOf" srcId="{FC2EBD1E-43E1-4EE3-ABE6-1FC5DB106DEF}" destId="{CAAD25E9-DFE1-4B89-8948-D769C41F6869}" srcOrd="1" destOrd="0" presId="urn:microsoft.com/office/officeart/2005/8/layout/orgChart1"/>
    <dgm:cxn modelId="{C8E0CF3C-F6D0-49B9-BA53-42631393B0AF}" type="presParOf" srcId="{CAAD25E9-DFE1-4B89-8948-D769C41F6869}" destId="{498B09AB-DD88-4B84-B664-AB9270964344}" srcOrd="0" destOrd="0" presId="urn:microsoft.com/office/officeart/2005/8/layout/orgChart1"/>
    <dgm:cxn modelId="{57D94B21-D007-47AD-A7DA-72069A355EF5}" type="presParOf" srcId="{CAAD25E9-DFE1-4B89-8948-D769C41F6869}" destId="{BB0576F7-A43B-46B9-93B6-1B25C9E6C3B3}" srcOrd="1" destOrd="0" presId="urn:microsoft.com/office/officeart/2005/8/layout/orgChart1"/>
    <dgm:cxn modelId="{8F469433-F33B-4E38-8EA1-60B0DDE0C5AF}" type="presParOf" srcId="{BB0576F7-A43B-46B9-93B6-1B25C9E6C3B3}" destId="{ECE07A1C-7D7B-401C-92AF-D0E67273C665}" srcOrd="0" destOrd="0" presId="urn:microsoft.com/office/officeart/2005/8/layout/orgChart1"/>
    <dgm:cxn modelId="{EBAEE5B9-2CD8-4B52-BAB7-AB2250AE1D74}" type="presParOf" srcId="{ECE07A1C-7D7B-401C-92AF-D0E67273C665}" destId="{659F50A1-9BE5-4816-BB1D-74AE9638159E}" srcOrd="0" destOrd="0" presId="urn:microsoft.com/office/officeart/2005/8/layout/orgChart1"/>
    <dgm:cxn modelId="{3035A824-5401-4CE1-AB64-517036175440}" type="presParOf" srcId="{ECE07A1C-7D7B-401C-92AF-D0E67273C665}" destId="{6CB1F482-24E9-4262-A0C0-513DF8A63D3F}" srcOrd="1" destOrd="0" presId="urn:microsoft.com/office/officeart/2005/8/layout/orgChart1"/>
    <dgm:cxn modelId="{85250598-59F5-4DEA-96C7-386DD356DE31}" type="presParOf" srcId="{BB0576F7-A43B-46B9-93B6-1B25C9E6C3B3}" destId="{A68FC244-FBEA-4501-A548-7973107583A5}" srcOrd="1" destOrd="0" presId="urn:microsoft.com/office/officeart/2005/8/layout/orgChart1"/>
    <dgm:cxn modelId="{486AB938-74D5-440C-B1E6-627992E2F3F3}" type="presParOf" srcId="{BB0576F7-A43B-46B9-93B6-1B25C9E6C3B3}" destId="{3298B1C3-E499-471A-A84D-4639B6B9B315}" srcOrd="2" destOrd="0" presId="urn:microsoft.com/office/officeart/2005/8/layout/orgChart1"/>
    <dgm:cxn modelId="{6279DD0D-7514-4A00-8D51-DC679DD14232}" type="presParOf" srcId="{FC2EBD1E-43E1-4EE3-ABE6-1FC5DB106DEF}" destId="{E3977A11-2661-426D-BBB5-DD85985B9BDE}" srcOrd="2" destOrd="0" presId="urn:microsoft.com/office/officeart/2005/8/layout/orgChart1"/>
    <dgm:cxn modelId="{99C7AA72-F27D-4A63-8A17-830F69D06A85}" type="presParOf" srcId="{0A597CBE-50BB-4845-A8F3-81FF5A97E0BD}" destId="{8D0533ED-2C09-4706-BDFF-4F57AF57F256}" srcOrd="2" destOrd="0" presId="urn:microsoft.com/office/officeart/2005/8/layout/orgChart1"/>
    <dgm:cxn modelId="{5863E967-8E47-4541-B36C-5434584270C6}" type="presParOf" srcId="{8EAE3CF7-F917-42DA-949E-240DD2FBD15C}" destId="{A8036532-A9B2-4CF3-BB80-16D3F6DA984B}" srcOrd="2" destOrd="0" presId="urn:microsoft.com/office/officeart/2005/8/layout/orgChart1"/>
    <dgm:cxn modelId="{DDE8A94F-5A15-419C-912B-CA127D05E42F}" type="presParOf" srcId="{A8036532-A9B2-4CF3-BB80-16D3F6DA984B}" destId="{8C4F4780-63F3-42FE-883A-8866C80A9035}" srcOrd="0" destOrd="0" presId="urn:microsoft.com/office/officeart/2005/8/layout/orgChart1"/>
    <dgm:cxn modelId="{EDA9D7EB-86B8-4861-B967-3526991377F2}" type="presParOf" srcId="{A8036532-A9B2-4CF3-BB80-16D3F6DA984B}" destId="{4745CED1-8119-44DC-A09D-B2E42CC08AE8}" srcOrd="1" destOrd="0" presId="urn:microsoft.com/office/officeart/2005/8/layout/orgChart1"/>
    <dgm:cxn modelId="{DA45D54B-283B-4E1B-8F16-21D7F6172863}" type="presParOf" srcId="{4745CED1-8119-44DC-A09D-B2E42CC08AE8}" destId="{B8907794-3243-48FB-AC88-7A0FF61A7D90}" srcOrd="0" destOrd="0" presId="urn:microsoft.com/office/officeart/2005/8/layout/orgChart1"/>
    <dgm:cxn modelId="{D03B07EA-88B9-4691-88A3-150EF96011FB}" type="presParOf" srcId="{B8907794-3243-48FB-AC88-7A0FF61A7D90}" destId="{1EA8184C-51DA-4626-AA82-BD01F701827C}" srcOrd="0" destOrd="0" presId="urn:microsoft.com/office/officeart/2005/8/layout/orgChart1"/>
    <dgm:cxn modelId="{2FE97427-E2E1-485D-BC82-F2439FD88A10}" type="presParOf" srcId="{B8907794-3243-48FB-AC88-7A0FF61A7D90}" destId="{05F7772D-8671-4B43-9458-B822A79103DE}" srcOrd="1" destOrd="0" presId="urn:microsoft.com/office/officeart/2005/8/layout/orgChart1"/>
    <dgm:cxn modelId="{7A9D70B1-317E-494A-86A9-33FEFF45AACA}" type="presParOf" srcId="{4745CED1-8119-44DC-A09D-B2E42CC08AE8}" destId="{60BF438D-802A-444D-BFF0-8CB84674355F}" srcOrd="1" destOrd="0" presId="urn:microsoft.com/office/officeart/2005/8/layout/orgChart1"/>
    <dgm:cxn modelId="{A14F5E43-0658-4A18-ACB6-B8E0C283AA95}" type="presParOf" srcId="{4745CED1-8119-44DC-A09D-B2E42CC08AE8}" destId="{7526C0B0-7435-4724-AE7E-A0BDA5771313}" srcOrd="2" destOrd="0" presId="urn:microsoft.com/office/officeart/2005/8/layout/orgChart1"/>
    <dgm:cxn modelId="{9C2DD263-5A65-4CEB-BF73-3BA7143250F8}" type="presParOf" srcId="{A8036532-A9B2-4CF3-BB80-16D3F6DA984B}" destId="{52262C01-B4B3-4596-8EB6-AB3482ECE0F9}" srcOrd="2" destOrd="0" presId="urn:microsoft.com/office/officeart/2005/8/layout/orgChart1"/>
    <dgm:cxn modelId="{98EB29FE-B4F0-4C05-9A3C-2BE080ACC28D}" type="presParOf" srcId="{A8036532-A9B2-4CF3-BB80-16D3F6DA984B}" destId="{78B643DD-451A-4F5B-8F9E-B480AE117754}" srcOrd="3" destOrd="0" presId="urn:microsoft.com/office/officeart/2005/8/layout/orgChart1"/>
    <dgm:cxn modelId="{B22880E1-1497-4303-9605-B1AF9ACA4333}" type="presParOf" srcId="{78B643DD-451A-4F5B-8F9E-B480AE117754}" destId="{7F1E2085-392F-4DC7-8E6F-F9AF9843C2E9}" srcOrd="0" destOrd="0" presId="urn:microsoft.com/office/officeart/2005/8/layout/orgChart1"/>
    <dgm:cxn modelId="{466C7341-6E39-4C37-80B5-00F596A4E0E0}" type="presParOf" srcId="{7F1E2085-392F-4DC7-8E6F-F9AF9843C2E9}" destId="{8D466E9E-2E01-4BAA-AF4D-24D6237367C9}" srcOrd="0" destOrd="0" presId="urn:microsoft.com/office/officeart/2005/8/layout/orgChart1"/>
    <dgm:cxn modelId="{B09930B2-BF76-4DF7-B3CD-D5EF8A71C29A}" type="presParOf" srcId="{7F1E2085-392F-4DC7-8E6F-F9AF9843C2E9}" destId="{C81181DC-11B2-4A3A-B169-63AC51C6B32C}" srcOrd="1" destOrd="0" presId="urn:microsoft.com/office/officeart/2005/8/layout/orgChart1"/>
    <dgm:cxn modelId="{3E82C5C9-7B42-40BB-9A5D-51A59126077C}" type="presParOf" srcId="{78B643DD-451A-4F5B-8F9E-B480AE117754}" destId="{1637E024-2A12-429A-91B5-698E6B1F27B2}" srcOrd="1" destOrd="0" presId="urn:microsoft.com/office/officeart/2005/8/layout/orgChart1"/>
    <dgm:cxn modelId="{CBE21BF6-B6E5-4755-AC06-B690BD91D2D8}" type="presParOf" srcId="{78B643DD-451A-4F5B-8F9E-B480AE117754}" destId="{C35B50E4-89AE-4B3A-93E9-16D1286AF3B8}" srcOrd="2" destOrd="0" presId="urn:microsoft.com/office/officeart/2005/8/layout/orgChart1"/>
  </dgm:cxnLst>
  <dgm:bg/>
  <dgm:whole/>
  <dgm:extLst>
    <a:ext uri="http://schemas.microsoft.com/office/drawing/2008/diagram">
      <dsp:dataModelExt xmlns:dsp="http://schemas.microsoft.com/office/drawing/2008/diagram" relId="rId1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62C01-B4B3-4596-8EB6-AB3482ECE0F9}">
      <dsp:nvSpPr>
        <dsp:cNvPr id="0" name=""/>
        <dsp:cNvSpPr/>
      </dsp:nvSpPr>
      <dsp:spPr>
        <a:xfrm>
          <a:off x="2743199" y="1664433"/>
          <a:ext cx="124292" cy="544521"/>
        </a:xfrm>
        <a:custGeom>
          <a:avLst/>
          <a:gdLst/>
          <a:ahLst/>
          <a:cxnLst/>
          <a:rect l="0" t="0" r="0" b="0"/>
          <a:pathLst>
            <a:path>
              <a:moveTo>
                <a:pt x="0" y="0"/>
              </a:moveTo>
              <a:lnTo>
                <a:pt x="0" y="544521"/>
              </a:lnTo>
              <a:lnTo>
                <a:pt x="124292" y="54452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4F4780-63F3-42FE-883A-8866C80A9035}">
      <dsp:nvSpPr>
        <dsp:cNvPr id="0" name=""/>
        <dsp:cNvSpPr/>
      </dsp:nvSpPr>
      <dsp:spPr>
        <a:xfrm>
          <a:off x="2618907" y="1664433"/>
          <a:ext cx="124292" cy="544521"/>
        </a:xfrm>
        <a:custGeom>
          <a:avLst/>
          <a:gdLst/>
          <a:ahLst/>
          <a:cxnLst/>
          <a:rect l="0" t="0" r="0" b="0"/>
          <a:pathLst>
            <a:path>
              <a:moveTo>
                <a:pt x="124292" y="0"/>
              </a:moveTo>
              <a:lnTo>
                <a:pt x="124292" y="544521"/>
              </a:lnTo>
              <a:lnTo>
                <a:pt x="0" y="54452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8B09AB-DD88-4B84-B664-AB9270964344}">
      <dsp:nvSpPr>
        <dsp:cNvPr id="0" name=""/>
        <dsp:cNvSpPr/>
      </dsp:nvSpPr>
      <dsp:spPr>
        <a:xfrm>
          <a:off x="4845971" y="5026260"/>
          <a:ext cx="91440" cy="248585"/>
        </a:xfrm>
        <a:custGeom>
          <a:avLst/>
          <a:gdLst/>
          <a:ahLst/>
          <a:cxnLst/>
          <a:rect l="0" t="0" r="0" b="0"/>
          <a:pathLst>
            <a:path>
              <a:moveTo>
                <a:pt x="45720" y="0"/>
              </a:moveTo>
              <a:lnTo>
                <a:pt x="45720"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B8C84C-D894-4819-84F5-A69694D1391E}">
      <dsp:nvSpPr>
        <dsp:cNvPr id="0" name=""/>
        <dsp:cNvSpPr/>
      </dsp:nvSpPr>
      <dsp:spPr>
        <a:xfrm>
          <a:off x="4175527" y="4185803"/>
          <a:ext cx="124292" cy="544521"/>
        </a:xfrm>
        <a:custGeom>
          <a:avLst/>
          <a:gdLst/>
          <a:ahLst/>
          <a:cxnLst/>
          <a:rect l="0" t="0" r="0" b="0"/>
          <a:pathLst>
            <a:path>
              <a:moveTo>
                <a:pt x="0" y="0"/>
              </a:moveTo>
              <a:lnTo>
                <a:pt x="0" y="544521"/>
              </a:lnTo>
              <a:lnTo>
                <a:pt x="124292" y="5445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BE85D9-8963-4ADF-A1F8-BCE4912D5C1F}">
      <dsp:nvSpPr>
        <dsp:cNvPr id="0" name=""/>
        <dsp:cNvSpPr/>
      </dsp:nvSpPr>
      <dsp:spPr>
        <a:xfrm>
          <a:off x="3413643" y="5026260"/>
          <a:ext cx="91440" cy="248585"/>
        </a:xfrm>
        <a:custGeom>
          <a:avLst/>
          <a:gdLst/>
          <a:ahLst/>
          <a:cxnLst/>
          <a:rect l="0" t="0" r="0" b="0"/>
          <a:pathLst>
            <a:path>
              <a:moveTo>
                <a:pt x="45720" y="0"/>
              </a:moveTo>
              <a:lnTo>
                <a:pt x="45720"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7CE03C-08BF-492F-9E26-DEBC379F173F}">
      <dsp:nvSpPr>
        <dsp:cNvPr id="0" name=""/>
        <dsp:cNvSpPr/>
      </dsp:nvSpPr>
      <dsp:spPr>
        <a:xfrm>
          <a:off x="4051234" y="4185803"/>
          <a:ext cx="124292" cy="544521"/>
        </a:xfrm>
        <a:custGeom>
          <a:avLst/>
          <a:gdLst/>
          <a:ahLst/>
          <a:cxnLst/>
          <a:rect l="0" t="0" r="0" b="0"/>
          <a:pathLst>
            <a:path>
              <a:moveTo>
                <a:pt x="124292" y="0"/>
              </a:moveTo>
              <a:lnTo>
                <a:pt x="124292" y="544521"/>
              </a:lnTo>
              <a:lnTo>
                <a:pt x="0" y="5445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55036F-4F9B-415C-833C-B5A578089DAE}">
      <dsp:nvSpPr>
        <dsp:cNvPr id="0" name=""/>
        <dsp:cNvSpPr/>
      </dsp:nvSpPr>
      <dsp:spPr>
        <a:xfrm>
          <a:off x="2743199" y="3345347"/>
          <a:ext cx="1432327" cy="248585"/>
        </a:xfrm>
        <a:custGeom>
          <a:avLst/>
          <a:gdLst/>
          <a:ahLst/>
          <a:cxnLst/>
          <a:rect l="0" t="0" r="0" b="0"/>
          <a:pathLst>
            <a:path>
              <a:moveTo>
                <a:pt x="0" y="0"/>
              </a:moveTo>
              <a:lnTo>
                <a:pt x="0" y="124292"/>
              </a:lnTo>
              <a:lnTo>
                <a:pt x="1432327" y="124292"/>
              </a:lnTo>
              <a:lnTo>
                <a:pt x="1432327"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4F5D2C-A14C-4342-ABC5-1483043B8100}">
      <dsp:nvSpPr>
        <dsp:cNvPr id="0" name=""/>
        <dsp:cNvSpPr/>
      </dsp:nvSpPr>
      <dsp:spPr>
        <a:xfrm>
          <a:off x="1981316" y="5026260"/>
          <a:ext cx="91440" cy="248585"/>
        </a:xfrm>
        <a:custGeom>
          <a:avLst/>
          <a:gdLst/>
          <a:ahLst/>
          <a:cxnLst/>
          <a:rect l="0" t="0" r="0" b="0"/>
          <a:pathLst>
            <a:path>
              <a:moveTo>
                <a:pt x="45720" y="0"/>
              </a:moveTo>
              <a:lnTo>
                <a:pt x="45720"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47F3BF-433B-4A97-8B3E-1AD315153E4B}">
      <dsp:nvSpPr>
        <dsp:cNvPr id="0" name=""/>
        <dsp:cNvSpPr/>
      </dsp:nvSpPr>
      <dsp:spPr>
        <a:xfrm>
          <a:off x="1310872" y="4185803"/>
          <a:ext cx="124292" cy="544521"/>
        </a:xfrm>
        <a:custGeom>
          <a:avLst/>
          <a:gdLst/>
          <a:ahLst/>
          <a:cxnLst/>
          <a:rect l="0" t="0" r="0" b="0"/>
          <a:pathLst>
            <a:path>
              <a:moveTo>
                <a:pt x="0" y="0"/>
              </a:moveTo>
              <a:lnTo>
                <a:pt x="0" y="544521"/>
              </a:lnTo>
              <a:lnTo>
                <a:pt x="124292" y="5445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BA7A5F-115D-4542-8B8F-DAB566A69A01}">
      <dsp:nvSpPr>
        <dsp:cNvPr id="0" name=""/>
        <dsp:cNvSpPr/>
      </dsp:nvSpPr>
      <dsp:spPr>
        <a:xfrm>
          <a:off x="548988" y="5026260"/>
          <a:ext cx="91440" cy="248585"/>
        </a:xfrm>
        <a:custGeom>
          <a:avLst/>
          <a:gdLst/>
          <a:ahLst/>
          <a:cxnLst/>
          <a:rect l="0" t="0" r="0" b="0"/>
          <a:pathLst>
            <a:path>
              <a:moveTo>
                <a:pt x="45720" y="0"/>
              </a:moveTo>
              <a:lnTo>
                <a:pt x="45720"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F9DE79-CBB0-4FCE-90BB-A5774811A5F5}">
      <dsp:nvSpPr>
        <dsp:cNvPr id="0" name=""/>
        <dsp:cNvSpPr/>
      </dsp:nvSpPr>
      <dsp:spPr>
        <a:xfrm>
          <a:off x="1186579" y="4185803"/>
          <a:ext cx="124292" cy="544521"/>
        </a:xfrm>
        <a:custGeom>
          <a:avLst/>
          <a:gdLst/>
          <a:ahLst/>
          <a:cxnLst/>
          <a:rect l="0" t="0" r="0" b="0"/>
          <a:pathLst>
            <a:path>
              <a:moveTo>
                <a:pt x="124292" y="0"/>
              </a:moveTo>
              <a:lnTo>
                <a:pt x="124292" y="544521"/>
              </a:lnTo>
              <a:lnTo>
                <a:pt x="0" y="5445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F00EA5-3B43-47E8-82B7-3CCA503DFAAD}">
      <dsp:nvSpPr>
        <dsp:cNvPr id="0" name=""/>
        <dsp:cNvSpPr/>
      </dsp:nvSpPr>
      <dsp:spPr>
        <a:xfrm>
          <a:off x="1310872" y="3345347"/>
          <a:ext cx="1432327" cy="248585"/>
        </a:xfrm>
        <a:custGeom>
          <a:avLst/>
          <a:gdLst/>
          <a:ahLst/>
          <a:cxnLst/>
          <a:rect l="0" t="0" r="0" b="0"/>
          <a:pathLst>
            <a:path>
              <a:moveTo>
                <a:pt x="1432327" y="0"/>
              </a:moveTo>
              <a:lnTo>
                <a:pt x="1432327" y="124292"/>
              </a:lnTo>
              <a:lnTo>
                <a:pt x="0" y="124292"/>
              </a:lnTo>
              <a:lnTo>
                <a:pt x="0" y="2485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20AF1E-CF1E-4D51-A3E1-BDC7DCC1BACE}">
      <dsp:nvSpPr>
        <dsp:cNvPr id="0" name=""/>
        <dsp:cNvSpPr/>
      </dsp:nvSpPr>
      <dsp:spPr>
        <a:xfrm>
          <a:off x="2697479" y="1664433"/>
          <a:ext cx="91440" cy="1089042"/>
        </a:xfrm>
        <a:custGeom>
          <a:avLst/>
          <a:gdLst/>
          <a:ahLst/>
          <a:cxnLst/>
          <a:rect l="0" t="0" r="0" b="0"/>
          <a:pathLst>
            <a:path>
              <a:moveTo>
                <a:pt x="45720" y="0"/>
              </a:moveTo>
              <a:lnTo>
                <a:pt x="45720" y="108904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23207D-5294-4956-A254-1AE06FC26793}">
      <dsp:nvSpPr>
        <dsp:cNvPr id="0" name=""/>
        <dsp:cNvSpPr/>
      </dsp:nvSpPr>
      <dsp:spPr>
        <a:xfrm>
          <a:off x="2151329" y="1072563"/>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Chief</a:t>
          </a:r>
          <a:endParaRPr lang="en-US" sz="900" kern="1200"/>
        </a:p>
      </dsp:txBody>
      <dsp:txXfrm>
        <a:off x="2151329" y="1072563"/>
        <a:ext cx="1183741" cy="591870"/>
      </dsp:txXfrm>
    </dsp:sp>
    <dsp:sp modelId="{2BC53F16-245E-41E8-9A4C-016937D81994}">
      <dsp:nvSpPr>
        <dsp:cNvPr id="0" name=""/>
        <dsp:cNvSpPr/>
      </dsp:nvSpPr>
      <dsp:spPr>
        <a:xfrm>
          <a:off x="2151329" y="2753476"/>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Deputy/Assistant Chief</a:t>
          </a:r>
          <a:endParaRPr lang="en-US" sz="900" kern="1200"/>
        </a:p>
      </dsp:txBody>
      <dsp:txXfrm>
        <a:off x="2151329" y="2753476"/>
        <a:ext cx="1183741" cy="591870"/>
      </dsp:txXfrm>
    </dsp:sp>
    <dsp:sp modelId="{F02366C4-EBC5-4DFE-81E8-0BE160D1A702}">
      <dsp:nvSpPr>
        <dsp:cNvPr id="0" name=""/>
        <dsp:cNvSpPr/>
      </dsp:nvSpPr>
      <dsp:spPr>
        <a:xfrm>
          <a:off x="719001" y="3593932"/>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Captain</a:t>
          </a:r>
        </a:p>
        <a:p>
          <a:pPr marL="0" marR="0" lvl="0" indent="0" algn="ctr" defTabSz="400050" rtl="0">
            <a:lnSpc>
              <a:spcPct val="90000"/>
            </a:lnSpc>
            <a:spcBef>
              <a:spcPct val="0"/>
            </a:spcBef>
            <a:spcAft>
              <a:spcPct val="35000"/>
            </a:spcAft>
            <a:buNone/>
          </a:pPr>
          <a:r>
            <a:rPr lang="en-US" sz="900" b="0" i="0" u="none" strike="noStrike" kern="1200" baseline="0">
              <a:latin typeface="Arial"/>
            </a:rPr>
            <a:t>Personnel/Training</a:t>
          </a:r>
          <a:endParaRPr lang="en-US" sz="900" kern="1200"/>
        </a:p>
      </dsp:txBody>
      <dsp:txXfrm>
        <a:off x="719001" y="3593932"/>
        <a:ext cx="1183741" cy="591870"/>
      </dsp:txXfrm>
    </dsp:sp>
    <dsp:sp modelId="{0ADAA94C-6BA3-47B3-B381-6650AA2AEA6C}">
      <dsp:nvSpPr>
        <dsp:cNvPr id="0" name=""/>
        <dsp:cNvSpPr/>
      </dsp:nvSpPr>
      <dsp:spPr>
        <a:xfrm>
          <a:off x="2837" y="443438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Lieutenant</a:t>
          </a:r>
        </a:p>
        <a:p>
          <a:pPr marL="0" marR="0" lvl="0" indent="0" algn="ctr" defTabSz="400050" rtl="0">
            <a:lnSpc>
              <a:spcPct val="90000"/>
            </a:lnSpc>
            <a:spcBef>
              <a:spcPct val="0"/>
            </a:spcBef>
            <a:spcAft>
              <a:spcPct val="35000"/>
            </a:spcAft>
            <a:buNone/>
          </a:pPr>
          <a:r>
            <a:rPr lang="en-US" sz="900" b="0" i="0" u="none" strike="noStrike" kern="1200" baseline="0">
              <a:latin typeface="Arial"/>
            </a:rPr>
            <a:t>Personnel</a:t>
          </a:r>
          <a:endParaRPr lang="en-US" sz="900" kern="1200"/>
        </a:p>
      </dsp:txBody>
      <dsp:txXfrm>
        <a:off x="2837" y="4434389"/>
        <a:ext cx="1183741" cy="591870"/>
      </dsp:txXfrm>
    </dsp:sp>
    <dsp:sp modelId="{8068EF35-2D97-451E-9395-BCD1FEF49C6C}">
      <dsp:nvSpPr>
        <dsp:cNvPr id="0" name=""/>
        <dsp:cNvSpPr/>
      </dsp:nvSpPr>
      <dsp:spPr>
        <a:xfrm>
          <a:off x="2837" y="5274846"/>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Probationary </a:t>
          </a:r>
        </a:p>
        <a:p>
          <a:pPr marL="0" marR="0" lvl="0" indent="0" algn="ctr" defTabSz="400050" rtl="0">
            <a:lnSpc>
              <a:spcPct val="90000"/>
            </a:lnSpc>
            <a:spcBef>
              <a:spcPct val="0"/>
            </a:spcBef>
            <a:spcAft>
              <a:spcPct val="35000"/>
            </a:spcAft>
            <a:buNone/>
          </a:pPr>
          <a:r>
            <a:rPr lang="en-US" sz="900" b="0" i="0" u="none" strike="noStrike" kern="1200" baseline="0">
              <a:latin typeface="Arial"/>
            </a:rPr>
            <a:t>Firefighters</a:t>
          </a:r>
          <a:endParaRPr lang="en-US" sz="900" kern="1200"/>
        </a:p>
      </dsp:txBody>
      <dsp:txXfrm>
        <a:off x="2837" y="5274846"/>
        <a:ext cx="1183741" cy="591870"/>
      </dsp:txXfrm>
    </dsp:sp>
    <dsp:sp modelId="{AC113272-8EF3-48A5-B805-2D88AFB5FDC5}">
      <dsp:nvSpPr>
        <dsp:cNvPr id="0" name=""/>
        <dsp:cNvSpPr/>
      </dsp:nvSpPr>
      <dsp:spPr>
        <a:xfrm>
          <a:off x="1435165" y="443438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Lieutenant</a:t>
          </a:r>
        </a:p>
        <a:p>
          <a:pPr marL="0" marR="0" lvl="0" indent="0" algn="ctr" defTabSz="400050" rtl="0">
            <a:lnSpc>
              <a:spcPct val="90000"/>
            </a:lnSpc>
            <a:spcBef>
              <a:spcPct val="0"/>
            </a:spcBef>
            <a:spcAft>
              <a:spcPct val="35000"/>
            </a:spcAft>
            <a:buNone/>
          </a:pPr>
          <a:r>
            <a:rPr lang="en-US" sz="900" b="0" i="0" u="none" strike="noStrike" kern="1200" baseline="0">
              <a:latin typeface="Arial"/>
            </a:rPr>
            <a:t>Training</a:t>
          </a:r>
          <a:endParaRPr lang="en-US" sz="900" kern="1200"/>
        </a:p>
      </dsp:txBody>
      <dsp:txXfrm>
        <a:off x="1435165" y="4434389"/>
        <a:ext cx="1183741" cy="591870"/>
      </dsp:txXfrm>
    </dsp:sp>
    <dsp:sp modelId="{DFB407DD-96B5-47A9-8F34-FFF0D0757F61}">
      <dsp:nvSpPr>
        <dsp:cNvPr id="0" name=""/>
        <dsp:cNvSpPr/>
      </dsp:nvSpPr>
      <dsp:spPr>
        <a:xfrm>
          <a:off x="1435165" y="5274846"/>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Company 1</a:t>
          </a:r>
        </a:p>
        <a:p>
          <a:pPr marL="0" marR="0" lvl="0" indent="0" algn="ctr" defTabSz="400050" rtl="0">
            <a:lnSpc>
              <a:spcPct val="90000"/>
            </a:lnSpc>
            <a:spcBef>
              <a:spcPct val="0"/>
            </a:spcBef>
            <a:spcAft>
              <a:spcPct val="35000"/>
            </a:spcAft>
            <a:buNone/>
          </a:pPr>
          <a:r>
            <a:rPr lang="en-US" sz="900" b="0" i="0" u="none" strike="noStrike" kern="1200" baseline="0">
              <a:latin typeface="Arial"/>
            </a:rPr>
            <a:t>Firefighters (ELFs)</a:t>
          </a:r>
          <a:endParaRPr lang="en-US" sz="900" kern="1200"/>
        </a:p>
      </dsp:txBody>
      <dsp:txXfrm>
        <a:off x="1435165" y="5274846"/>
        <a:ext cx="1183741" cy="591870"/>
      </dsp:txXfrm>
    </dsp:sp>
    <dsp:sp modelId="{D68701E5-A88A-4DD9-BC1D-8A90463D4167}">
      <dsp:nvSpPr>
        <dsp:cNvPr id="0" name=""/>
        <dsp:cNvSpPr/>
      </dsp:nvSpPr>
      <dsp:spPr>
        <a:xfrm>
          <a:off x="3583656" y="3593932"/>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Captain</a:t>
          </a:r>
        </a:p>
        <a:p>
          <a:pPr marL="0" marR="0" lvl="0" indent="0" algn="ctr" defTabSz="400050" rtl="0">
            <a:lnSpc>
              <a:spcPct val="90000"/>
            </a:lnSpc>
            <a:spcBef>
              <a:spcPct val="0"/>
            </a:spcBef>
            <a:spcAft>
              <a:spcPct val="35000"/>
            </a:spcAft>
            <a:buNone/>
          </a:pPr>
          <a:r>
            <a:rPr lang="en-US" sz="900" b="0" i="0" u="none" strike="noStrike" kern="1200" baseline="0">
              <a:latin typeface="Arial"/>
            </a:rPr>
            <a:t>Investigations/Records</a:t>
          </a:r>
          <a:endParaRPr lang="en-US" sz="900" kern="1200"/>
        </a:p>
      </dsp:txBody>
      <dsp:txXfrm>
        <a:off x="3583656" y="3593932"/>
        <a:ext cx="1183741" cy="591870"/>
      </dsp:txXfrm>
    </dsp:sp>
    <dsp:sp modelId="{7C43AC7E-42CF-4109-9564-9F29E5DB84BF}">
      <dsp:nvSpPr>
        <dsp:cNvPr id="0" name=""/>
        <dsp:cNvSpPr/>
      </dsp:nvSpPr>
      <dsp:spPr>
        <a:xfrm>
          <a:off x="2867492" y="443438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Lieutenant</a:t>
          </a:r>
        </a:p>
        <a:p>
          <a:pPr marL="0" marR="0" lvl="0" indent="0" algn="ctr" defTabSz="400050" rtl="0">
            <a:lnSpc>
              <a:spcPct val="90000"/>
            </a:lnSpc>
            <a:spcBef>
              <a:spcPct val="0"/>
            </a:spcBef>
            <a:spcAft>
              <a:spcPct val="35000"/>
            </a:spcAft>
            <a:buNone/>
          </a:pPr>
          <a:r>
            <a:rPr lang="en-US" sz="900" b="0" i="0" u="none" strike="noStrike" kern="1200" baseline="0">
              <a:latin typeface="Arial"/>
            </a:rPr>
            <a:t>Inspections/Prevention</a:t>
          </a:r>
          <a:endParaRPr lang="en-US" sz="900" kern="1200"/>
        </a:p>
      </dsp:txBody>
      <dsp:txXfrm>
        <a:off x="2867492" y="4434389"/>
        <a:ext cx="1183741" cy="591870"/>
      </dsp:txXfrm>
    </dsp:sp>
    <dsp:sp modelId="{AC018BC7-76E0-40B1-AB56-1F3B24FDDE4A}">
      <dsp:nvSpPr>
        <dsp:cNvPr id="0" name=""/>
        <dsp:cNvSpPr/>
      </dsp:nvSpPr>
      <dsp:spPr>
        <a:xfrm>
          <a:off x="2867492" y="5274846"/>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Company 2</a:t>
          </a:r>
        </a:p>
        <a:p>
          <a:pPr marL="0" marR="0" lvl="0" indent="0" algn="ctr" defTabSz="400050" rtl="0">
            <a:lnSpc>
              <a:spcPct val="90000"/>
            </a:lnSpc>
            <a:spcBef>
              <a:spcPct val="0"/>
            </a:spcBef>
            <a:spcAft>
              <a:spcPct val="35000"/>
            </a:spcAft>
            <a:buNone/>
          </a:pPr>
          <a:r>
            <a:rPr lang="en-US" sz="900" b="0" i="0" u="none" strike="noStrike" kern="1200" baseline="0">
              <a:latin typeface="Arial"/>
            </a:rPr>
            <a:t>Firefighters (FF1s)</a:t>
          </a:r>
          <a:endParaRPr lang="en-US" sz="900" kern="1200"/>
        </a:p>
      </dsp:txBody>
      <dsp:txXfrm>
        <a:off x="2867492" y="5274846"/>
        <a:ext cx="1183741" cy="591870"/>
      </dsp:txXfrm>
    </dsp:sp>
    <dsp:sp modelId="{0ACEC670-C9FC-4BBA-8A63-2816FE9246AD}">
      <dsp:nvSpPr>
        <dsp:cNvPr id="0" name=""/>
        <dsp:cNvSpPr/>
      </dsp:nvSpPr>
      <dsp:spPr>
        <a:xfrm>
          <a:off x="4299820" y="443438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Lieutenant</a:t>
          </a:r>
        </a:p>
        <a:p>
          <a:pPr marL="0" marR="0" lvl="0" indent="0" algn="ctr" defTabSz="400050" rtl="0">
            <a:lnSpc>
              <a:spcPct val="90000"/>
            </a:lnSpc>
            <a:spcBef>
              <a:spcPct val="0"/>
            </a:spcBef>
            <a:spcAft>
              <a:spcPct val="35000"/>
            </a:spcAft>
            <a:buNone/>
          </a:pPr>
          <a:r>
            <a:rPr lang="en-US" sz="900" b="0" i="0" u="none" strike="noStrike" kern="1200" baseline="0">
              <a:latin typeface="Arial"/>
            </a:rPr>
            <a:t>Apparatus/Equipment</a:t>
          </a:r>
          <a:endParaRPr lang="en-US" sz="900" kern="1200"/>
        </a:p>
      </dsp:txBody>
      <dsp:txXfrm>
        <a:off x="4299820" y="4434389"/>
        <a:ext cx="1183741" cy="591870"/>
      </dsp:txXfrm>
    </dsp:sp>
    <dsp:sp modelId="{659F50A1-9BE5-4816-BB1D-74AE9638159E}">
      <dsp:nvSpPr>
        <dsp:cNvPr id="0" name=""/>
        <dsp:cNvSpPr/>
      </dsp:nvSpPr>
      <dsp:spPr>
        <a:xfrm>
          <a:off x="4299820" y="5274846"/>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Company 3 </a:t>
          </a:r>
        </a:p>
        <a:p>
          <a:pPr marL="0" marR="0" lvl="0" indent="0" algn="ctr" defTabSz="400050" rtl="0">
            <a:lnSpc>
              <a:spcPct val="90000"/>
            </a:lnSpc>
            <a:spcBef>
              <a:spcPct val="0"/>
            </a:spcBef>
            <a:spcAft>
              <a:spcPct val="35000"/>
            </a:spcAft>
            <a:buNone/>
          </a:pPr>
          <a:r>
            <a:rPr lang="en-US" sz="900" b="0" i="0" u="none" strike="noStrike" kern="1200" baseline="0">
              <a:latin typeface="Arial"/>
            </a:rPr>
            <a:t>Firefighters (FF2s)</a:t>
          </a:r>
          <a:endParaRPr lang="en-US" sz="900" kern="1200"/>
        </a:p>
      </dsp:txBody>
      <dsp:txXfrm>
        <a:off x="4299820" y="5274846"/>
        <a:ext cx="1183741" cy="591870"/>
      </dsp:txXfrm>
    </dsp:sp>
    <dsp:sp modelId="{1EA8184C-51DA-4626-AA82-BD01F701827C}">
      <dsp:nvSpPr>
        <dsp:cNvPr id="0" name=""/>
        <dsp:cNvSpPr/>
      </dsp:nvSpPr>
      <dsp:spPr>
        <a:xfrm>
          <a:off x="1435165" y="191301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Safety</a:t>
          </a:r>
          <a:endParaRPr lang="en-US" sz="900" kern="1200"/>
        </a:p>
      </dsp:txBody>
      <dsp:txXfrm>
        <a:off x="1435165" y="1913019"/>
        <a:ext cx="1183741" cy="591870"/>
      </dsp:txXfrm>
    </dsp:sp>
    <dsp:sp modelId="{8D466E9E-2E01-4BAA-AF4D-24D6237367C9}">
      <dsp:nvSpPr>
        <dsp:cNvPr id="0" name=""/>
        <dsp:cNvSpPr/>
      </dsp:nvSpPr>
      <dsp:spPr>
        <a:xfrm>
          <a:off x="2867492" y="1913019"/>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400050" rtl="0">
            <a:lnSpc>
              <a:spcPct val="90000"/>
            </a:lnSpc>
            <a:spcBef>
              <a:spcPct val="0"/>
            </a:spcBef>
            <a:spcAft>
              <a:spcPct val="35000"/>
            </a:spcAft>
            <a:buNone/>
          </a:pPr>
          <a:r>
            <a:rPr lang="en-US" sz="900" b="0" i="0" u="none" strike="noStrike" kern="1200" baseline="0">
              <a:latin typeface="Arial"/>
            </a:rPr>
            <a:t>PIO</a:t>
          </a:r>
          <a:endParaRPr lang="en-US" sz="900" kern="1200"/>
        </a:p>
      </dsp:txBody>
      <dsp:txXfrm>
        <a:off x="2867492" y="1913019"/>
        <a:ext cx="1183741" cy="591870"/>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Sixth Edition"/>
</file>

<file path=customXml/item2.xml><?xml version="1.0" encoding="utf-8"?>
<ct:contentTypeSchema xmlns:ct="http://schemas.microsoft.com/office/2006/metadata/contentType" xmlns:ma="http://schemas.microsoft.com/office/2006/metadata/properties/metaAttributes" ct:_="" ma:_="" ma:contentTypeName="Document" ma:contentTypeID="0x010100E9B479DE97358D43AEB72738EE1F2D08" ma:contentTypeVersion="3" ma:contentTypeDescription="Create a new document." ma:contentTypeScope="" ma:versionID="eb44dccf92ba7c8ead127d1496b442f0">
  <xsd:schema xmlns:xsd="http://www.w3.org/2001/XMLSchema" xmlns:xs="http://www.w3.org/2001/XMLSchema" xmlns:p="http://schemas.microsoft.com/office/2006/metadata/properties" xmlns:ns1="http://schemas.microsoft.com/sharepoint/v3" xmlns:ns2="10f2cb44-b37d-4693-a5c3-140ab663d372" xmlns:ns3="fb82bcdf-ea63-4554-99e3-e15ccd87b479" targetNamespace="http://schemas.microsoft.com/office/2006/metadata/properties" ma:root="true" ma:fieldsID="b0e4693df5212f7218ce4878808b61d6" ns1:_="" ns2:_="" ns3:_="">
    <xsd:import namespace="http://schemas.microsoft.com/sharepoint/v3"/>
    <xsd:import namespace="10f2cb44-b37d-4693-a5c3-140ab663d372"/>
    <xsd:import namespace="fb82bcdf-ea63-4554-99e3-e15ccd87b479"/>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0f2cb44-b37d-4693-a5c3-140ab663d372"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b82bcdf-ea63-4554-99e3-e15ccd87b479"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3A087993-5EF5-4449-9096-3C98889AB879}">
  <ds:schemaRefs>
    <ds:schemaRef ds:uri="http://schemas.openxmlformats.org/officeDocument/2006/bibliography"/>
  </ds:schemaRefs>
</ds:datastoreItem>
</file>

<file path=customXml/itemProps2.xml><?xml version="1.0" encoding="utf-8"?>
<ds:datastoreItem xmlns:ds="http://schemas.openxmlformats.org/officeDocument/2006/customXml" ds:itemID="{C8C7107A-8A58-4782-9DAA-853A277F0788}"/>
</file>

<file path=customXml/itemProps3.xml><?xml version="1.0" encoding="utf-8"?>
<ds:datastoreItem xmlns:ds="http://schemas.openxmlformats.org/officeDocument/2006/customXml" ds:itemID="{3C6F1493-2D7A-4668-979C-9CF05CB6DFE7}"/>
</file>

<file path=customXml/itemProps4.xml><?xml version="1.0" encoding="utf-8"?>
<ds:datastoreItem xmlns:ds="http://schemas.openxmlformats.org/officeDocument/2006/customXml" ds:itemID="{48E44E85-1F65-401F-B957-712E1B1FCB6B}"/>
</file>

<file path=customXml/itemProps5.xml><?xml version="1.0" encoding="utf-8"?>
<ds:datastoreItem xmlns:ds="http://schemas.openxmlformats.org/officeDocument/2006/customXml" ds:itemID="{5C530CE7-B4CD-4C8C-949B-89E3E54F9163}"/>
</file>

<file path=docProps/app.xml><?xml version="1.0" encoding="utf-8"?>
<Properties xmlns="http://schemas.openxmlformats.org/officeDocument/2006/extended-properties" xmlns:vt="http://schemas.openxmlformats.org/officeDocument/2006/docPropsVTypes">
  <Template>Normal</Template>
  <TotalTime>220</TotalTime>
  <Pages>87</Pages>
  <Words>30257</Words>
  <Characters>175485</Characters>
  <Application>Microsoft Office Word</Application>
  <DocSecurity>0</DocSecurity>
  <Lines>1462</Lines>
  <Paragraphs>410</Paragraphs>
  <ScaleCrop>false</ScaleCrop>
  <HeadingPairs>
    <vt:vector size="2" baseType="variant">
      <vt:variant>
        <vt:lpstr>Title</vt:lpstr>
      </vt:variant>
      <vt:variant>
        <vt:i4>1</vt:i4>
      </vt:variant>
    </vt:vector>
  </HeadingPairs>
  <TitlesOfParts>
    <vt:vector size="1" baseType="lpstr">
      <vt:lpstr>_____________</vt:lpstr>
    </vt:vector>
  </TitlesOfParts>
  <Company>Wisconsin Department of Commerce</Company>
  <LinksUpToDate>false</LinksUpToDate>
  <CharactersWithSpaces>205332</CharactersWithSpaces>
  <SharedDoc>false</SharedDoc>
  <HLinks>
    <vt:vector size="24" baseType="variant">
      <vt:variant>
        <vt:i4>3997771</vt:i4>
      </vt:variant>
      <vt:variant>
        <vt:i4>282</vt:i4>
      </vt:variant>
      <vt:variant>
        <vt:i4>0</vt:i4>
      </vt:variant>
      <vt:variant>
        <vt:i4>5</vt:i4>
      </vt:variant>
      <vt:variant>
        <vt:lpwstr>http://folio.legis.state.wi.us/cgi-bin/om_isapi.dll?clientID=46728346&amp;infobase=stats.nfo&amp;j1=111.322(2m)&amp;jump=111.322(2m)&amp;softpage=Browse_Frame_Pg</vt:lpwstr>
      </vt:variant>
      <vt:variant>
        <vt:lpwstr/>
      </vt:variant>
      <vt:variant>
        <vt:i4>5177415</vt:i4>
      </vt:variant>
      <vt:variant>
        <vt:i4>279</vt:i4>
      </vt:variant>
      <vt:variant>
        <vt:i4>0</vt:i4>
      </vt:variant>
      <vt:variant>
        <vt:i4>5</vt:i4>
      </vt:variant>
      <vt:variant>
        <vt:lpwstr>http://www.eeoc.gov/</vt:lpwstr>
      </vt:variant>
      <vt:variant>
        <vt:lpwstr/>
      </vt:variant>
      <vt:variant>
        <vt:i4>5832770</vt:i4>
      </vt:variant>
      <vt:variant>
        <vt:i4>276</vt:i4>
      </vt:variant>
      <vt:variant>
        <vt:i4>0</vt:i4>
      </vt:variant>
      <vt:variant>
        <vt:i4>5</vt:i4>
      </vt:variant>
      <vt:variant>
        <vt:lpwstr>https://dwd.wisconsin.gov/er/</vt:lpwstr>
      </vt:variant>
      <vt:variant>
        <vt:lpwstr/>
      </vt:variant>
      <vt:variant>
        <vt:i4>4325459</vt:i4>
      </vt:variant>
      <vt:variant>
        <vt:i4>99</vt:i4>
      </vt:variant>
      <vt:variant>
        <vt:i4>0</vt:i4>
      </vt:variant>
      <vt:variant>
        <vt:i4>5</vt:i4>
      </vt:variant>
      <vt:variant>
        <vt:lpwstr>http://www.osha.gov/</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_____________</dc:title>
  <dc:creator>Department of Commerce</dc:creator>
  <cp:lastModifiedBy>Hammond, April - DSPS</cp:lastModifiedBy>
  <cp:revision>14</cp:revision>
  <cp:lastPrinted>2022-01-03T19:16:00Z</cp:lastPrinted>
  <dcterms:created xsi:type="dcterms:W3CDTF">2022-01-03T16:13:00Z</dcterms:created>
  <dcterms:modified xsi:type="dcterms:W3CDTF">2022-01-04T14:14:00Z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0x010100E9B479DE97358D43AEB72738EE1F2D08</vt:lpwstr>
  </property>
</Properties>
</file>