
<file path=[Content_Types].xml><?xml version="1.0" encoding="utf-8"?>
<Types xmlns="http://schemas.openxmlformats.org/package/2006/content-types">
  <Default Extension="png" ContentType="image/png"/>
  <Default Extension="emf" ContentType="image/x-emf"/>
  <Default Extension="jpeg" ContentType="image/jpeg"/>
  <Default Extension="m4a" ContentType="audio/mp4"/>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entation.xml" ContentType="application/vnd.ms-powerpoint.presentation.macroEnabled.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4.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5" r:id="rId1"/>
  </p:sldMasterIdLst>
  <p:notesMasterIdLst>
    <p:notesMasterId r:id="rId27"/>
  </p:notesMasterIdLst>
  <p:sldIdLst>
    <p:sldId id="256" r:id="rId2"/>
    <p:sldId id="325" r:id="rId3"/>
    <p:sldId id="261" r:id="rId4"/>
    <p:sldId id="327" r:id="rId5"/>
    <p:sldId id="263" r:id="rId6"/>
    <p:sldId id="271" r:id="rId7"/>
    <p:sldId id="265" r:id="rId8"/>
    <p:sldId id="272" r:id="rId9"/>
    <p:sldId id="275" r:id="rId10"/>
    <p:sldId id="273" r:id="rId11"/>
    <p:sldId id="276" r:id="rId12"/>
    <p:sldId id="286" r:id="rId13"/>
    <p:sldId id="280" r:id="rId14"/>
    <p:sldId id="282" r:id="rId15"/>
    <p:sldId id="284" r:id="rId16"/>
    <p:sldId id="288" r:id="rId17"/>
    <p:sldId id="293" r:id="rId18"/>
    <p:sldId id="285" r:id="rId19"/>
    <p:sldId id="294" r:id="rId20"/>
    <p:sldId id="295" r:id="rId21"/>
    <p:sldId id="297" r:id="rId22"/>
    <p:sldId id="324" r:id="rId23"/>
    <p:sldId id="306" r:id="rId24"/>
    <p:sldId id="318" r:id="rId25"/>
    <p:sldId id="326"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22947" autoAdjust="0"/>
  </p:normalViewPr>
  <p:slideViewPr>
    <p:cSldViewPr snapToGrid="0">
      <p:cViewPr varScale="1">
        <p:scale>
          <a:sx n="22" d="100"/>
          <a:sy n="22" d="100"/>
        </p:scale>
        <p:origin x="3024"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35" Type="http://schemas.openxmlformats.org/officeDocument/2006/relationships/customXml" Target="../customXml/item4.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E609BD-750E-4F9D-89E8-C635B229E43D}" type="datetimeFigureOut">
              <a:rPr lang="en-US" smtClean="0"/>
              <a:t>10/28/2025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6F1EC9-5452-4FC2-A248-E1C78C5BEA83}" type="slidenum">
              <a:rPr lang="en-US" smtClean="0"/>
              <a:t>‹#›</a:t>
            </a:fld>
            <a:endParaRPr lang="en-US"/>
          </a:p>
        </p:txBody>
      </p:sp>
    </p:spTree>
    <p:extLst>
      <p:ext uri="{BB962C8B-B14F-4D97-AF65-F5344CB8AC3E}">
        <p14:creationId xmlns:p14="http://schemas.microsoft.com/office/powerpoint/2010/main" val="6616831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dnr.wisconsin.gov/topic/Demo/Asbestos.html#tabx2"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Hello everyone.  My name is Steve Komar and I am District 4’s Fire Prevention Coordinator and in this presentation, I will be discussing the most current standard on live fire training the 2018 edition of NFPA 1403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dirty="0"/>
              <a:t>And as I review this standard with you please keep in mind that I will not be going through every component of this standard due to time.  I will just be highlighting some of the important aspects of this live fire training standard.  As you will see, the common theme to this standard is to provide a safe &amp; healthy environment for all members of the fire department as well as the community.  So, if you plan to hold a live fire training, it </a:t>
            </a:r>
            <a:r>
              <a:rPr lang="en-US" b="1" u="sng" dirty="0"/>
              <a:t>shall</a:t>
            </a:r>
            <a:r>
              <a:rPr lang="en-US" dirty="0"/>
              <a:t> be in compliance with the most current edition of NFPA 1403 because </a:t>
            </a:r>
            <a:r>
              <a:rPr lang="en-US" sz="1200" b="0" i="0" u="none" kern="1200" dirty="0">
                <a:solidFill>
                  <a:schemeClr val="tx1"/>
                </a:solidFill>
                <a:effectLst/>
                <a:highlight>
                  <a:srgbClr val="000000"/>
                </a:highlight>
                <a:latin typeface="+mn-lt"/>
                <a:ea typeface="+mn-ea"/>
                <a:cs typeface="+mn-cs"/>
              </a:rPr>
              <a:t>Wisconsin Administrative Rule SPS 330 s</a:t>
            </a:r>
            <a:r>
              <a:rPr lang="en-US" sz="1200" b="0" i="0" kern="1200" dirty="0">
                <a:solidFill>
                  <a:schemeClr val="tx1"/>
                </a:solidFill>
                <a:effectLst/>
                <a:latin typeface="+mn-lt"/>
                <a:ea typeface="+mn-ea"/>
                <a:cs typeface="+mn-cs"/>
              </a:rPr>
              <a:t>tates to “assure that training and education involving live fire fighting exercises meet the standards specified in NFPA 1403”.</a:t>
            </a:r>
          </a:p>
          <a:p>
            <a:br>
              <a:rPr lang="en-US" dirty="0"/>
            </a:br>
            <a:endParaRPr lang="en-US" dirty="0"/>
          </a:p>
        </p:txBody>
      </p:sp>
      <p:sp>
        <p:nvSpPr>
          <p:cNvPr id="4" name="Slide Number Placeholder 3"/>
          <p:cNvSpPr>
            <a:spLocks noGrp="1"/>
          </p:cNvSpPr>
          <p:nvPr>
            <p:ph type="sldNum" sz="quarter" idx="5"/>
          </p:nvPr>
        </p:nvSpPr>
        <p:spPr/>
        <p:txBody>
          <a:bodyPr/>
          <a:lstStyle/>
          <a:p>
            <a:fld id="{C36F1EC9-5452-4FC2-A248-E1C78C5BEA83}" type="slidenum">
              <a:rPr lang="en-US" smtClean="0"/>
              <a:t>1</a:t>
            </a:fld>
            <a:endParaRPr lang="en-US"/>
          </a:p>
        </p:txBody>
      </p:sp>
    </p:spTree>
    <p:extLst>
      <p:ext uri="{BB962C8B-B14F-4D97-AF65-F5344CB8AC3E}">
        <p14:creationId xmlns:p14="http://schemas.microsoft.com/office/powerpoint/2010/main" val="32991262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B8C6C9-9CCC-F671-F1C4-3DFAE9C34C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B4B3A6-0DA1-D811-0E98-3E7348801A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CC5CE3-1567-C0C4-2198-C9E35E2E3D26}"/>
              </a:ext>
            </a:extLst>
          </p:cNvPr>
          <p:cNvSpPr>
            <a:spLocks noGrp="1"/>
          </p:cNvSpPr>
          <p:nvPr>
            <p:ph type="body" idx="1"/>
          </p:nvPr>
        </p:nvSpPr>
        <p:spPr/>
        <p:txBody>
          <a:bodyPr/>
          <a:lstStyle/>
          <a:p>
            <a:r>
              <a:rPr lang="en-US" dirty="0"/>
              <a:t>*1403 contains the minimum requirements for training all fire suppression personnel engaged in fire-fighting operations under live fire conditions.</a:t>
            </a:r>
          </a:p>
          <a:p>
            <a:endParaRPr lang="en-US" sz="5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*And the purpose of this standard is to provide a process for conducting live fire training evolutions to ensure that the training objectives are achieved and that exposure to health and safety hazards for the fire fighters receiving the training is minimized.</a:t>
            </a:r>
          </a:p>
          <a:p>
            <a:endParaRPr lang="en-US" sz="500" dirty="0"/>
          </a:p>
          <a:p>
            <a:r>
              <a:rPr lang="en-US" dirty="0"/>
              <a:t>*Live fire training shall only be conducted using SOPs developed by the AHJ in compliance with this standard.</a:t>
            </a:r>
          </a:p>
          <a:p>
            <a:endParaRPr lang="en-US" dirty="0"/>
          </a:p>
        </p:txBody>
      </p:sp>
      <p:sp>
        <p:nvSpPr>
          <p:cNvPr id="4" name="Slide Number Placeholder 3">
            <a:extLst>
              <a:ext uri="{FF2B5EF4-FFF2-40B4-BE49-F238E27FC236}">
                <a16:creationId xmlns:a16="http://schemas.microsoft.com/office/drawing/2014/main" id="{10FB3E89-A18B-7FB3-3428-77C412042454}"/>
              </a:ext>
            </a:extLst>
          </p:cNvPr>
          <p:cNvSpPr>
            <a:spLocks noGrp="1"/>
          </p:cNvSpPr>
          <p:nvPr>
            <p:ph type="sldNum" sz="quarter" idx="5"/>
          </p:nvPr>
        </p:nvSpPr>
        <p:spPr/>
        <p:txBody>
          <a:bodyPr/>
          <a:lstStyle/>
          <a:p>
            <a:fld id="{C36F1EC9-5452-4FC2-A248-E1C78C5BEA83}" type="slidenum">
              <a:rPr lang="en-US" smtClean="0"/>
              <a:t>2</a:t>
            </a:fld>
            <a:endParaRPr lang="en-US"/>
          </a:p>
        </p:txBody>
      </p:sp>
    </p:spTree>
    <p:extLst>
      <p:ext uri="{BB962C8B-B14F-4D97-AF65-F5344CB8AC3E}">
        <p14:creationId xmlns:p14="http://schemas.microsoft.com/office/powerpoint/2010/main" val="3870183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*Strict safety practices need to be applied to all structures selected for live fire training.</a:t>
            </a:r>
          </a:p>
          <a:p>
            <a:endParaRPr lang="en-US" dirty="0"/>
          </a:p>
          <a:p>
            <a:r>
              <a:rPr lang="en-US" dirty="0"/>
              <a:t>* And all required permits to conduct live fire training shall be obtained.</a:t>
            </a:r>
          </a:p>
          <a:p>
            <a:endParaRPr lang="en-US" dirty="0"/>
          </a:p>
        </p:txBody>
      </p:sp>
      <p:sp>
        <p:nvSpPr>
          <p:cNvPr id="4" name="Slide Number Placeholder 3"/>
          <p:cNvSpPr>
            <a:spLocks noGrp="1"/>
          </p:cNvSpPr>
          <p:nvPr>
            <p:ph type="sldNum" sz="quarter" idx="5"/>
          </p:nvPr>
        </p:nvSpPr>
        <p:spPr/>
        <p:txBody>
          <a:bodyPr/>
          <a:lstStyle/>
          <a:p>
            <a:fld id="{C36F1EC9-5452-4FC2-A248-E1C78C5BEA83}" type="slidenum">
              <a:rPr lang="en-US" smtClean="0"/>
              <a:t>3</a:t>
            </a:fld>
            <a:endParaRPr lang="en-US"/>
          </a:p>
        </p:txBody>
      </p:sp>
    </p:spTree>
    <p:extLst>
      <p:ext uri="{BB962C8B-B14F-4D97-AF65-F5344CB8AC3E}">
        <p14:creationId xmlns:p14="http://schemas.microsoft.com/office/powerpoint/2010/main" val="17063936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WI Dept of Natural Resources regulations allow fire departments to burn structures for staff or equipment training purposes. You will need to complete the following steps with regards to the DNR:</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*You need to submit a demolition notification to the </a:t>
            </a:r>
            <a:r>
              <a:rPr lang="en-US" sz="1200" b="0" i="0" u="sng" kern="1200" dirty="0">
                <a:solidFill>
                  <a:schemeClr val="tx1"/>
                </a:solidFill>
                <a:effectLst/>
                <a:latin typeface="+mn-lt"/>
                <a:ea typeface="+mn-ea"/>
                <a:cs typeface="+mn-cs"/>
                <a:hlinkClick r:id="rId3"/>
              </a:rPr>
              <a:t>DNR Asbestos Removal and Notification Program</a:t>
            </a:r>
            <a:r>
              <a:rPr lang="en-US" sz="1200" b="0" i="0" kern="1200" dirty="0">
                <a:solidFill>
                  <a:schemeClr val="tx1"/>
                </a:solidFill>
                <a:effectLst/>
                <a:latin typeface="+mn-lt"/>
                <a:ea typeface="+mn-ea"/>
                <a:cs typeface="+mn-cs"/>
              </a:rPr>
              <a:t>.  Removing all materials containing asbestos, to be in compliance with WI Admin Code.  </a:t>
            </a:r>
            <a:endParaRPr lang="en-US" sz="1200" b="0" i="0" u="sng"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*You need to remove asphalt shingles and asphalt and plastic siding unless these materials are considered necessary to the fire department practice.</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*You will need to obtain any necessary burning permits.  If its in an incorporated municipality, you will need to check local ordinances and requirements.</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*And any ash from the burned structure needs to be dispose of in a landfill approved by the DNR. </a:t>
            </a:r>
          </a:p>
          <a:p>
            <a:endParaRPr lang="en-US" dirty="0"/>
          </a:p>
        </p:txBody>
      </p:sp>
      <p:sp>
        <p:nvSpPr>
          <p:cNvPr id="4" name="Slide Number Placeholder 3"/>
          <p:cNvSpPr>
            <a:spLocks noGrp="1"/>
          </p:cNvSpPr>
          <p:nvPr>
            <p:ph type="sldNum" sz="quarter" idx="5"/>
          </p:nvPr>
        </p:nvSpPr>
        <p:spPr/>
        <p:txBody>
          <a:bodyPr/>
          <a:lstStyle/>
          <a:p>
            <a:fld id="{C36F1EC9-5452-4FC2-A248-E1C78C5BEA83}" type="slidenum">
              <a:rPr lang="en-US" smtClean="0"/>
              <a:t>4</a:t>
            </a:fld>
            <a:endParaRPr lang="en-US"/>
          </a:p>
        </p:txBody>
      </p:sp>
    </p:spTree>
    <p:extLst>
      <p:ext uri="{BB962C8B-B14F-4D97-AF65-F5344CB8AC3E}">
        <p14:creationId xmlns:p14="http://schemas.microsoft.com/office/powerpoint/2010/main" val="2463093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Prior to being permitted to participate in live fire training evolutions, the student shall have received training to meet the minimum job performance requirements for Fire Fighter I related to these following 11 subjects: </a:t>
            </a:r>
            <a:r>
              <a:rPr lang="en-US" sz="800" b="1" dirty="0"/>
              <a:t>No need to say them</a:t>
            </a:r>
          </a:p>
          <a:p>
            <a:pPr lvl="1"/>
            <a:r>
              <a:rPr lang="en-US" dirty="0"/>
              <a:t>(1)Safety</a:t>
            </a:r>
          </a:p>
          <a:p>
            <a:pPr lvl="1"/>
            <a:r>
              <a:rPr lang="en-US" dirty="0"/>
              <a:t>(2)Fire behavior</a:t>
            </a:r>
          </a:p>
          <a:p>
            <a:pPr lvl="1"/>
            <a:r>
              <a:rPr lang="en-US" dirty="0"/>
              <a:t>(3)Portable extinguishers</a:t>
            </a:r>
          </a:p>
          <a:p>
            <a:pPr lvl="1"/>
            <a:r>
              <a:rPr lang="en-US" dirty="0"/>
              <a:t>(4)PPE</a:t>
            </a:r>
          </a:p>
          <a:p>
            <a:pPr lvl="1"/>
            <a:r>
              <a:rPr lang="en-US" dirty="0"/>
              <a:t>(5)Ladders</a:t>
            </a:r>
          </a:p>
          <a:p>
            <a:pPr lvl="1"/>
            <a:r>
              <a:rPr lang="en-US" dirty="0"/>
              <a:t>(6)Fire hose, appliances, and streams</a:t>
            </a:r>
          </a:p>
          <a:p>
            <a:pPr lvl="1"/>
            <a:r>
              <a:rPr lang="en-US" dirty="0"/>
              <a:t>(7)Overhaul</a:t>
            </a:r>
          </a:p>
          <a:p>
            <a:pPr lvl="1"/>
            <a:r>
              <a:rPr lang="en-US" dirty="0"/>
              <a:t>(8)Water supply</a:t>
            </a:r>
          </a:p>
          <a:p>
            <a:pPr lvl="1"/>
            <a:r>
              <a:rPr lang="en-US" dirty="0"/>
              <a:t>(9)Ventilation</a:t>
            </a:r>
          </a:p>
          <a:p>
            <a:pPr lvl="1"/>
            <a:r>
              <a:rPr lang="en-US" dirty="0"/>
              <a:t>(10)Forcible entry</a:t>
            </a:r>
          </a:p>
          <a:p>
            <a:pPr lvl="1"/>
            <a:r>
              <a:rPr lang="en-US" dirty="0"/>
              <a:t>(11)Building construction</a:t>
            </a:r>
          </a:p>
        </p:txBody>
      </p:sp>
      <p:sp>
        <p:nvSpPr>
          <p:cNvPr id="4" name="Slide Number Placeholder 3"/>
          <p:cNvSpPr>
            <a:spLocks noGrp="1"/>
          </p:cNvSpPr>
          <p:nvPr>
            <p:ph type="sldNum" sz="quarter" idx="5"/>
          </p:nvPr>
        </p:nvSpPr>
        <p:spPr/>
        <p:txBody>
          <a:bodyPr/>
          <a:lstStyle/>
          <a:p>
            <a:fld id="{C36F1EC9-5452-4FC2-A248-E1C78C5BEA83}" type="slidenum">
              <a:rPr lang="en-US" smtClean="0"/>
              <a:t>5</a:t>
            </a:fld>
            <a:endParaRPr lang="en-US"/>
          </a:p>
        </p:txBody>
      </p:sp>
    </p:spTree>
    <p:extLst>
      <p:ext uri="{BB962C8B-B14F-4D97-AF65-F5344CB8AC3E}">
        <p14:creationId xmlns:p14="http://schemas.microsoft.com/office/powerpoint/2010/main" val="1215141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*All participants in a live fire training evolution who have received the required minimum training from other than the AHJ shall not be permitted to participate in any live fire training evolution without first presenting written evidence of having successfully completed the prescribed minimum training of the previous slide.</a:t>
            </a:r>
          </a:p>
          <a:p>
            <a:endParaRPr lang="en-US" dirty="0"/>
          </a:p>
        </p:txBody>
      </p:sp>
      <p:sp>
        <p:nvSpPr>
          <p:cNvPr id="4" name="Slide Number Placeholder 3"/>
          <p:cNvSpPr>
            <a:spLocks noGrp="1"/>
          </p:cNvSpPr>
          <p:nvPr>
            <p:ph type="sldNum" sz="quarter" idx="5"/>
          </p:nvPr>
        </p:nvSpPr>
        <p:spPr/>
        <p:txBody>
          <a:bodyPr/>
          <a:lstStyle/>
          <a:p>
            <a:fld id="{C36F1EC9-5452-4FC2-A248-E1C78C5BEA83}" type="slidenum">
              <a:rPr lang="en-US" smtClean="0"/>
              <a:t>6</a:t>
            </a:fld>
            <a:endParaRPr lang="en-US"/>
          </a:p>
        </p:txBody>
      </p:sp>
    </p:spTree>
    <p:extLst>
      <p:ext uri="{BB962C8B-B14F-4D97-AF65-F5344CB8AC3E}">
        <p14:creationId xmlns:p14="http://schemas.microsoft.com/office/powerpoint/2010/main" val="15905078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Prior to being permitted to participate in live fire training, all participants shall have received training to meet the requirements of the following:</a:t>
            </a:r>
          </a:p>
          <a:p>
            <a:endParaRPr lang="en-US" dirty="0"/>
          </a:p>
          <a:p>
            <a:r>
              <a:rPr lang="en-US" b="1" dirty="0"/>
              <a:t>Fire Dynamics.</a:t>
            </a:r>
          </a:p>
          <a:p>
            <a:endParaRPr lang="en-US" dirty="0"/>
          </a:p>
          <a:p>
            <a:pPr lvl="1"/>
            <a:r>
              <a:rPr lang="en-US" dirty="0"/>
              <a:t>So, things like the conditions necessary for </a:t>
            </a:r>
            <a:r>
              <a:rPr lang="en-US" b="0" dirty="0"/>
              <a:t>flashover</a:t>
            </a:r>
            <a:r>
              <a:rPr lang="en-US" dirty="0"/>
              <a:t> to occur</a:t>
            </a:r>
          </a:p>
          <a:p>
            <a:pPr lvl="1"/>
            <a:r>
              <a:rPr lang="en-US" b="0" dirty="0"/>
              <a:t>The components of fire and the three mechanisms of heat transfer.</a:t>
            </a:r>
            <a:endParaRPr lang="en-US" dirty="0"/>
          </a:p>
          <a:p>
            <a:endParaRPr lang="en-US" dirty="0"/>
          </a:p>
          <a:p>
            <a:r>
              <a:rPr lang="en-US" dirty="0"/>
              <a:t>All participants shall have received training of </a:t>
            </a:r>
            <a:r>
              <a:rPr lang="en-US" b="1" dirty="0"/>
              <a:t>Health and Safety.</a:t>
            </a:r>
          </a:p>
          <a:p>
            <a:endParaRPr lang="en-US" dirty="0"/>
          </a:p>
          <a:p>
            <a:pPr lvl="1"/>
            <a:r>
              <a:rPr lang="en-US" b="0" dirty="0"/>
              <a:t>So the components, capabilities and limitations of their protective clothing and equipment</a:t>
            </a:r>
          </a:p>
          <a:p>
            <a:endParaRPr lang="en-US" b="1" dirty="0"/>
          </a:p>
          <a:p>
            <a:endParaRPr lang="en-US" sz="1200" b="1" i="0" kern="1200" dirty="0">
              <a:solidFill>
                <a:schemeClr val="tx1"/>
              </a:solidFill>
              <a:effectLst/>
              <a:latin typeface="+mn-lt"/>
              <a:ea typeface="+mn-ea"/>
              <a:cs typeface="+mn-cs"/>
            </a:endParaRPr>
          </a:p>
          <a:p>
            <a:r>
              <a:rPr lang="en-US" dirty="0"/>
              <a:t>All participants shall have received training of the </a:t>
            </a:r>
            <a:r>
              <a:rPr lang="en-US" sz="1200" b="1" i="0" kern="1200" dirty="0">
                <a:solidFill>
                  <a:schemeClr val="tx1"/>
                </a:solidFill>
                <a:effectLst/>
                <a:latin typeface="+mn-lt"/>
                <a:ea typeface="+mn-ea"/>
                <a:cs typeface="+mn-cs"/>
              </a:rPr>
              <a:t>Fundamentals of Fire Behavior</a:t>
            </a:r>
            <a:r>
              <a:rPr lang="en-US" sz="1200" b="0" i="0" kern="1200" dirty="0">
                <a:solidFill>
                  <a:schemeClr val="tx1"/>
                </a:solidFill>
                <a:effectLst/>
                <a:latin typeface="+mn-lt"/>
                <a:ea typeface="+mn-ea"/>
                <a:cs typeface="+mn-cs"/>
              </a:rPr>
              <a:t>.</a:t>
            </a:r>
          </a:p>
          <a:p>
            <a:pPr lvl="1"/>
            <a:endParaRPr lang="en-US" dirty="0"/>
          </a:p>
          <a:p>
            <a:pPr lvl="1"/>
            <a:r>
              <a:rPr lang="en-US" b="0" dirty="0"/>
              <a:t>Things like basic chemical and physical processes involved in combustion</a:t>
            </a:r>
          </a:p>
          <a:p>
            <a:pPr lvl="1"/>
            <a:r>
              <a:rPr lang="en-US" b="0" dirty="0"/>
              <a:t>The fire triangle and fire tetrahedron.</a:t>
            </a:r>
          </a:p>
          <a:p>
            <a:pPr lvl="1"/>
            <a:r>
              <a:rPr lang="en-US" b="0" dirty="0"/>
              <a:t>The basic concepts of thermal dynamics</a:t>
            </a:r>
          </a:p>
          <a:p>
            <a:pPr lvl="1"/>
            <a:r>
              <a:rPr lang="en-US" b="0" dirty="0"/>
              <a:t>ETC.</a:t>
            </a:r>
          </a:p>
          <a:p>
            <a:endParaRPr lang="en-US" sz="1200" b="0" i="0" kern="1200" dirty="0">
              <a:solidFill>
                <a:schemeClr val="tx1"/>
              </a:solidFill>
              <a:effectLst/>
              <a:latin typeface="+mn-lt"/>
              <a:ea typeface="+mn-ea"/>
              <a:cs typeface="+mn-cs"/>
            </a:endParaRPr>
          </a:p>
          <a:p>
            <a:r>
              <a:rPr lang="en-US" dirty="0"/>
              <a:t>All participants shall have received training of </a:t>
            </a:r>
            <a:r>
              <a:rPr lang="en-US" sz="1200" b="1" i="0" kern="1200" dirty="0">
                <a:solidFill>
                  <a:schemeClr val="tx1"/>
                </a:solidFill>
                <a:effectLst/>
                <a:latin typeface="+mn-lt"/>
                <a:ea typeface="+mn-ea"/>
                <a:cs typeface="+mn-cs"/>
              </a:rPr>
              <a:t>Fire Development in a Compartment. </a:t>
            </a:r>
          </a:p>
          <a:p>
            <a:endParaRPr lang="en-US" sz="1200" b="0" i="0" kern="1200" dirty="0">
              <a:solidFill>
                <a:schemeClr val="tx1"/>
              </a:solidFill>
              <a:effectLst/>
              <a:latin typeface="+mn-lt"/>
              <a:ea typeface="+mn-ea"/>
              <a:cs typeface="+mn-cs"/>
            </a:endParaRPr>
          </a:p>
          <a:p>
            <a:pPr lvl="1"/>
            <a:r>
              <a:rPr lang="en-US" sz="1200" b="0" i="0" kern="1200" dirty="0">
                <a:solidFill>
                  <a:schemeClr val="tx1"/>
                </a:solidFill>
                <a:effectLst/>
                <a:latin typeface="+mn-lt"/>
                <a:ea typeface="+mn-ea"/>
                <a:cs typeface="+mn-cs"/>
              </a:rPr>
              <a:t>So, the general development of a fire and extension beyond a single room or compartment, and building factors influencing fire development</a:t>
            </a:r>
          </a:p>
          <a:p>
            <a:endParaRPr lang="en-US" dirty="0"/>
          </a:p>
          <a:p>
            <a:r>
              <a:rPr lang="en-US" b="0" dirty="0"/>
              <a:t>And all participants shall have received training of </a:t>
            </a:r>
            <a:r>
              <a:rPr lang="en-US" b="1" dirty="0"/>
              <a:t>Nozzle Techniques and Door Control</a:t>
            </a:r>
            <a:r>
              <a:rPr lang="en-US" b="0" dirty="0"/>
              <a:t>.</a:t>
            </a:r>
          </a:p>
          <a:p>
            <a:pPr lvl="1"/>
            <a:endParaRPr lang="en-US" b="0" dirty="0"/>
          </a:p>
          <a:p>
            <a:pPr lvl="1"/>
            <a:r>
              <a:rPr lang="en-US" b="0" dirty="0"/>
              <a:t>So, things like the Factors influencing the effectiveness of extinguishment by cooling</a:t>
            </a:r>
          </a:p>
          <a:p>
            <a:pPr lvl="1"/>
            <a:r>
              <a:rPr lang="en-US" b="0" dirty="0"/>
              <a:t>The application of indirect attack and direct attack</a:t>
            </a:r>
          </a:p>
          <a:p>
            <a:pPr lvl="1"/>
            <a:r>
              <a:rPr lang="en-US" b="0" dirty="0"/>
              <a:t>Effective door entry and control procedures</a:t>
            </a:r>
          </a:p>
          <a:p>
            <a:endParaRPr lang="en-US" dirty="0"/>
          </a:p>
        </p:txBody>
      </p:sp>
      <p:sp>
        <p:nvSpPr>
          <p:cNvPr id="4" name="Slide Number Placeholder 3"/>
          <p:cNvSpPr>
            <a:spLocks noGrp="1"/>
          </p:cNvSpPr>
          <p:nvPr>
            <p:ph type="sldNum" sz="quarter" idx="5"/>
          </p:nvPr>
        </p:nvSpPr>
        <p:spPr/>
        <p:txBody>
          <a:bodyPr/>
          <a:lstStyle/>
          <a:p>
            <a:fld id="{C36F1EC9-5452-4FC2-A248-E1C78C5BEA83}" type="slidenum">
              <a:rPr lang="en-US" smtClean="0"/>
              <a:t>7</a:t>
            </a:fld>
            <a:endParaRPr lang="en-US"/>
          </a:p>
        </p:txBody>
      </p:sp>
    </p:spTree>
    <p:extLst>
      <p:ext uri="{BB962C8B-B14F-4D97-AF65-F5344CB8AC3E}">
        <p14:creationId xmlns:p14="http://schemas.microsoft.com/office/powerpoint/2010/main" val="16295871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says in the standard that Instructors and participants need to be rehabbed in accordance with the provisions of NFPA 1584.  Something to keep in mind throughout this standard is that there are many secondary references that are not adopted by the State of Wisconsin.  This is an example of a secondary reference, so it is not adopted by the State of Wisconsin but is best practice.</a:t>
            </a:r>
          </a:p>
          <a:p>
            <a:endParaRPr lang="en-US" dirty="0"/>
          </a:p>
          <a:p>
            <a:r>
              <a:rPr lang="en-US" dirty="0"/>
              <a:t>When assessing the length and number of live fire training sessions or evolutions conducted in a training day, the following should be considered:</a:t>
            </a:r>
          </a:p>
          <a:p>
            <a:endParaRPr lang="en-US" dirty="0"/>
          </a:p>
          <a:p>
            <a:pPr lvl="1"/>
            <a:r>
              <a:rPr lang="en-US" dirty="0"/>
              <a:t>*(1)Nature of the work to be performed by the participant,</a:t>
            </a:r>
          </a:p>
          <a:p>
            <a:pPr lvl="1"/>
            <a:endParaRPr lang="en-US" dirty="0"/>
          </a:p>
          <a:p>
            <a:pPr lvl="1"/>
            <a:r>
              <a:rPr lang="en-US" dirty="0"/>
              <a:t>*(2)Physical stress of the work on the participant,</a:t>
            </a:r>
          </a:p>
          <a:p>
            <a:pPr lvl="1"/>
            <a:endParaRPr lang="en-US" dirty="0"/>
          </a:p>
          <a:p>
            <a:pPr lvl="1"/>
            <a:r>
              <a:rPr lang="en-US" dirty="0"/>
              <a:t>*(3)Temperature of the work and evolution environment</a:t>
            </a:r>
          </a:p>
          <a:p>
            <a:pPr lvl="1"/>
            <a:endParaRPr lang="en-US" dirty="0"/>
          </a:p>
          <a:p>
            <a:pPr lvl="1"/>
            <a:r>
              <a:rPr lang="en-US" dirty="0"/>
              <a:t>*(4)Exposure time in a high temperature environment, and</a:t>
            </a:r>
          </a:p>
          <a:p>
            <a:pPr lvl="1"/>
            <a:endParaRPr lang="en-US" dirty="0"/>
          </a:p>
          <a:p>
            <a:pPr lvl="1"/>
            <a:r>
              <a:rPr lang="en-US" dirty="0"/>
              <a:t>*(5)And then other circumstances such as weather and heat index.</a:t>
            </a:r>
          </a:p>
          <a:p>
            <a:endParaRPr lang="en-US" dirty="0"/>
          </a:p>
          <a:p>
            <a:r>
              <a:rPr lang="en-US" dirty="0"/>
              <a:t>If asked</a:t>
            </a:r>
          </a:p>
          <a:p>
            <a:r>
              <a:rPr lang="en-US" sz="1200" b="1" i="0" kern="1200" dirty="0">
                <a:solidFill>
                  <a:schemeClr val="tx1"/>
                </a:solidFill>
                <a:effectLst/>
                <a:latin typeface="+mn-lt"/>
                <a:ea typeface="+mn-ea"/>
                <a:cs typeface="+mn-cs"/>
              </a:rPr>
              <a:t>Subchapter IV — Adopted Standards</a:t>
            </a:r>
          </a:p>
          <a:p>
            <a:r>
              <a:rPr lang="en-US" sz="1200" b="1" i="0" kern="1200" dirty="0">
                <a:solidFill>
                  <a:schemeClr val="tx1"/>
                </a:solidFill>
                <a:effectLst/>
                <a:latin typeface="+mn-lt"/>
                <a:ea typeface="+mn-ea"/>
                <a:cs typeface="+mn-cs"/>
              </a:rPr>
              <a:t>SPS 330.02</a:t>
            </a:r>
            <a:r>
              <a:rPr lang="en-US" sz="1200" b="0" i="0" kern="1200" dirty="0">
                <a:solidFill>
                  <a:schemeClr val="tx1"/>
                </a:solidFill>
                <a:effectLst/>
                <a:latin typeface="+mn-lt"/>
                <a:ea typeface="+mn-ea"/>
                <a:cs typeface="+mn-cs"/>
              </a:rPr>
              <a:t> </a:t>
            </a:r>
            <a:r>
              <a:rPr lang="en-US" sz="1200" b="1" i="0" kern="1200" dirty="0">
                <a:solidFill>
                  <a:schemeClr val="tx1"/>
                </a:solidFill>
                <a:effectLst/>
                <a:latin typeface="+mn-lt"/>
                <a:ea typeface="+mn-ea"/>
                <a:cs typeface="+mn-cs"/>
              </a:rPr>
              <a:t>Incorporation of standards by reference.</a:t>
            </a:r>
            <a:r>
              <a:rPr lang="en-US" sz="1200" b="0" i="0" kern="1200" dirty="0">
                <a:solidFill>
                  <a:schemeClr val="tx1"/>
                </a:solidFill>
                <a:effectLst/>
                <a:latin typeface="+mn-lt"/>
                <a:ea typeface="+mn-ea"/>
                <a:cs typeface="+mn-cs"/>
              </a:rPr>
              <a:t> The following standards are incorporated by reference into this chapter:</a:t>
            </a:r>
          </a:p>
          <a:p>
            <a:r>
              <a:rPr lang="en-US" sz="1200" b="1" i="0" kern="1200" dirty="0">
                <a:solidFill>
                  <a:schemeClr val="tx1"/>
                </a:solidFill>
                <a:effectLst/>
                <a:latin typeface="+mn-lt"/>
                <a:ea typeface="+mn-ea"/>
                <a:cs typeface="+mn-cs"/>
              </a:rPr>
              <a:t>(1)</a:t>
            </a:r>
            <a:r>
              <a:rPr lang="en-US" sz="1200" b="0" i="0" kern="1200" dirty="0">
                <a:solidFill>
                  <a:schemeClr val="tx1"/>
                </a:solidFill>
                <a:effectLst/>
                <a:latin typeface="+mn-lt"/>
                <a:ea typeface="+mn-ea"/>
                <a:cs typeface="+mn-cs"/>
              </a:rPr>
              <a:t> NFPA 1001-2013, Standard for Fire Fighter Professional Qualifications.</a:t>
            </a:r>
          </a:p>
          <a:p>
            <a:r>
              <a:rPr lang="en-US" sz="1200" b="1" i="0" kern="1200" dirty="0">
                <a:solidFill>
                  <a:schemeClr val="tx1"/>
                </a:solidFill>
                <a:effectLst/>
                <a:latin typeface="+mn-lt"/>
                <a:ea typeface="+mn-ea"/>
                <a:cs typeface="+mn-cs"/>
              </a:rPr>
              <a:t>(2)</a:t>
            </a:r>
            <a:r>
              <a:rPr lang="en-US" sz="1200" b="0" i="0" kern="1200" dirty="0">
                <a:solidFill>
                  <a:schemeClr val="tx1"/>
                </a:solidFill>
                <a:effectLst/>
                <a:latin typeface="+mn-lt"/>
                <a:ea typeface="+mn-ea"/>
                <a:cs typeface="+mn-cs"/>
              </a:rPr>
              <a:t> NFPA 1002-2017, Standard for Fire Apparatus Driver/Operator Professional Qualifications.</a:t>
            </a:r>
          </a:p>
          <a:p>
            <a:r>
              <a:rPr lang="en-US" sz="1200" b="1" i="0" kern="1200" dirty="0">
                <a:solidFill>
                  <a:schemeClr val="tx1"/>
                </a:solidFill>
                <a:effectLst/>
                <a:latin typeface="+mn-lt"/>
                <a:ea typeface="+mn-ea"/>
                <a:cs typeface="+mn-cs"/>
              </a:rPr>
              <a:t>(3)</a:t>
            </a:r>
            <a:r>
              <a:rPr lang="en-US" sz="1200" b="0" i="0" kern="1200" dirty="0">
                <a:solidFill>
                  <a:schemeClr val="tx1"/>
                </a:solidFill>
                <a:effectLst/>
                <a:latin typeface="+mn-lt"/>
                <a:ea typeface="+mn-ea"/>
                <a:cs typeface="+mn-cs"/>
              </a:rPr>
              <a:t> NFPA 1021-2014, Standard for Fire Officer Professional Qualifications, subject to the modifications specified in this chapter.</a:t>
            </a:r>
          </a:p>
          <a:p>
            <a:r>
              <a:rPr lang="en-US" sz="1200" b="1" i="0" kern="1200" dirty="0">
                <a:solidFill>
                  <a:schemeClr val="tx1"/>
                </a:solidFill>
                <a:effectLst/>
                <a:latin typeface="+mn-lt"/>
                <a:ea typeface="+mn-ea"/>
                <a:cs typeface="+mn-cs"/>
              </a:rPr>
              <a:t>(4)</a:t>
            </a:r>
            <a:r>
              <a:rPr lang="en-US" sz="1200" b="0" i="0" kern="1200" dirty="0">
                <a:solidFill>
                  <a:schemeClr val="tx1"/>
                </a:solidFill>
                <a:effectLst/>
                <a:latin typeface="+mn-lt"/>
                <a:ea typeface="+mn-ea"/>
                <a:cs typeface="+mn-cs"/>
              </a:rPr>
              <a:t> NFPA 1403-2018, Standard on Live Fire Training Evolutions.</a:t>
            </a:r>
          </a:p>
          <a:p>
            <a:r>
              <a:rPr lang="en-US" sz="1200" b="1" i="0" kern="1200" dirty="0">
                <a:solidFill>
                  <a:schemeClr val="tx1"/>
                </a:solidFill>
                <a:effectLst/>
                <a:latin typeface="+mn-lt"/>
                <a:ea typeface="+mn-ea"/>
                <a:cs typeface="+mn-cs"/>
              </a:rPr>
              <a:t>(5)</a:t>
            </a:r>
            <a:r>
              <a:rPr lang="en-US" sz="1200" b="0" i="0" kern="1200" dirty="0">
                <a:solidFill>
                  <a:schemeClr val="tx1"/>
                </a:solidFill>
                <a:effectLst/>
                <a:latin typeface="+mn-lt"/>
                <a:ea typeface="+mn-ea"/>
                <a:cs typeface="+mn-cs"/>
              </a:rPr>
              <a:t> NFPA 1901-2016, Standard for Automotive Fire Apparatus.</a:t>
            </a:r>
          </a:p>
          <a:p>
            <a:r>
              <a:rPr lang="en-US" sz="1200" b="1" i="0" kern="1200" dirty="0">
                <a:solidFill>
                  <a:schemeClr val="tx1"/>
                </a:solidFill>
                <a:effectLst/>
                <a:latin typeface="+mn-lt"/>
                <a:ea typeface="+mn-ea"/>
                <a:cs typeface="+mn-cs"/>
              </a:rPr>
              <a:t>(6)</a:t>
            </a:r>
            <a:r>
              <a:rPr lang="en-US" sz="1200" b="0" i="0" kern="1200" dirty="0">
                <a:solidFill>
                  <a:schemeClr val="tx1"/>
                </a:solidFill>
                <a:effectLst/>
                <a:latin typeface="+mn-lt"/>
                <a:ea typeface="+mn-ea"/>
                <a:cs typeface="+mn-cs"/>
              </a:rPr>
              <a:t> NFPA 1911-2017, Standard for the Inspection, Maintenance, Testing, and Retirement of In-Service Emergency Vehicles, subject to the modifications specified in this chapter.</a:t>
            </a:r>
          </a:p>
          <a:p>
            <a:r>
              <a:rPr lang="en-US" sz="1200" b="1" i="0" kern="1200" dirty="0">
                <a:solidFill>
                  <a:schemeClr val="tx1"/>
                </a:solidFill>
                <a:effectLst/>
                <a:latin typeface="+mn-lt"/>
                <a:ea typeface="+mn-ea"/>
                <a:cs typeface="+mn-cs"/>
              </a:rPr>
              <a:t>(7)</a:t>
            </a:r>
            <a:r>
              <a:rPr lang="en-US" sz="1200" b="0" i="0" kern="1200" dirty="0">
                <a:solidFill>
                  <a:schemeClr val="tx1"/>
                </a:solidFill>
                <a:effectLst/>
                <a:latin typeface="+mn-lt"/>
                <a:ea typeface="+mn-ea"/>
                <a:cs typeface="+mn-cs"/>
              </a:rPr>
              <a:t> NFPA 1971-2018, Standard on Protective Ensembles for Structural Fire Fighting and Proximity Fire Fighting.</a:t>
            </a:r>
          </a:p>
          <a:p>
            <a:r>
              <a:rPr lang="en-US" sz="1200" b="1" i="0" kern="1200" dirty="0">
                <a:solidFill>
                  <a:schemeClr val="tx1"/>
                </a:solidFill>
                <a:effectLst/>
                <a:latin typeface="+mn-lt"/>
                <a:ea typeface="+mn-ea"/>
                <a:cs typeface="+mn-cs"/>
              </a:rPr>
              <a:t>(8)</a:t>
            </a:r>
            <a:r>
              <a:rPr lang="en-US" sz="1200" b="0" i="0" kern="1200" dirty="0">
                <a:solidFill>
                  <a:schemeClr val="tx1"/>
                </a:solidFill>
                <a:effectLst/>
                <a:latin typeface="+mn-lt"/>
                <a:ea typeface="+mn-ea"/>
                <a:cs typeface="+mn-cs"/>
              </a:rPr>
              <a:t> NFPA 1981-2013, Standard on Open-Circuit Self-Contained Breathing Apparatus for Emergency Services.</a:t>
            </a:r>
          </a:p>
          <a:p>
            <a:r>
              <a:rPr lang="en-US" sz="1200" b="1" i="0" kern="1200" dirty="0">
                <a:solidFill>
                  <a:schemeClr val="tx1"/>
                </a:solidFill>
                <a:effectLst/>
                <a:latin typeface="+mn-lt"/>
                <a:ea typeface="+mn-ea"/>
                <a:cs typeface="+mn-cs"/>
              </a:rPr>
              <a:t>(9)</a:t>
            </a:r>
            <a:r>
              <a:rPr lang="en-US" sz="1200" b="0" i="0" kern="1200" dirty="0">
                <a:solidFill>
                  <a:schemeClr val="tx1"/>
                </a:solidFill>
                <a:effectLst/>
                <a:latin typeface="+mn-lt"/>
                <a:ea typeface="+mn-ea"/>
                <a:cs typeface="+mn-cs"/>
              </a:rPr>
              <a:t> NFPA 1982-2013, Standard on Personal Alert Safety Systems (PASS).</a:t>
            </a:r>
          </a:p>
          <a:p>
            <a:r>
              <a:rPr lang="en-US" sz="1200" b="1" i="0" kern="1200" dirty="0">
                <a:solidFill>
                  <a:schemeClr val="tx1"/>
                </a:solidFill>
                <a:effectLst/>
                <a:latin typeface="+mn-lt"/>
                <a:ea typeface="+mn-ea"/>
                <a:cs typeface="+mn-cs"/>
              </a:rPr>
              <a:t>(10)</a:t>
            </a:r>
            <a:r>
              <a:rPr lang="en-US" sz="1200" b="0" i="0" kern="1200" dirty="0">
                <a:solidFill>
                  <a:schemeClr val="tx1"/>
                </a:solidFill>
                <a:effectLst/>
                <a:latin typeface="+mn-lt"/>
                <a:ea typeface="+mn-ea"/>
                <a:cs typeface="+mn-cs"/>
              </a:rPr>
              <a:t> NFPA 1983-2017, Standard on Life Safety Rope and Equipment for Emergency Services, subject to the modifications specified in this chapter.</a:t>
            </a:r>
          </a:p>
          <a:p>
            <a:r>
              <a:rPr lang="en-US" sz="1200" b="1" i="0" kern="1200" dirty="0">
                <a:solidFill>
                  <a:schemeClr val="tx1"/>
                </a:solidFill>
                <a:effectLst/>
                <a:latin typeface="+mn-lt"/>
                <a:ea typeface="+mn-ea"/>
                <a:cs typeface="+mn-cs"/>
              </a:rPr>
              <a:t>(11)</a:t>
            </a:r>
            <a:r>
              <a:rPr lang="en-US" sz="1200" b="0" i="0" kern="1200" dirty="0">
                <a:solidFill>
                  <a:schemeClr val="tx1"/>
                </a:solidFill>
                <a:effectLst/>
                <a:latin typeface="+mn-lt"/>
                <a:ea typeface="+mn-ea"/>
                <a:cs typeface="+mn-cs"/>
              </a:rPr>
              <a:t> CGA Standard G-7.1, 2011, Commodity Specification for Air.</a:t>
            </a:r>
          </a:p>
          <a:p>
            <a:endParaRPr lang="en-US" dirty="0"/>
          </a:p>
        </p:txBody>
      </p:sp>
      <p:sp>
        <p:nvSpPr>
          <p:cNvPr id="4" name="Slide Number Placeholder 3"/>
          <p:cNvSpPr>
            <a:spLocks noGrp="1"/>
          </p:cNvSpPr>
          <p:nvPr>
            <p:ph type="sldNum" sz="quarter" idx="5"/>
          </p:nvPr>
        </p:nvSpPr>
        <p:spPr/>
        <p:txBody>
          <a:bodyPr/>
          <a:lstStyle/>
          <a:p>
            <a:fld id="{C36F1EC9-5452-4FC2-A248-E1C78C5BEA83}" type="slidenum">
              <a:rPr lang="en-US" smtClean="0"/>
              <a:t>8</a:t>
            </a:fld>
            <a:endParaRPr lang="en-US"/>
          </a:p>
        </p:txBody>
      </p:sp>
    </p:spTree>
    <p:extLst>
      <p:ext uri="{BB962C8B-B14F-4D97-AF65-F5344CB8AC3E}">
        <p14:creationId xmlns:p14="http://schemas.microsoft.com/office/powerpoint/2010/main" val="2399945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training session shall be curtailed, postponed, or canceled, as necessary, to reduce the risk of injury or illness caused by extreme weather conditions.</a:t>
            </a:r>
          </a:p>
          <a:p>
            <a:endParaRPr lang="en-US" dirty="0"/>
          </a:p>
        </p:txBody>
      </p:sp>
      <p:sp>
        <p:nvSpPr>
          <p:cNvPr id="4" name="Slide Number Placeholder 3"/>
          <p:cNvSpPr>
            <a:spLocks noGrp="1"/>
          </p:cNvSpPr>
          <p:nvPr>
            <p:ph type="sldNum" sz="quarter" idx="5"/>
          </p:nvPr>
        </p:nvSpPr>
        <p:spPr/>
        <p:txBody>
          <a:bodyPr/>
          <a:lstStyle/>
          <a:p>
            <a:fld id="{C36F1EC9-5452-4FC2-A248-E1C78C5BEA83}" type="slidenum">
              <a:rPr lang="en-US" smtClean="0"/>
              <a:t>9</a:t>
            </a:fld>
            <a:endParaRPr lang="en-US"/>
          </a:p>
        </p:txBody>
      </p:sp>
    </p:spTree>
    <p:extLst>
      <p:ext uri="{BB962C8B-B14F-4D97-AF65-F5344CB8AC3E}">
        <p14:creationId xmlns:p14="http://schemas.microsoft.com/office/powerpoint/2010/main" val="14383319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safety officer shall be appointed for all live fire training.</a:t>
            </a:r>
          </a:p>
          <a:p>
            <a:endParaRPr lang="en-US" sz="800" dirty="0"/>
          </a:p>
          <a:p>
            <a:r>
              <a:rPr lang="en-US" dirty="0"/>
              <a:t>All live fire training instructors and safety officers shall be trained on the requirements contained in 1403.</a:t>
            </a:r>
          </a:p>
          <a:p>
            <a:endParaRPr lang="en-US" sz="800" dirty="0"/>
          </a:p>
          <a:p>
            <a:r>
              <a:rPr lang="en-US" dirty="0"/>
              <a:t>The safety officer shall have the authority, regardless of rank, to intervene and control any aspect of the operations when, in his or her judgment, a potential or actual danger, potential for accident, or unsafe condition exists.</a:t>
            </a:r>
          </a:p>
          <a:p>
            <a:endParaRPr lang="en-US" sz="800" dirty="0"/>
          </a:p>
          <a:p>
            <a:r>
              <a:rPr lang="en-US" dirty="0"/>
              <a:t>The responsibilities of the safety officer shall include, but not be limited to:</a:t>
            </a:r>
          </a:p>
          <a:p>
            <a:pPr lvl="1"/>
            <a:r>
              <a:rPr lang="en-US" dirty="0"/>
              <a:t>*(1)The Prevention of unsafe acts and,</a:t>
            </a:r>
          </a:p>
          <a:p>
            <a:pPr lvl="1"/>
            <a:r>
              <a:rPr lang="en-US" dirty="0"/>
              <a:t>*(2)The Elimination of unsafe conditions</a:t>
            </a:r>
          </a:p>
          <a:p>
            <a:endParaRPr lang="en-US" sz="800" dirty="0"/>
          </a:p>
          <a:p>
            <a:r>
              <a:rPr lang="en-US" dirty="0"/>
              <a:t>The safety officer needs to provide for the safety of all people on the scene, including students, instructors, as well as visitors and spectators.</a:t>
            </a:r>
          </a:p>
          <a:p>
            <a:endParaRPr lang="en-US" sz="800" dirty="0"/>
          </a:p>
          <a:p>
            <a:r>
              <a:rPr lang="en-US" dirty="0"/>
              <a:t>The safety officer should not be assigned other duties that interfere with safety responsibilities.</a:t>
            </a:r>
          </a:p>
          <a:p>
            <a:endParaRPr lang="en-US" sz="800" dirty="0"/>
          </a:p>
          <a:p>
            <a:r>
              <a:rPr lang="en-US" dirty="0"/>
              <a:t>The safety officer shall be knowledgeable in the operation and location of safety features available so things like emergency shutoff switches, gas shutoff valves, and evacuation alarms.</a:t>
            </a:r>
          </a:p>
        </p:txBody>
      </p:sp>
      <p:sp>
        <p:nvSpPr>
          <p:cNvPr id="4" name="Slide Number Placeholder 3"/>
          <p:cNvSpPr>
            <a:spLocks noGrp="1"/>
          </p:cNvSpPr>
          <p:nvPr>
            <p:ph type="sldNum" sz="quarter" idx="5"/>
          </p:nvPr>
        </p:nvSpPr>
        <p:spPr/>
        <p:txBody>
          <a:bodyPr/>
          <a:lstStyle/>
          <a:p>
            <a:fld id="{C36F1EC9-5452-4FC2-A248-E1C78C5BEA83}" type="slidenum">
              <a:rPr lang="en-US" smtClean="0"/>
              <a:t>10</a:t>
            </a:fld>
            <a:endParaRPr lang="en-US"/>
          </a:p>
        </p:txBody>
      </p:sp>
    </p:spTree>
    <p:extLst>
      <p:ext uri="{BB962C8B-B14F-4D97-AF65-F5344CB8AC3E}">
        <p14:creationId xmlns:p14="http://schemas.microsoft.com/office/powerpoint/2010/main" val="13272185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This standard says that the instructor shall meet the minimum job performance requirements for Fire Instructor I and The instructor-in-charge shall meet the minimum job performance requirements for Fire Instructor II in NFPA 1041. So again, to be clear, this is a Secondary reference and is not adopted by the State of Wisconsin, but it is best practice. </a:t>
            </a:r>
          </a:p>
          <a:p>
            <a:endParaRPr lang="en-US"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It needs to be the responsibility of the instructor-in-charge to coordinate overall fireground activities to ensure correct levels of safety.</a:t>
            </a:r>
          </a:p>
          <a:p>
            <a:endParaRPr lang="en-US"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The instructor-in-charge needs to assign the following personnel:</a:t>
            </a:r>
          </a:p>
          <a:p>
            <a:r>
              <a:rPr lang="en-US" sz="1200" b="0" kern="1200" dirty="0">
                <a:solidFill>
                  <a:schemeClr val="tx1"/>
                </a:solidFill>
                <a:effectLst/>
                <a:latin typeface="+mn-lt"/>
                <a:ea typeface="+mn-ea"/>
                <a:cs typeface="+mn-cs"/>
              </a:rPr>
              <a:t>(1)One instructor to each functional crew, each of which shall not exceed five students</a:t>
            </a:r>
          </a:p>
          <a:p>
            <a:r>
              <a:rPr lang="en-US" sz="1200" b="0" kern="1200" dirty="0">
                <a:solidFill>
                  <a:schemeClr val="tx1"/>
                </a:solidFill>
                <a:effectLst/>
                <a:latin typeface="+mn-lt"/>
                <a:ea typeface="+mn-ea"/>
                <a:cs typeface="+mn-cs"/>
              </a:rPr>
              <a:t>(2)One instructor to each backup line and,</a:t>
            </a:r>
          </a:p>
          <a:p>
            <a:r>
              <a:rPr lang="en-US" sz="1200" b="0" kern="1200" dirty="0">
                <a:solidFill>
                  <a:schemeClr val="tx1"/>
                </a:solidFill>
                <a:effectLst/>
                <a:latin typeface="+mn-lt"/>
                <a:ea typeface="+mn-ea"/>
                <a:cs typeface="+mn-cs"/>
              </a:rPr>
              <a:t>(3)One additional instructor for each additional functional assignment</a:t>
            </a:r>
          </a:p>
          <a:p>
            <a:r>
              <a:rPr lang="en-US" sz="1200" b="1" kern="1200" dirty="0">
                <a:solidFill>
                  <a:schemeClr val="tx1"/>
                </a:solidFill>
                <a:effectLst/>
                <a:latin typeface="+mn-lt"/>
                <a:ea typeface="+mn-ea"/>
                <a:cs typeface="+mn-cs"/>
              </a:rPr>
              <a:t> </a:t>
            </a:r>
          </a:p>
          <a:p>
            <a:r>
              <a:rPr lang="en-US" sz="1200" b="0" kern="1200" dirty="0">
                <a:solidFill>
                  <a:schemeClr val="tx1"/>
                </a:solidFill>
                <a:effectLst/>
                <a:latin typeface="+mn-lt"/>
                <a:ea typeface="+mn-ea"/>
                <a:cs typeface="+mn-cs"/>
              </a:rPr>
              <a:t>The instructor-in-charge shall provide for rest and rehab of participants operating at the scene, including any necessary medical evaluation and treatment, food and fluid replenishment, and relief from climatic conditions. </a:t>
            </a:r>
          </a:p>
          <a:p>
            <a:r>
              <a:rPr lang="en-US" sz="1200" b="1" kern="1200" dirty="0">
                <a:solidFill>
                  <a:schemeClr val="tx1"/>
                </a:solidFill>
                <a:effectLst/>
                <a:latin typeface="+mn-lt"/>
                <a:ea typeface="+mn-ea"/>
                <a:cs typeface="+mn-cs"/>
              </a:rPr>
              <a:t> </a:t>
            </a:r>
          </a:p>
          <a:p>
            <a:r>
              <a:rPr lang="en-US" sz="1200" b="0" kern="1200" dirty="0">
                <a:solidFill>
                  <a:schemeClr val="tx1"/>
                </a:solidFill>
                <a:effectLst/>
                <a:latin typeface="+mn-lt"/>
                <a:ea typeface="+mn-ea"/>
                <a:cs typeface="+mn-cs"/>
              </a:rPr>
              <a:t>There are many more requirements for Instructor in charge and instructors within this standard that I am not going to go over due to time so please do your homework.</a:t>
            </a:r>
          </a:p>
        </p:txBody>
      </p:sp>
      <p:sp>
        <p:nvSpPr>
          <p:cNvPr id="4" name="Slide Number Placeholder 3"/>
          <p:cNvSpPr>
            <a:spLocks noGrp="1"/>
          </p:cNvSpPr>
          <p:nvPr>
            <p:ph type="sldNum" sz="quarter" idx="5"/>
          </p:nvPr>
        </p:nvSpPr>
        <p:spPr/>
        <p:txBody>
          <a:bodyPr/>
          <a:lstStyle/>
          <a:p>
            <a:fld id="{C36F1EC9-5452-4FC2-A248-E1C78C5BEA83}" type="slidenum">
              <a:rPr lang="en-US" smtClean="0"/>
              <a:t>11</a:t>
            </a:fld>
            <a:endParaRPr lang="en-US"/>
          </a:p>
        </p:txBody>
      </p:sp>
    </p:spTree>
    <p:extLst>
      <p:ext uri="{BB962C8B-B14F-4D97-AF65-F5344CB8AC3E}">
        <p14:creationId xmlns:p14="http://schemas.microsoft.com/office/powerpoint/2010/main" val="34585948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instructor-in-charge and the safety officer need to determine the rate and duration of waterflow necessary for each individual live fire training </a:t>
            </a:r>
            <a:r>
              <a:rPr lang="en-US" b="1" dirty="0"/>
              <a:t>evolution</a:t>
            </a:r>
            <a:r>
              <a:rPr lang="en-US" dirty="0"/>
              <a:t>, including the water necessary for control and extinguishment of the training fire, the water supply necessary for backup line(s) to protect personnel, and any water needed to protect any exposed property's.</a:t>
            </a:r>
          </a:p>
          <a:p>
            <a:endParaRPr lang="en-US" dirty="0"/>
          </a:p>
          <a:p>
            <a:r>
              <a:rPr lang="en-US" dirty="0"/>
              <a:t>Each hose line and backup line shall be capable of delivering a minimum of </a:t>
            </a:r>
            <a:r>
              <a:rPr lang="en-US" b="1" dirty="0"/>
              <a:t>95 </a:t>
            </a:r>
            <a:r>
              <a:rPr lang="en-US" b="1" dirty="0" err="1"/>
              <a:t>gpm</a:t>
            </a:r>
            <a:r>
              <a:rPr lang="en-US" dirty="0"/>
              <a:t>.</a:t>
            </a:r>
          </a:p>
          <a:p>
            <a:endParaRPr lang="en-US" dirty="0"/>
          </a:p>
          <a:p>
            <a:r>
              <a:rPr lang="en-US" dirty="0"/>
              <a:t>A minimum reserve of additional water in the amount of </a:t>
            </a:r>
            <a:r>
              <a:rPr lang="en-US" b="1" dirty="0"/>
              <a:t>50 percent </a:t>
            </a:r>
            <a:r>
              <a:rPr lang="en-US" dirty="0"/>
              <a:t>of the fire flow demand, needs to be available to handle exposure protection or any unforeseen situations.</a:t>
            </a:r>
          </a:p>
          <a:p>
            <a:endParaRPr lang="en-US" dirty="0"/>
          </a:p>
          <a:p>
            <a:r>
              <a:rPr lang="en-US" dirty="0"/>
              <a:t>And separate water sources needs to be utilized for the supply of attack lines and backup lines in order to preclude the loss of both water supply sources at the same time.</a:t>
            </a:r>
          </a:p>
        </p:txBody>
      </p:sp>
      <p:sp>
        <p:nvSpPr>
          <p:cNvPr id="4" name="Slide Number Placeholder 3"/>
          <p:cNvSpPr>
            <a:spLocks noGrp="1"/>
          </p:cNvSpPr>
          <p:nvPr>
            <p:ph type="sldNum" sz="quarter" idx="5"/>
          </p:nvPr>
        </p:nvSpPr>
        <p:spPr/>
        <p:txBody>
          <a:bodyPr/>
          <a:lstStyle/>
          <a:p>
            <a:fld id="{C36F1EC9-5452-4FC2-A248-E1C78C5BEA83}" type="slidenum">
              <a:rPr lang="en-US" smtClean="0"/>
              <a:t>12</a:t>
            </a:fld>
            <a:endParaRPr lang="en-US"/>
          </a:p>
        </p:txBody>
      </p:sp>
    </p:spTree>
    <p:extLst>
      <p:ext uri="{BB962C8B-B14F-4D97-AF65-F5344CB8AC3E}">
        <p14:creationId xmlns:p14="http://schemas.microsoft.com/office/powerpoint/2010/main" val="32175666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fire control team </a:t>
            </a:r>
            <a:r>
              <a:rPr lang="en-US" sz="1200" b="0" kern="1200" dirty="0">
                <a:solidFill>
                  <a:schemeClr val="tx1"/>
                </a:solidFill>
                <a:effectLst/>
                <a:latin typeface="+mn-lt"/>
                <a:ea typeface="+mn-ea"/>
                <a:cs typeface="+mn-cs"/>
              </a:rPr>
              <a:t>needs to</a:t>
            </a:r>
            <a:r>
              <a:rPr lang="en-US" dirty="0"/>
              <a:t> consist of a minimum of two personnel.</a:t>
            </a:r>
          </a:p>
          <a:p>
            <a:endParaRPr lang="en-US" dirty="0"/>
          </a:p>
          <a:p>
            <a:r>
              <a:rPr lang="en-US" dirty="0"/>
              <a:t>1. One person who is not a student or the safety officer shall be designated as the “</a:t>
            </a:r>
            <a:r>
              <a:rPr lang="en-US" b="1" dirty="0"/>
              <a:t>ignition officer</a:t>
            </a:r>
            <a:r>
              <a:rPr lang="en-US" dirty="0"/>
              <a:t>” to ignite, maintain, and control the materials being burned.</a:t>
            </a:r>
          </a:p>
          <a:p>
            <a:endParaRPr lang="en-US" dirty="0"/>
          </a:p>
          <a:p>
            <a:r>
              <a:rPr lang="en-US" dirty="0"/>
              <a:t>2. And one member of the fire control team has to be in the area to </a:t>
            </a:r>
            <a:r>
              <a:rPr lang="en-US" b="1" dirty="0"/>
              <a:t>observe</a:t>
            </a:r>
            <a:r>
              <a:rPr lang="en-US" dirty="0"/>
              <a:t> the ignition officer ignite and maintain the fire, and       to recognize, report, and respond to any adverse conditions.</a:t>
            </a:r>
          </a:p>
          <a:p>
            <a:endParaRPr lang="en-US" dirty="0"/>
          </a:p>
          <a:p>
            <a:r>
              <a:rPr lang="en-US" dirty="0"/>
              <a:t>The fire </a:t>
            </a:r>
            <a:r>
              <a:rPr lang="en-US" sz="1200" b="0" kern="1200" dirty="0">
                <a:solidFill>
                  <a:schemeClr val="tx1"/>
                </a:solidFill>
                <a:effectLst/>
                <a:latin typeface="+mn-lt"/>
                <a:ea typeface="+mn-ea"/>
                <a:cs typeface="+mn-cs"/>
              </a:rPr>
              <a:t>needs to</a:t>
            </a:r>
            <a:r>
              <a:rPr lang="en-US" dirty="0"/>
              <a:t> be ignited by the ignition officer.</a:t>
            </a:r>
          </a:p>
          <a:p>
            <a:endParaRPr lang="en-US" dirty="0"/>
          </a:p>
          <a:p>
            <a:r>
              <a:rPr lang="en-US" dirty="0"/>
              <a:t>The decision to ignite the training fire needs to be made by the instructor-in-charge in coordination with the safety officer.</a:t>
            </a:r>
          </a:p>
          <a:p>
            <a:endParaRPr lang="en-US" dirty="0"/>
          </a:p>
          <a:p>
            <a:r>
              <a:rPr lang="en-US" dirty="0"/>
              <a:t>The fire control team </a:t>
            </a:r>
            <a:r>
              <a:rPr lang="en-US" sz="1200" b="0" kern="1200" dirty="0">
                <a:solidFill>
                  <a:schemeClr val="tx1"/>
                </a:solidFill>
                <a:effectLst/>
                <a:latin typeface="+mn-lt"/>
                <a:ea typeface="+mn-ea"/>
                <a:cs typeface="+mn-cs"/>
              </a:rPr>
              <a:t>needs to</a:t>
            </a:r>
            <a:r>
              <a:rPr lang="en-US" dirty="0"/>
              <a:t> wear full protective clothing, including SCBA, when performing this function.</a:t>
            </a:r>
          </a:p>
          <a:p>
            <a:endParaRPr lang="en-US" dirty="0"/>
          </a:p>
          <a:p>
            <a:r>
              <a:rPr lang="en-US" dirty="0"/>
              <a:t>And a charged hose line </a:t>
            </a:r>
            <a:r>
              <a:rPr lang="en-US" sz="1200" b="0" kern="1200" dirty="0">
                <a:solidFill>
                  <a:schemeClr val="tx1"/>
                </a:solidFill>
                <a:effectLst/>
                <a:latin typeface="+mn-lt"/>
                <a:ea typeface="+mn-ea"/>
                <a:cs typeface="+mn-cs"/>
              </a:rPr>
              <a:t>needs to</a:t>
            </a:r>
            <a:r>
              <a:rPr lang="en-US" dirty="0"/>
              <a:t> be available when the fire control team is igniting or tending to any fire.</a:t>
            </a:r>
          </a:p>
        </p:txBody>
      </p:sp>
      <p:sp>
        <p:nvSpPr>
          <p:cNvPr id="4" name="Slide Number Placeholder 3"/>
          <p:cNvSpPr>
            <a:spLocks noGrp="1"/>
          </p:cNvSpPr>
          <p:nvPr>
            <p:ph type="sldNum" sz="quarter" idx="5"/>
          </p:nvPr>
        </p:nvSpPr>
        <p:spPr/>
        <p:txBody>
          <a:bodyPr/>
          <a:lstStyle/>
          <a:p>
            <a:fld id="{C36F1EC9-5452-4FC2-A248-E1C78C5BEA83}" type="slidenum">
              <a:rPr lang="en-US" smtClean="0"/>
              <a:t>13</a:t>
            </a:fld>
            <a:endParaRPr lang="en-US"/>
          </a:p>
        </p:txBody>
      </p:sp>
    </p:spTree>
    <p:extLst>
      <p:ext uri="{BB962C8B-B14F-4D97-AF65-F5344CB8AC3E}">
        <p14:creationId xmlns:p14="http://schemas.microsoft.com/office/powerpoint/2010/main" val="12269510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a:t>All students,     instructors,    safety personnel, and any other personnel involved shall all wear protective clothing and equipment according to manufacturer’s instructions whenever they’re involved in any evolution or fire suppression operation during the live fire training.</a:t>
            </a:r>
          </a:p>
          <a:p>
            <a:pPr algn="l"/>
            <a:endParaRPr lang="en-US" dirty="0"/>
          </a:p>
          <a:p>
            <a:pPr algn="l"/>
            <a:r>
              <a:rPr lang="en-US" sz="1200" b="0" i="0" kern="1200" dirty="0">
                <a:solidFill>
                  <a:schemeClr val="tx1"/>
                </a:solidFill>
                <a:effectLst/>
                <a:latin typeface="+mn-lt"/>
                <a:ea typeface="+mn-ea"/>
                <a:cs typeface="+mn-cs"/>
              </a:rPr>
              <a:t>The standard says that the safety officer needs to ensure that all participants’ PPE has been inspected in accordance with NFPA 1851 and 1852 prior to entry into a live fire training evolution to verify that the protective clothing and SCBA are being worn correctly and are in serviceable condition.  </a:t>
            </a:r>
            <a:r>
              <a:rPr lang="en-US" sz="1200" b="0" kern="1200" dirty="0">
                <a:solidFill>
                  <a:schemeClr val="tx1"/>
                </a:solidFill>
                <a:effectLst/>
                <a:latin typeface="+mn-lt"/>
                <a:ea typeface="+mn-ea"/>
                <a:cs typeface="+mn-cs"/>
              </a:rPr>
              <a:t>Again, these NFPA standards are Secondary references which are not adopted by the State</a:t>
            </a:r>
            <a:r>
              <a:rPr lang="en-US" dirty="0"/>
              <a:t> but</a:t>
            </a:r>
            <a:r>
              <a:rPr lang="en-US" sz="1200" b="0" kern="1200" dirty="0">
                <a:solidFill>
                  <a:schemeClr val="tx1"/>
                </a:solidFill>
                <a:effectLst/>
                <a:latin typeface="+mn-lt"/>
                <a:ea typeface="+mn-ea"/>
                <a:cs typeface="+mn-cs"/>
              </a:rPr>
              <a:t> they are best practice.</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Where station or work uniforms are worn by any participant, the station or work uniform shall have been manufactured to meet the requirements of NFPA 1975. </a:t>
            </a:r>
            <a:r>
              <a:rPr lang="en-US" sz="1200" b="0" kern="1200" dirty="0">
                <a:solidFill>
                  <a:schemeClr val="tx1"/>
                </a:solidFill>
                <a:effectLst/>
                <a:latin typeface="+mn-lt"/>
                <a:ea typeface="+mn-ea"/>
                <a:cs typeface="+mn-cs"/>
              </a:rPr>
              <a:t>This again is a Secondary reference which is not adopted by the Sate</a:t>
            </a:r>
            <a:r>
              <a:rPr lang="en-US" dirty="0"/>
              <a:t> but</a:t>
            </a:r>
            <a:r>
              <a:rPr lang="en-US" sz="1200" b="0" kern="1200" dirty="0">
                <a:solidFill>
                  <a:schemeClr val="tx1"/>
                </a:solidFill>
                <a:effectLst/>
                <a:latin typeface="+mn-lt"/>
                <a:ea typeface="+mn-ea"/>
                <a:cs typeface="+mn-cs"/>
              </a:rPr>
              <a:t> is best practice.</a:t>
            </a:r>
            <a:endParaRPr lang="en-US" dirty="0"/>
          </a:p>
          <a:p>
            <a:pPr algn="l"/>
            <a:endParaRPr lang="en-US" dirty="0"/>
          </a:p>
          <a:p>
            <a:pPr algn="l"/>
            <a:r>
              <a:rPr lang="en-US" dirty="0"/>
              <a:t>Protective coats, trousers, hoods, footwear, helmets, and gloves shall have been manufactured to meet the requirements of NFPA 1971.  1971 is an adopted standard in the State of Wisconsin so it must be followed.</a:t>
            </a:r>
          </a:p>
          <a:p>
            <a:pPr algn="l"/>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1403 says that the fire department shall provide and require all students, instructors, safety personnel, and any other personnel participating in any evolution or operation of fire suppression during the live fire training evolution to use SCBA when engaged in any operation where they could encounter atmospheres that are IDLH or potentially IDLH or where the atmosphere is unknown.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1403 says that SCBA shall have been manufactured to meet the requirements of NFPA 1981. Now this </a:t>
            </a:r>
            <a:r>
              <a:rPr lang="en-US" b="1" dirty="0"/>
              <a:t>is</a:t>
            </a:r>
            <a:r>
              <a:rPr lang="en-US" dirty="0"/>
              <a:t> an adopted standard in the State of Wisconsin so it must be followed.</a:t>
            </a:r>
          </a:p>
          <a:p>
            <a:pPr algn="l"/>
            <a:endParaRPr lang="en-US" dirty="0"/>
          </a:p>
          <a:p>
            <a:pPr algn="l"/>
            <a:endParaRPr lang="en-US" dirty="0"/>
          </a:p>
          <a:p>
            <a:pPr algn="l"/>
            <a:r>
              <a:rPr lang="en-US" dirty="0"/>
              <a:t>And PASS devices shall have been manufactured to meet the requirements of NFPA 1982. This again </a:t>
            </a:r>
            <a:r>
              <a:rPr lang="en-US" b="1" dirty="0"/>
              <a:t>is</a:t>
            </a:r>
            <a:r>
              <a:rPr lang="en-US" dirty="0"/>
              <a:t> an adopted standard in the State of Wisconsin</a:t>
            </a:r>
          </a:p>
          <a:p>
            <a:endParaRPr lang="en-US" dirty="0"/>
          </a:p>
        </p:txBody>
      </p:sp>
      <p:sp>
        <p:nvSpPr>
          <p:cNvPr id="4" name="Slide Number Placeholder 3"/>
          <p:cNvSpPr>
            <a:spLocks noGrp="1"/>
          </p:cNvSpPr>
          <p:nvPr>
            <p:ph type="sldNum" sz="quarter" idx="5"/>
          </p:nvPr>
        </p:nvSpPr>
        <p:spPr/>
        <p:txBody>
          <a:bodyPr/>
          <a:lstStyle/>
          <a:p>
            <a:fld id="{C36F1EC9-5452-4FC2-A248-E1C78C5BEA83}" type="slidenum">
              <a:rPr lang="en-US" smtClean="0"/>
              <a:t>14</a:t>
            </a:fld>
            <a:endParaRPr lang="en-US"/>
          </a:p>
        </p:txBody>
      </p:sp>
    </p:spTree>
    <p:extLst>
      <p:ext uri="{BB962C8B-B14F-4D97-AF65-F5344CB8AC3E}">
        <p14:creationId xmlns:p14="http://schemas.microsoft.com/office/powerpoint/2010/main" val="9816079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method of fireground communications needs to be established to enable coordination among the incident commander, the interior and exterior sectors, the safety officer, and any external requests for assistance.</a:t>
            </a:r>
          </a:p>
          <a:p>
            <a:endParaRPr lang="en-US" dirty="0"/>
          </a:p>
          <a:p>
            <a:r>
              <a:rPr lang="en-US" dirty="0"/>
              <a:t>And a building evacuation plan needs to be established, including an evacuation signal to be demonstrated to all participants in an interior live fire training.</a:t>
            </a:r>
          </a:p>
          <a:p>
            <a:endParaRPr lang="en-US" dirty="0"/>
          </a:p>
        </p:txBody>
      </p:sp>
      <p:sp>
        <p:nvSpPr>
          <p:cNvPr id="4" name="Slide Number Placeholder 3"/>
          <p:cNvSpPr>
            <a:spLocks noGrp="1"/>
          </p:cNvSpPr>
          <p:nvPr>
            <p:ph type="sldNum" sz="quarter" idx="5"/>
          </p:nvPr>
        </p:nvSpPr>
        <p:spPr/>
        <p:txBody>
          <a:bodyPr/>
          <a:lstStyle/>
          <a:p>
            <a:fld id="{C36F1EC9-5452-4FC2-A248-E1C78C5BEA83}" type="slidenum">
              <a:rPr lang="en-US" smtClean="0"/>
              <a:t>15</a:t>
            </a:fld>
            <a:endParaRPr lang="en-US"/>
          </a:p>
        </p:txBody>
      </p:sp>
    </p:spTree>
    <p:extLst>
      <p:ext uri="{BB962C8B-B14F-4D97-AF65-F5344CB8AC3E}">
        <p14:creationId xmlns:p14="http://schemas.microsoft.com/office/powerpoint/2010/main" val="41519385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The fuels that are utilized in live fire training shall only be wood products.</a:t>
            </a:r>
          </a:p>
          <a:p>
            <a:endParaRPr lang="en-US" sz="1200" b="1"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Pressure-treated wood is not allowed as well as rubber, plastic, polyurethane foam, tar paper, upholstered furniture, carpeting, and chemically treated or pesticide-treated straw or hay shall not be used as part of the fuel load.</a:t>
            </a:r>
          </a:p>
          <a:p>
            <a:endParaRPr lang="en-US" sz="1200" b="1"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Flammable or combustible liquids shall not be used in live fire training.  Though combustible liquid with a flash point above 100°F shall be permitted to be used only in a live fire training structure or prop that has been </a:t>
            </a:r>
            <a:r>
              <a:rPr lang="en-US" sz="1200" b="1" i="0" kern="1200" dirty="0">
                <a:solidFill>
                  <a:schemeClr val="tx1"/>
                </a:solidFill>
                <a:effectLst/>
                <a:latin typeface="+mn-lt"/>
                <a:ea typeface="+mn-ea"/>
                <a:cs typeface="+mn-cs"/>
              </a:rPr>
              <a:t>specifically engineered </a:t>
            </a:r>
            <a:r>
              <a:rPr lang="en-US" sz="1200" b="0" i="0" kern="1200" dirty="0">
                <a:solidFill>
                  <a:schemeClr val="tx1"/>
                </a:solidFill>
                <a:effectLst/>
                <a:latin typeface="+mn-lt"/>
                <a:ea typeface="+mn-ea"/>
                <a:cs typeface="+mn-cs"/>
              </a:rPr>
              <a:t>to accommodate a defined quantity of the fuel.</a:t>
            </a:r>
          </a:p>
          <a:p>
            <a:endParaRPr lang="en-US" sz="1200" b="1"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Propane or butane lighters, safety flares, and other similar devices are permitted to be used to ignite training fires if the device is </a:t>
            </a:r>
            <a:r>
              <a:rPr lang="en-US" sz="1200" b="1" i="0" kern="1200" dirty="0">
                <a:solidFill>
                  <a:schemeClr val="tx1"/>
                </a:solidFill>
                <a:effectLst/>
                <a:latin typeface="+mn-lt"/>
                <a:ea typeface="+mn-ea"/>
                <a:cs typeface="+mn-cs"/>
              </a:rPr>
              <a:t>obviously</a:t>
            </a:r>
            <a:r>
              <a:rPr lang="en-US" sz="1200" b="0" i="0" kern="1200" dirty="0">
                <a:solidFill>
                  <a:schemeClr val="tx1"/>
                </a:solidFill>
                <a:effectLst/>
                <a:latin typeface="+mn-lt"/>
                <a:ea typeface="+mn-ea"/>
                <a:cs typeface="+mn-cs"/>
              </a:rPr>
              <a:t> removed immediately after ignition of the training fire.</a:t>
            </a:r>
          </a:p>
          <a:p>
            <a:endParaRPr lang="en-US" sz="1200" b="1"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Fuel materials </a:t>
            </a:r>
            <a:r>
              <a:rPr lang="en-US" dirty="0"/>
              <a:t>needs to</a:t>
            </a:r>
            <a:r>
              <a:rPr lang="en-US" sz="1200" b="0" i="0" kern="1200" dirty="0">
                <a:solidFill>
                  <a:schemeClr val="tx1"/>
                </a:solidFill>
                <a:effectLst/>
                <a:latin typeface="+mn-lt"/>
                <a:ea typeface="+mn-ea"/>
                <a:cs typeface="+mn-cs"/>
              </a:rPr>
              <a:t> be used only in the amounts necessary to create the desired fire size.</a:t>
            </a:r>
          </a:p>
          <a:p>
            <a:endParaRPr lang="en-US" sz="1200" b="1"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The fuel load </a:t>
            </a:r>
            <a:r>
              <a:rPr lang="en-US" dirty="0"/>
              <a:t>needs to </a:t>
            </a:r>
            <a:r>
              <a:rPr lang="en-US" sz="1200" b="0" i="0" kern="1200" dirty="0">
                <a:solidFill>
                  <a:schemeClr val="tx1"/>
                </a:solidFill>
                <a:effectLst/>
                <a:latin typeface="+mn-lt"/>
                <a:ea typeface="+mn-ea"/>
                <a:cs typeface="+mn-cs"/>
              </a:rPr>
              <a:t>be limited to avoid conditions that could cause an uncontrolled flashover or backdraft. And If a controlled flashover is designed to occur for training purposes, additional safety measures for providing a safe observation space for instructors and students needs to be documented and followed.</a:t>
            </a:r>
          </a:p>
          <a:p>
            <a:endParaRPr lang="en-US" sz="1200" b="1"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And the instructor-in-charge and the safety officer </a:t>
            </a:r>
            <a:r>
              <a:rPr lang="en-US" dirty="0"/>
              <a:t>needs to</a:t>
            </a:r>
            <a:r>
              <a:rPr lang="en-US" sz="1200" b="0" i="0" kern="1200" dirty="0">
                <a:solidFill>
                  <a:schemeClr val="tx1"/>
                </a:solidFill>
                <a:effectLst/>
                <a:latin typeface="+mn-lt"/>
                <a:ea typeface="+mn-ea"/>
                <a:cs typeface="+mn-cs"/>
              </a:rPr>
              <a:t> document fuel loading, including all of the following:</a:t>
            </a:r>
          </a:p>
          <a:p>
            <a:pPr lvl="1"/>
            <a:r>
              <a:rPr lang="en-US" sz="1200" b="0" i="0" kern="1200" dirty="0">
                <a:solidFill>
                  <a:schemeClr val="tx1"/>
                </a:solidFill>
                <a:effectLst/>
                <a:latin typeface="+mn-lt"/>
                <a:ea typeface="+mn-ea"/>
                <a:cs typeface="+mn-cs"/>
              </a:rPr>
              <a:t>(1)Fuel material</a:t>
            </a:r>
          </a:p>
          <a:p>
            <a:pPr lvl="1"/>
            <a:r>
              <a:rPr lang="en-US" sz="1200" b="0" i="0" kern="1200" dirty="0">
                <a:solidFill>
                  <a:schemeClr val="tx1"/>
                </a:solidFill>
                <a:effectLst/>
                <a:latin typeface="+mn-lt"/>
                <a:ea typeface="+mn-ea"/>
                <a:cs typeface="+mn-cs"/>
              </a:rPr>
              <a:t>(2)Wall, floor coverings and ceiling materials</a:t>
            </a:r>
          </a:p>
          <a:p>
            <a:pPr lvl="1"/>
            <a:r>
              <a:rPr lang="en-US" sz="1200" b="0" i="0" kern="1200" dirty="0">
                <a:solidFill>
                  <a:schemeClr val="tx1"/>
                </a:solidFill>
                <a:effectLst/>
                <a:latin typeface="+mn-lt"/>
                <a:ea typeface="+mn-ea"/>
                <a:cs typeface="+mn-cs"/>
              </a:rPr>
              <a:t>(3)Type of construction of the structure, including type of roof and combustible void spaces</a:t>
            </a:r>
          </a:p>
          <a:p>
            <a:pPr lvl="1"/>
            <a:r>
              <a:rPr lang="en-US" sz="1200" b="0" i="0" kern="1200" dirty="0">
                <a:solidFill>
                  <a:schemeClr val="tx1"/>
                </a:solidFill>
                <a:effectLst/>
                <a:latin typeface="+mn-lt"/>
                <a:ea typeface="+mn-ea"/>
                <a:cs typeface="+mn-cs"/>
              </a:rPr>
              <a:t>(4)And the Dimensions of the room</a:t>
            </a:r>
          </a:p>
        </p:txBody>
      </p:sp>
      <p:sp>
        <p:nvSpPr>
          <p:cNvPr id="4" name="Slide Number Placeholder 3"/>
          <p:cNvSpPr>
            <a:spLocks noGrp="1"/>
          </p:cNvSpPr>
          <p:nvPr>
            <p:ph type="sldNum" sz="quarter" idx="5"/>
          </p:nvPr>
        </p:nvSpPr>
        <p:spPr/>
        <p:txBody>
          <a:bodyPr/>
          <a:lstStyle/>
          <a:p>
            <a:fld id="{C36F1EC9-5452-4FC2-A248-E1C78C5BEA83}" type="slidenum">
              <a:rPr lang="en-US" smtClean="0"/>
              <a:t>16</a:t>
            </a:fld>
            <a:endParaRPr lang="en-US"/>
          </a:p>
        </p:txBody>
      </p:sp>
    </p:spTree>
    <p:extLst>
      <p:ext uri="{BB962C8B-B14F-4D97-AF65-F5344CB8AC3E}">
        <p14:creationId xmlns:p14="http://schemas.microsoft.com/office/powerpoint/2010/main" val="19529804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Areas for the parking, staging, and operating of fire apparatus that are used in the live fire trainings needs to be designated.</a:t>
            </a:r>
          </a:p>
          <a:p>
            <a:endParaRPr lang="en-US" dirty="0"/>
          </a:p>
          <a:p>
            <a:r>
              <a:rPr lang="en-US" dirty="0"/>
              <a:t>An area for parking fire apparatus and vehicles that are </a:t>
            </a:r>
            <a:r>
              <a:rPr lang="en-US" b="1" dirty="0"/>
              <a:t>not</a:t>
            </a:r>
            <a:r>
              <a:rPr lang="en-US" dirty="0"/>
              <a:t> a part of the evolution needs to be designated so as not to interfere with fireground operations.</a:t>
            </a:r>
          </a:p>
          <a:p>
            <a:endParaRPr lang="en-US" dirty="0"/>
          </a:p>
          <a:p>
            <a:r>
              <a:rPr lang="en-US" dirty="0"/>
              <a:t>If any of the apparatus is in service to respond to an emergency, they needs to be in an area that will facilitate a prompt response and ingress and egress routes needs to be designated, identified, and monitored during the training to ensure their availability in the event of an emergency.</a:t>
            </a:r>
          </a:p>
          <a:p>
            <a:endParaRPr lang="en-US" dirty="0"/>
          </a:p>
          <a:p>
            <a:r>
              <a:rPr lang="en-US" dirty="0"/>
              <a:t>Where required or necessary, parking areas for police vehicles or for the press needs to be designated.</a:t>
            </a:r>
          </a:p>
          <a:p>
            <a:endParaRPr lang="en-US" dirty="0"/>
          </a:p>
        </p:txBody>
      </p:sp>
      <p:sp>
        <p:nvSpPr>
          <p:cNvPr id="4" name="Slide Number Placeholder 3"/>
          <p:cNvSpPr>
            <a:spLocks noGrp="1"/>
          </p:cNvSpPr>
          <p:nvPr>
            <p:ph type="sldNum" sz="quarter" idx="5"/>
          </p:nvPr>
        </p:nvSpPr>
        <p:spPr/>
        <p:txBody>
          <a:bodyPr/>
          <a:lstStyle/>
          <a:p>
            <a:fld id="{C36F1EC9-5452-4FC2-A248-E1C78C5BEA83}" type="slidenum">
              <a:rPr lang="en-US" smtClean="0"/>
              <a:t>17</a:t>
            </a:fld>
            <a:endParaRPr lang="en-US"/>
          </a:p>
        </p:txBody>
      </p:sp>
    </p:spTree>
    <p:extLst>
      <p:ext uri="{BB962C8B-B14F-4D97-AF65-F5344CB8AC3E}">
        <p14:creationId xmlns:p14="http://schemas.microsoft.com/office/powerpoint/2010/main" val="35225645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BLS emergency medical services with transport capabilities needs to be available on site to handle injuries.</a:t>
            </a:r>
          </a:p>
          <a:p>
            <a:endParaRPr lang="en-US" dirty="0"/>
          </a:p>
          <a:p>
            <a:r>
              <a:rPr lang="en-US" dirty="0"/>
              <a:t>A parking area for emergency medical services vehicle(s) needs to be designated and located where it will facilitate a prompt response in the event of a personal injury to participants in the evolution.</a:t>
            </a:r>
          </a:p>
          <a:p>
            <a:endParaRPr lang="en-US" dirty="0"/>
          </a:p>
          <a:p>
            <a:r>
              <a:rPr lang="en-US" dirty="0"/>
              <a:t>And written reports needs to be completed and submitted on all injuries and on all medical aid rendered.</a:t>
            </a:r>
          </a:p>
          <a:p>
            <a:endParaRPr lang="en-US" dirty="0"/>
          </a:p>
        </p:txBody>
      </p:sp>
      <p:sp>
        <p:nvSpPr>
          <p:cNvPr id="4" name="Slide Number Placeholder 3"/>
          <p:cNvSpPr>
            <a:spLocks noGrp="1"/>
          </p:cNvSpPr>
          <p:nvPr>
            <p:ph type="sldNum" sz="quarter" idx="5"/>
          </p:nvPr>
        </p:nvSpPr>
        <p:spPr/>
        <p:txBody>
          <a:bodyPr/>
          <a:lstStyle/>
          <a:p>
            <a:fld id="{C36F1EC9-5452-4FC2-A248-E1C78C5BEA83}" type="slidenum">
              <a:rPr lang="en-US" smtClean="0"/>
              <a:t>18</a:t>
            </a:fld>
            <a:endParaRPr lang="en-US"/>
          </a:p>
        </p:txBody>
      </p:sp>
    </p:spTree>
    <p:extLst>
      <p:ext uri="{BB962C8B-B14F-4D97-AF65-F5344CB8AC3E}">
        <p14:creationId xmlns:p14="http://schemas.microsoft.com/office/powerpoint/2010/main" val="5098002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visitors and spectators shall be restricted to an area outside the operations area perimeter established by the safety officer.</a:t>
            </a:r>
          </a:p>
          <a:p>
            <a:endParaRPr lang="en-US" dirty="0"/>
          </a:p>
          <a:p>
            <a:r>
              <a:rPr lang="en-US" dirty="0"/>
              <a:t>And control measures need to be established to keep pedestrian traffic in the vicinity of the training site clear of the operations area of the live burn.</a:t>
            </a:r>
          </a:p>
          <a:p>
            <a:endParaRPr lang="en-US" dirty="0"/>
          </a:p>
        </p:txBody>
      </p:sp>
      <p:sp>
        <p:nvSpPr>
          <p:cNvPr id="4" name="Slide Number Placeholder 3"/>
          <p:cNvSpPr>
            <a:spLocks noGrp="1"/>
          </p:cNvSpPr>
          <p:nvPr>
            <p:ph type="sldNum" sz="quarter" idx="5"/>
          </p:nvPr>
        </p:nvSpPr>
        <p:spPr/>
        <p:txBody>
          <a:bodyPr/>
          <a:lstStyle/>
          <a:p>
            <a:fld id="{C36F1EC9-5452-4FC2-A248-E1C78C5BEA83}" type="slidenum">
              <a:rPr lang="en-US" smtClean="0"/>
              <a:t>19</a:t>
            </a:fld>
            <a:endParaRPr lang="en-US"/>
          </a:p>
        </p:txBody>
      </p:sp>
    </p:spTree>
    <p:extLst>
      <p:ext uri="{BB962C8B-B14F-4D97-AF65-F5344CB8AC3E}">
        <p14:creationId xmlns:p14="http://schemas.microsoft.com/office/powerpoint/2010/main" val="12201724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A preburn plan needs to be prepared and needs to be utilized during a preburn briefing sessions.</a:t>
            </a:r>
          </a:p>
          <a:p>
            <a:r>
              <a:rPr lang="en-US" sz="1200" b="1" kern="1200" dirty="0">
                <a:solidFill>
                  <a:schemeClr val="tx1"/>
                </a:solidFill>
                <a:effectLst/>
                <a:latin typeface="+mn-lt"/>
                <a:ea typeface="+mn-ea"/>
                <a:cs typeface="+mn-cs"/>
              </a:rPr>
              <a:t> </a:t>
            </a:r>
          </a:p>
          <a:p>
            <a:r>
              <a:rPr lang="en-US" sz="1200" b="0" kern="1200" dirty="0">
                <a:solidFill>
                  <a:schemeClr val="tx1"/>
                </a:solidFill>
                <a:effectLst/>
                <a:latin typeface="+mn-lt"/>
                <a:ea typeface="+mn-ea"/>
                <a:cs typeface="+mn-cs"/>
              </a:rPr>
              <a:t>All features of the training areas </a:t>
            </a:r>
            <a:r>
              <a:rPr lang="en-US" dirty="0"/>
              <a:t>need to</a:t>
            </a:r>
            <a:r>
              <a:rPr lang="en-US" sz="1200" b="0" kern="1200" dirty="0">
                <a:solidFill>
                  <a:schemeClr val="tx1"/>
                </a:solidFill>
                <a:effectLst/>
                <a:latin typeface="+mn-lt"/>
                <a:ea typeface="+mn-ea"/>
                <a:cs typeface="+mn-cs"/>
              </a:rPr>
              <a:t> be indicated on the preburn plan.</a:t>
            </a:r>
          </a:p>
          <a:p>
            <a:r>
              <a:rPr lang="en-US" sz="1200" b="1" kern="1200" dirty="0">
                <a:solidFill>
                  <a:schemeClr val="tx1"/>
                </a:solidFill>
                <a:effectLst/>
                <a:latin typeface="+mn-lt"/>
                <a:ea typeface="+mn-ea"/>
                <a:cs typeface="+mn-cs"/>
              </a:rPr>
              <a:t> </a:t>
            </a:r>
          </a:p>
          <a:p>
            <a:r>
              <a:rPr lang="en-US" sz="1200" b="0" kern="1200" dirty="0">
                <a:solidFill>
                  <a:schemeClr val="tx1"/>
                </a:solidFill>
                <a:effectLst/>
                <a:latin typeface="+mn-lt"/>
                <a:ea typeface="+mn-ea"/>
                <a:cs typeface="+mn-cs"/>
              </a:rPr>
              <a:t>Prior to conducting actual live fire training evolutions, a preburn briefing session </a:t>
            </a:r>
            <a:r>
              <a:rPr lang="en-US" dirty="0"/>
              <a:t>needs to</a:t>
            </a:r>
            <a:r>
              <a:rPr lang="en-US" sz="1200" b="0" kern="1200" dirty="0">
                <a:solidFill>
                  <a:schemeClr val="tx1"/>
                </a:solidFill>
                <a:effectLst/>
                <a:latin typeface="+mn-lt"/>
                <a:ea typeface="+mn-ea"/>
                <a:cs typeface="+mn-cs"/>
              </a:rPr>
              <a:t> be conducted by the instructor-in-charge with the safety officer for </a:t>
            </a:r>
            <a:r>
              <a:rPr lang="en-US" sz="1200" b="1" kern="1200" dirty="0">
                <a:solidFill>
                  <a:schemeClr val="tx1"/>
                </a:solidFill>
                <a:effectLst/>
                <a:latin typeface="+mn-lt"/>
                <a:ea typeface="+mn-ea"/>
                <a:cs typeface="+mn-cs"/>
              </a:rPr>
              <a:t>all</a:t>
            </a:r>
            <a:r>
              <a:rPr lang="en-US" sz="1200" b="0" kern="1200" dirty="0">
                <a:solidFill>
                  <a:schemeClr val="tx1"/>
                </a:solidFill>
                <a:effectLst/>
                <a:latin typeface="+mn-lt"/>
                <a:ea typeface="+mn-ea"/>
                <a:cs typeface="+mn-cs"/>
              </a:rPr>
              <a:t> participants.</a:t>
            </a:r>
          </a:p>
          <a:p>
            <a:r>
              <a:rPr lang="en-US" sz="1200" b="1" kern="1200" dirty="0">
                <a:solidFill>
                  <a:schemeClr val="tx1"/>
                </a:solidFill>
                <a:effectLst/>
                <a:latin typeface="+mn-lt"/>
                <a:ea typeface="+mn-ea"/>
                <a:cs typeface="+mn-cs"/>
              </a:rPr>
              <a:t> </a:t>
            </a:r>
          </a:p>
          <a:p>
            <a:r>
              <a:rPr lang="en-US" sz="1200" b="0" kern="1200" dirty="0">
                <a:solidFill>
                  <a:schemeClr val="tx1"/>
                </a:solidFill>
                <a:effectLst/>
                <a:latin typeface="+mn-lt"/>
                <a:ea typeface="+mn-ea"/>
                <a:cs typeface="+mn-cs"/>
              </a:rPr>
              <a:t>I am not going to go through all of the requirements of this section to save time so once again please do your homework.</a:t>
            </a:r>
          </a:p>
          <a:p>
            <a:br>
              <a:rPr lang="en-US" dirty="0">
                <a:effectLst/>
              </a:rPr>
            </a:br>
            <a:endParaRPr lang="en-US" dirty="0"/>
          </a:p>
        </p:txBody>
      </p:sp>
      <p:sp>
        <p:nvSpPr>
          <p:cNvPr id="4" name="Slide Number Placeholder 3"/>
          <p:cNvSpPr>
            <a:spLocks noGrp="1"/>
          </p:cNvSpPr>
          <p:nvPr>
            <p:ph type="sldNum" sz="quarter" idx="5"/>
          </p:nvPr>
        </p:nvSpPr>
        <p:spPr/>
        <p:txBody>
          <a:bodyPr/>
          <a:lstStyle/>
          <a:p>
            <a:fld id="{C36F1EC9-5452-4FC2-A248-E1C78C5BEA83}" type="slidenum">
              <a:rPr lang="en-US" smtClean="0"/>
              <a:t>20</a:t>
            </a:fld>
            <a:endParaRPr lang="en-US"/>
          </a:p>
        </p:txBody>
      </p:sp>
    </p:spTree>
    <p:extLst>
      <p:ext uri="{BB962C8B-B14F-4D97-AF65-F5344CB8AC3E}">
        <p14:creationId xmlns:p14="http://schemas.microsoft.com/office/powerpoint/2010/main" val="9118125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a:t>If you plan to use victims in your training remember this statement in 1403:</a:t>
            </a:r>
          </a:p>
          <a:p>
            <a:r>
              <a:rPr lang="en-US" dirty="0"/>
              <a:t>No person or persons shall play the role of a victim inside any live fire training structure or acquired structure.  I am going to say it again; No person or persons shall play the role of a victim inside any live fire training structure or acquired structure. </a:t>
            </a:r>
          </a:p>
          <a:p>
            <a:endParaRPr lang="en-US" dirty="0"/>
          </a:p>
          <a:p>
            <a:r>
              <a:rPr lang="en-US" dirty="0"/>
              <a:t>A rescue manikin can be used.  Rescue manikins dressed in fire-fighting personal protective clothing and used as victims shall be uniquely colored or specially marked such as a Hi-Viz vest.</a:t>
            </a:r>
          </a:p>
          <a:p>
            <a:endParaRPr lang="en-US" dirty="0"/>
          </a:p>
        </p:txBody>
      </p:sp>
      <p:sp>
        <p:nvSpPr>
          <p:cNvPr id="4" name="Slide Number Placeholder 3"/>
          <p:cNvSpPr>
            <a:spLocks noGrp="1"/>
          </p:cNvSpPr>
          <p:nvPr>
            <p:ph type="sldNum" sz="quarter" idx="5"/>
          </p:nvPr>
        </p:nvSpPr>
        <p:spPr/>
        <p:txBody>
          <a:bodyPr/>
          <a:lstStyle/>
          <a:p>
            <a:fld id="{C36F1EC9-5452-4FC2-A248-E1C78C5BEA83}" type="slidenum">
              <a:rPr lang="en-US" smtClean="0"/>
              <a:t>21</a:t>
            </a:fld>
            <a:endParaRPr lang="en-US"/>
          </a:p>
        </p:txBody>
      </p:sp>
    </p:spTree>
    <p:extLst>
      <p:ext uri="{BB962C8B-B14F-4D97-AF65-F5344CB8AC3E}">
        <p14:creationId xmlns:p14="http://schemas.microsoft.com/office/powerpoint/2010/main" val="37096222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Any acquired structure that is considered for a structural fire training exercise needs to be prepared for the live fire training evolution.</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Buildings that cannot be made safe     as required by this standard    shall not be utilized for interior live fire training evolutions.</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Preparation needs to include the application for and receipt of required permits and permissions.</a:t>
            </a:r>
          </a:p>
          <a:p>
            <a:endParaRPr lang="en-US" sz="1200" b="1"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Ownership of the acquired structure needs to be determined prior to its acceptance by the AHJ.  </a:t>
            </a:r>
          </a:p>
          <a:p>
            <a:endParaRPr lang="en-US" sz="1200" b="1"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Evidence of clear title is required.</a:t>
            </a:r>
          </a:p>
          <a:p>
            <a:endParaRPr lang="en-US" sz="1200" b="1"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Written permission needs to be secured from the owner of the structure in order for the fire department to conduct live fire training evolutions.</a:t>
            </a:r>
          </a:p>
          <a:p>
            <a:endParaRPr lang="en-US" sz="1200" b="1"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A clear description of the </a:t>
            </a:r>
            <a:r>
              <a:rPr lang="en-US" sz="1200" b="1" i="0" kern="1200" dirty="0">
                <a:solidFill>
                  <a:schemeClr val="tx1"/>
                </a:solidFill>
                <a:effectLst/>
                <a:latin typeface="+mn-lt"/>
                <a:ea typeface="+mn-ea"/>
                <a:cs typeface="+mn-cs"/>
              </a:rPr>
              <a:t>anticipated </a:t>
            </a:r>
            <a:r>
              <a:rPr lang="en-US" sz="1200" b="0" i="0" kern="1200" dirty="0">
                <a:solidFill>
                  <a:schemeClr val="tx1"/>
                </a:solidFill>
                <a:effectLst/>
                <a:latin typeface="+mn-lt"/>
                <a:ea typeface="+mn-ea"/>
                <a:cs typeface="+mn-cs"/>
              </a:rPr>
              <a:t>condition of the acquired structure at the </a:t>
            </a:r>
            <a:r>
              <a:rPr lang="en-US" sz="1200" b="1" i="0" kern="1200" dirty="0">
                <a:solidFill>
                  <a:schemeClr val="tx1"/>
                </a:solidFill>
                <a:effectLst/>
                <a:latin typeface="+mn-lt"/>
                <a:ea typeface="+mn-ea"/>
                <a:cs typeface="+mn-cs"/>
              </a:rPr>
              <a:t>completion</a:t>
            </a:r>
            <a:r>
              <a:rPr lang="en-US" sz="1200" b="0" i="0" kern="1200" dirty="0">
                <a:solidFill>
                  <a:schemeClr val="tx1"/>
                </a:solidFill>
                <a:effectLst/>
                <a:latin typeface="+mn-lt"/>
                <a:ea typeface="+mn-ea"/>
                <a:cs typeface="+mn-cs"/>
              </a:rPr>
              <a:t> of the training and the method of returning the property to the owner needs to be put in writing and  acknowledged by the owner of the structure.</a:t>
            </a:r>
          </a:p>
          <a:p>
            <a:endParaRPr lang="en-US" sz="1200" b="1"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Proof of </a:t>
            </a:r>
            <a:r>
              <a:rPr lang="en-US" sz="1200" b="1" i="0" kern="1200" dirty="0">
                <a:solidFill>
                  <a:schemeClr val="tx1"/>
                </a:solidFill>
                <a:effectLst/>
                <a:latin typeface="+mn-lt"/>
                <a:ea typeface="+mn-ea"/>
                <a:cs typeface="+mn-cs"/>
              </a:rPr>
              <a:t>insurance cancellation </a:t>
            </a:r>
            <a:r>
              <a:rPr lang="en-US" sz="1200" b="0" i="0" kern="1200" dirty="0">
                <a:solidFill>
                  <a:schemeClr val="tx1"/>
                </a:solidFill>
                <a:effectLst/>
                <a:latin typeface="+mn-lt"/>
                <a:ea typeface="+mn-ea"/>
                <a:cs typeface="+mn-cs"/>
              </a:rPr>
              <a:t>or a signed statement of nonexistence of insurance needs to be provided by the owner of the structure prior to acceptance by the AHJ.</a:t>
            </a:r>
          </a:p>
          <a:p>
            <a:endParaRPr lang="en-US" sz="1200" b="1"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A </a:t>
            </a:r>
            <a:r>
              <a:rPr lang="en-US" sz="1200" b="1" i="0" kern="1200" dirty="0">
                <a:solidFill>
                  <a:schemeClr val="tx1"/>
                </a:solidFill>
                <a:effectLst/>
                <a:latin typeface="+mn-lt"/>
                <a:ea typeface="+mn-ea"/>
                <a:cs typeface="+mn-cs"/>
              </a:rPr>
              <a:t>search</a:t>
            </a:r>
            <a:r>
              <a:rPr lang="en-US" sz="1200" b="0" i="0" kern="1200" dirty="0">
                <a:solidFill>
                  <a:schemeClr val="tx1"/>
                </a:solidFill>
                <a:effectLst/>
                <a:latin typeface="+mn-lt"/>
                <a:ea typeface="+mn-ea"/>
                <a:cs typeface="+mn-cs"/>
              </a:rPr>
              <a:t> of the acquired structure needs to be conducted to ensure that </a:t>
            </a:r>
            <a:r>
              <a:rPr lang="en-US" sz="1200" b="1" i="0" kern="1200" dirty="0">
                <a:solidFill>
                  <a:schemeClr val="tx1"/>
                </a:solidFill>
                <a:effectLst/>
                <a:latin typeface="+mn-lt"/>
                <a:ea typeface="+mn-ea"/>
                <a:cs typeface="+mn-cs"/>
              </a:rPr>
              <a:t>no</a:t>
            </a:r>
            <a:r>
              <a:rPr lang="en-US" sz="1200" b="0" i="0" kern="1200" dirty="0">
                <a:solidFill>
                  <a:schemeClr val="tx1"/>
                </a:solidFill>
                <a:effectLst/>
                <a:latin typeface="+mn-lt"/>
                <a:ea typeface="+mn-ea"/>
                <a:cs typeface="+mn-cs"/>
              </a:rPr>
              <a:t> unauthorized persons, animals, or objects are in the acquired structure </a:t>
            </a:r>
            <a:r>
              <a:rPr lang="en-US" sz="1200" b="1" i="0" kern="1200" dirty="0">
                <a:solidFill>
                  <a:schemeClr val="tx1"/>
                </a:solidFill>
                <a:effectLst/>
                <a:latin typeface="+mn-lt"/>
                <a:ea typeface="+mn-ea"/>
                <a:cs typeface="+mn-cs"/>
              </a:rPr>
              <a:t>immediately</a:t>
            </a:r>
            <a:r>
              <a:rPr lang="en-US" sz="1200" b="0" i="0" kern="1200" dirty="0">
                <a:solidFill>
                  <a:schemeClr val="tx1"/>
                </a:solidFill>
                <a:effectLst/>
                <a:latin typeface="+mn-lt"/>
                <a:ea typeface="+mn-ea"/>
                <a:cs typeface="+mn-cs"/>
              </a:rPr>
              <a:t> prior to ignition.  Imagine if we burned a building down and kids were messing around and hiding in the attic.</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Only one fire at a time shall be permitted within an acquired structure.</a:t>
            </a:r>
          </a:p>
          <a:p>
            <a:endParaRPr lang="en-US" sz="1200" b="0" i="0" kern="1200" dirty="0">
              <a:solidFill>
                <a:schemeClr val="tx1"/>
              </a:solidFill>
              <a:effectLst/>
              <a:latin typeface="+mn-lt"/>
              <a:ea typeface="+mn-ea"/>
              <a:cs typeface="+mn-cs"/>
            </a:endParaRPr>
          </a:p>
          <a:p>
            <a:r>
              <a:rPr lang="en-US" dirty="0"/>
              <a:t>In preparation for live fire training, an inspection of the structure shall be made to determine that the floors, walls, stairs, and other structural components can withstand the </a:t>
            </a:r>
            <a:r>
              <a:rPr lang="en-US" b="1" dirty="0"/>
              <a:t>weight</a:t>
            </a:r>
            <a:r>
              <a:rPr lang="en-US" dirty="0"/>
              <a:t> of contents, participants, and accumulated water.</a:t>
            </a:r>
          </a:p>
          <a:p>
            <a:endParaRPr lang="en-US" dirty="0"/>
          </a:p>
          <a:p>
            <a:r>
              <a:rPr lang="en-US" dirty="0"/>
              <a:t>Closed containers and highly combustible materials </a:t>
            </a:r>
            <a:r>
              <a:rPr lang="en-US" sz="1200" b="0" i="0" kern="1200" dirty="0">
                <a:solidFill>
                  <a:schemeClr val="tx1"/>
                </a:solidFill>
                <a:effectLst/>
                <a:latin typeface="+mn-lt"/>
                <a:ea typeface="+mn-ea"/>
                <a:cs typeface="+mn-cs"/>
              </a:rPr>
              <a:t>needs to</a:t>
            </a:r>
            <a:r>
              <a:rPr lang="en-US" dirty="0"/>
              <a:t> be removed from the structure.</a:t>
            </a:r>
          </a:p>
          <a:p>
            <a:endParaRPr lang="en-US" dirty="0"/>
          </a:p>
          <a:p>
            <a:r>
              <a:rPr lang="en-US" dirty="0"/>
              <a:t>Oil tanks and similar closed vessels that </a:t>
            </a:r>
            <a:r>
              <a:rPr lang="en-US" b="1" dirty="0"/>
              <a:t>cannot</a:t>
            </a:r>
            <a:r>
              <a:rPr lang="en-US" dirty="0"/>
              <a:t> be removed </a:t>
            </a:r>
            <a:r>
              <a:rPr lang="en-US" sz="1200" b="0" i="0" kern="1200" dirty="0">
                <a:solidFill>
                  <a:schemeClr val="tx1"/>
                </a:solidFill>
                <a:effectLst/>
                <a:latin typeface="+mn-lt"/>
                <a:ea typeface="+mn-ea"/>
                <a:cs typeface="+mn-cs"/>
              </a:rPr>
              <a:t>needs to</a:t>
            </a:r>
            <a:r>
              <a:rPr lang="en-US" dirty="0"/>
              <a:t> be vented to prevent an explosion or overpressure rupture and any </a:t>
            </a:r>
            <a:r>
              <a:rPr lang="en-US" b="1" dirty="0"/>
              <a:t>hazardous or combustible atmosphere </a:t>
            </a:r>
            <a:r>
              <a:rPr lang="en-US" dirty="0"/>
              <a:t>within the tank or vessel </a:t>
            </a:r>
            <a:r>
              <a:rPr lang="en-US" sz="1200" b="0" i="0" kern="1200" dirty="0">
                <a:solidFill>
                  <a:schemeClr val="tx1"/>
                </a:solidFill>
                <a:effectLst/>
                <a:latin typeface="+mn-lt"/>
                <a:ea typeface="+mn-ea"/>
                <a:cs typeface="+mn-cs"/>
              </a:rPr>
              <a:t>needs to</a:t>
            </a:r>
            <a:r>
              <a:rPr lang="en-US" dirty="0"/>
              <a:t> be rendered inert.</a:t>
            </a:r>
          </a:p>
          <a:p>
            <a:endParaRPr lang="en-US" dirty="0"/>
          </a:p>
          <a:p>
            <a:r>
              <a:rPr lang="en-US" dirty="0"/>
              <a:t>There are many other details like this in the standard such as chimney removal, vegetation removal, insect hive removal, disconnecting utilities, etc. but I am going to move on.</a:t>
            </a:r>
          </a:p>
        </p:txBody>
      </p:sp>
      <p:sp>
        <p:nvSpPr>
          <p:cNvPr id="4" name="Slide Number Placeholder 3"/>
          <p:cNvSpPr>
            <a:spLocks noGrp="1"/>
          </p:cNvSpPr>
          <p:nvPr>
            <p:ph type="sldNum" sz="quarter" idx="5"/>
          </p:nvPr>
        </p:nvSpPr>
        <p:spPr/>
        <p:txBody>
          <a:bodyPr/>
          <a:lstStyle/>
          <a:p>
            <a:fld id="{C36F1EC9-5452-4FC2-A248-E1C78C5BEA83}" type="slidenum">
              <a:rPr lang="en-US" smtClean="0"/>
              <a:t>22</a:t>
            </a:fld>
            <a:endParaRPr lang="en-US"/>
          </a:p>
        </p:txBody>
      </p:sp>
    </p:spTree>
    <p:extLst>
      <p:ext uri="{BB962C8B-B14F-4D97-AF65-F5344CB8AC3E}">
        <p14:creationId xmlns:p14="http://schemas.microsoft.com/office/powerpoint/2010/main" val="3239551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Please keep in mind that NFPA 1403 also covers the standards for :</a:t>
            </a:r>
          </a:p>
          <a:p>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Gas-Fired and Non-Gas-Fired Live Fire Training Structures and Mobile Enclosed Live Fire Training Props as well as </a:t>
            </a:r>
          </a:p>
          <a:p>
            <a:br>
              <a:rPr lang="en-US" dirty="0">
                <a:effectLst/>
              </a:rPr>
            </a:br>
            <a:r>
              <a:rPr lang="en-US" sz="1200" b="0" kern="1200" dirty="0">
                <a:solidFill>
                  <a:schemeClr val="tx1"/>
                </a:solidFill>
                <a:effectLst/>
                <a:latin typeface="+mn-lt"/>
                <a:ea typeface="+mn-ea"/>
                <a:cs typeface="+mn-cs"/>
              </a:rPr>
              <a:t>Exterior Live Fire Training Props</a:t>
            </a:r>
          </a:p>
        </p:txBody>
      </p:sp>
      <p:sp>
        <p:nvSpPr>
          <p:cNvPr id="4" name="Slide Number Placeholder 3"/>
          <p:cNvSpPr>
            <a:spLocks noGrp="1"/>
          </p:cNvSpPr>
          <p:nvPr>
            <p:ph type="sldNum" sz="quarter" idx="5"/>
          </p:nvPr>
        </p:nvSpPr>
        <p:spPr/>
        <p:txBody>
          <a:bodyPr/>
          <a:lstStyle/>
          <a:p>
            <a:fld id="{C36F1EC9-5452-4FC2-A248-E1C78C5BEA83}" type="slidenum">
              <a:rPr lang="en-US" smtClean="0"/>
              <a:t>23</a:t>
            </a:fld>
            <a:endParaRPr lang="en-US"/>
          </a:p>
        </p:txBody>
      </p:sp>
    </p:spTree>
    <p:extLst>
      <p:ext uri="{BB962C8B-B14F-4D97-AF65-F5344CB8AC3E}">
        <p14:creationId xmlns:p14="http://schemas.microsoft.com/office/powerpoint/2010/main" val="14337962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The reports and records here </a:t>
            </a:r>
            <a:r>
              <a:rPr lang="en-US" sz="1200" b="0" i="0" kern="1200" dirty="0">
                <a:solidFill>
                  <a:schemeClr val="tx1"/>
                </a:solidFill>
                <a:effectLst/>
                <a:latin typeface="+mn-lt"/>
                <a:ea typeface="+mn-ea"/>
                <a:cs typeface="+mn-cs"/>
              </a:rPr>
              <a:t>needs to</a:t>
            </a:r>
            <a:r>
              <a:rPr lang="en-US" sz="1200" b="0" kern="1200" dirty="0">
                <a:solidFill>
                  <a:schemeClr val="tx1"/>
                </a:solidFill>
                <a:effectLst/>
                <a:latin typeface="+mn-lt"/>
                <a:ea typeface="+mn-ea"/>
                <a:cs typeface="+mn-cs"/>
              </a:rPr>
              <a:t> be maintained on all live fire training in accordance with the requirements of 1403 which include:</a:t>
            </a:r>
          </a:p>
          <a:p>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(1)An accounting of the activities conducted</a:t>
            </a:r>
          </a:p>
          <a:p>
            <a:r>
              <a:rPr lang="en-US" sz="1200" b="0" kern="1200" dirty="0">
                <a:solidFill>
                  <a:schemeClr val="tx1"/>
                </a:solidFill>
                <a:effectLst/>
                <a:latin typeface="+mn-lt"/>
                <a:ea typeface="+mn-ea"/>
                <a:cs typeface="+mn-cs"/>
              </a:rPr>
              <a:t>(2)A listing of instructors present and their assignments</a:t>
            </a:r>
          </a:p>
          <a:p>
            <a:r>
              <a:rPr lang="en-US" sz="1200" b="0" kern="1200" dirty="0">
                <a:solidFill>
                  <a:schemeClr val="tx1"/>
                </a:solidFill>
                <a:effectLst/>
                <a:latin typeface="+mn-lt"/>
                <a:ea typeface="+mn-ea"/>
                <a:cs typeface="+mn-cs"/>
              </a:rPr>
              <a:t>(3)A listing of all other participants</a:t>
            </a:r>
          </a:p>
          <a:p>
            <a:r>
              <a:rPr lang="en-US" sz="1200" b="0" kern="1200" dirty="0">
                <a:solidFill>
                  <a:schemeClr val="tx1"/>
                </a:solidFill>
                <a:effectLst/>
                <a:latin typeface="+mn-lt"/>
                <a:ea typeface="+mn-ea"/>
                <a:cs typeface="+mn-cs"/>
              </a:rPr>
              <a:t>(4)Documentation of unusual conditions encountered</a:t>
            </a:r>
          </a:p>
          <a:p>
            <a:r>
              <a:rPr lang="en-US" sz="1200" b="0" kern="1200" dirty="0">
                <a:solidFill>
                  <a:schemeClr val="tx1"/>
                </a:solidFill>
                <a:effectLst/>
                <a:latin typeface="+mn-lt"/>
                <a:ea typeface="+mn-ea"/>
                <a:cs typeface="+mn-cs"/>
              </a:rPr>
              <a:t>(5)Any injuries incurred, and treatment rendered</a:t>
            </a:r>
          </a:p>
          <a:p>
            <a:r>
              <a:rPr lang="en-US" sz="1200" b="0" kern="1200" dirty="0">
                <a:solidFill>
                  <a:schemeClr val="tx1"/>
                </a:solidFill>
                <a:effectLst/>
                <a:latin typeface="+mn-lt"/>
                <a:ea typeface="+mn-ea"/>
                <a:cs typeface="+mn-cs"/>
              </a:rPr>
              <a:t>(6)Any changes or deterioration of the structure</a:t>
            </a:r>
          </a:p>
          <a:p>
            <a:r>
              <a:rPr lang="en-US" sz="1200" b="0" kern="1200" dirty="0">
                <a:solidFill>
                  <a:schemeClr val="tx1"/>
                </a:solidFill>
                <a:effectLst/>
                <a:latin typeface="+mn-lt"/>
                <a:ea typeface="+mn-ea"/>
                <a:cs typeface="+mn-cs"/>
              </a:rPr>
              <a:t>(7) And Documentation of the condition of the premises and adjacent area at the conclusion of the training exercise</a:t>
            </a:r>
          </a:p>
          <a:p>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Records pertaining to the structure shall be completed which we talked about earlier regarding owner permission and proof of insurance cancelation.</a:t>
            </a:r>
          </a:p>
          <a:p>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Upon completion of the training session, an acquired structure shall be formally turned over to the control of the property owner and shall include the completion of a standard form indicating the transfer of authority for the acquired structure.</a:t>
            </a:r>
          </a:p>
          <a:p>
            <a:endParaRPr lang="en-US"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And a post-training critique session, complete with documentation, needs to be conducted to evaluate student performance and to reinforce the training that was covered.</a:t>
            </a:r>
          </a:p>
        </p:txBody>
      </p:sp>
      <p:sp>
        <p:nvSpPr>
          <p:cNvPr id="4" name="Slide Number Placeholder 3"/>
          <p:cNvSpPr>
            <a:spLocks noGrp="1"/>
          </p:cNvSpPr>
          <p:nvPr>
            <p:ph type="sldNum" sz="quarter" idx="5"/>
          </p:nvPr>
        </p:nvSpPr>
        <p:spPr/>
        <p:txBody>
          <a:bodyPr/>
          <a:lstStyle/>
          <a:p>
            <a:fld id="{C36F1EC9-5452-4FC2-A248-E1C78C5BEA83}" type="slidenum">
              <a:rPr lang="en-US" smtClean="0"/>
              <a:t>24</a:t>
            </a:fld>
            <a:endParaRPr lang="en-US"/>
          </a:p>
        </p:txBody>
      </p:sp>
    </p:spTree>
    <p:extLst>
      <p:ext uri="{BB962C8B-B14F-4D97-AF65-F5344CB8AC3E}">
        <p14:creationId xmlns:p14="http://schemas.microsoft.com/office/powerpoint/2010/main" val="13835236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to conclude here, please remember that this is a brief overview of NFPA 1403 and I highly encourage anyone that is planning a live fire training to read and follow this standard.  This standard is for the safety &amp; health of each and every participant as well as the community that you serve.  </a:t>
            </a:r>
          </a:p>
        </p:txBody>
      </p:sp>
      <p:sp>
        <p:nvSpPr>
          <p:cNvPr id="4" name="Slide Number Placeholder 3"/>
          <p:cNvSpPr>
            <a:spLocks noGrp="1"/>
          </p:cNvSpPr>
          <p:nvPr>
            <p:ph type="sldNum" sz="quarter" idx="5"/>
          </p:nvPr>
        </p:nvSpPr>
        <p:spPr/>
        <p:txBody>
          <a:bodyPr/>
          <a:lstStyle/>
          <a:p>
            <a:fld id="{C36F1EC9-5452-4FC2-A248-E1C78C5BEA83}" type="slidenum">
              <a:rPr lang="en-US" smtClean="0"/>
              <a:t>25</a:t>
            </a:fld>
            <a:endParaRPr lang="en-US"/>
          </a:p>
        </p:txBody>
      </p:sp>
    </p:spTree>
    <p:extLst>
      <p:ext uri="{BB962C8B-B14F-4D97-AF65-F5344CB8AC3E}">
        <p14:creationId xmlns:p14="http://schemas.microsoft.com/office/powerpoint/2010/main" val="3669176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A05A77E9-26FC-49ED-845E-EF423D7DBF30}" type="datetimeFigureOut">
              <a:rPr lang="en-US" smtClean="0"/>
              <a:t>10/28/2025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86EC4EA-B11A-45B5-9467-844A7EDD1BF2}" type="slidenum">
              <a:rPr lang="en-US" smtClean="0"/>
              <a:t>‹#›</a:t>
            </a:fld>
            <a:endParaRPr lang="en-US"/>
          </a:p>
        </p:txBody>
      </p:sp>
    </p:spTree>
    <p:extLst>
      <p:ext uri="{BB962C8B-B14F-4D97-AF65-F5344CB8AC3E}">
        <p14:creationId xmlns:p14="http://schemas.microsoft.com/office/powerpoint/2010/main" val="120877466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05A77E9-26FC-49ED-845E-EF423D7DBF30}" type="datetimeFigureOut">
              <a:rPr lang="en-US" smtClean="0"/>
              <a:t>10/28/2025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86EC4EA-B11A-45B5-9467-844A7EDD1BF2}" type="slidenum">
              <a:rPr lang="en-US" smtClean="0"/>
              <a:t>‹#›</a:t>
            </a:fld>
            <a:endParaRPr lang="en-US"/>
          </a:p>
        </p:txBody>
      </p:sp>
    </p:spTree>
    <p:extLst>
      <p:ext uri="{BB962C8B-B14F-4D97-AF65-F5344CB8AC3E}">
        <p14:creationId xmlns:p14="http://schemas.microsoft.com/office/powerpoint/2010/main" val="1530642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A05A77E9-26FC-49ED-845E-EF423D7DBF30}" type="datetimeFigureOut">
              <a:rPr lang="en-US" smtClean="0"/>
              <a:t>10/28/2025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86EC4EA-B11A-45B5-9467-844A7EDD1BF2}" type="slidenum">
              <a:rPr lang="en-US" smtClean="0"/>
              <a:t>‹#›</a:t>
            </a:fld>
            <a:endParaRPr lang="en-US"/>
          </a:p>
        </p:txBody>
      </p:sp>
    </p:spTree>
    <p:extLst>
      <p:ext uri="{BB962C8B-B14F-4D97-AF65-F5344CB8AC3E}">
        <p14:creationId xmlns:p14="http://schemas.microsoft.com/office/powerpoint/2010/main" val="33940035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05A77E9-26FC-49ED-845E-EF423D7DBF30}" type="datetimeFigureOut">
              <a:rPr lang="en-US" smtClean="0"/>
              <a:t>10/28/2025</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086EC4EA-B11A-45B5-9467-844A7EDD1BF2}" type="slidenum">
              <a:rPr lang="en-US" smtClean="0"/>
              <a:t>‹#›</a:t>
            </a:fld>
            <a:endParaRPr lang="en-US"/>
          </a:p>
        </p:txBody>
      </p:sp>
    </p:spTree>
    <p:extLst>
      <p:ext uri="{BB962C8B-B14F-4D97-AF65-F5344CB8AC3E}">
        <p14:creationId xmlns:p14="http://schemas.microsoft.com/office/powerpoint/2010/main" val="8778768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A05A77E9-26FC-49ED-845E-EF423D7DBF30}" type="datetimeFigureOut">
              <a:rPr lang="en-US" smtClean="0"/>
              <a:t>10/28/2025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86EC4EA-B11A-45B5-9467-844A7EDD1BF2}"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684790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05A77E9-26FC-49ED-845E-EF423D7DBF30}" type="datetimeFigureOut">
              <a:rPr lang="en-US" smtClean="0"/>
              <a:t>10/28/2025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86EC4EA-B11A-45B5-9467-844A7EDD1BF2}" type="slidenum">
              <a:rPr lang="en-US" smtClean="0"/>
              <a:t>‹#›</a:t>
            </a:fld>
            <a:endParaRPr lang="en-US"/>
          </a:p>
        </p:txBody>
      </p:sp>
    </p:spTree>
    <p:extLst>
      <p:ext uri="{BB962C8B-B14F-4D97-AF65-F5344CB8AC3E}">
        <p14:creationId xmlns:p14="http://schemas.microsoft.com/office/powerpoint/2010/main" val="2464941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5A77E9-26FC-49ED-845E-EF423D7DBF30}" type="datetimeFigureOut">
              <a:rPr lang="en-US" smtClean="0"/>
              <a:t>10/28/2025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86EC4EA-B11A-45B5-9467-844A7EDD1BF2}" type="slidenum">
              <a:rPr lang="en-US" smtClean="0"/>
              <a:t>‹#›</a:t>
            </a:fld>
            <a:endParaRPr lang="en-US"/>
          </a:p>
        </p:txBody>
      </p:sp>
    </p:spTree>
    <p:extLst>
      <p:ext uri="{BB962C8B-B14F-4D97-AF65-F5344CB8AC3E}">
        <p14:creationId xmlns:p14="http://schemas.microsoft.com/office/powerpoint/2010/main" val="25168860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A05A77E9-26FC-49ED-845E-EF423D7DBF30}" type="datetimeFigureOut">
              <a:rPr lang="en-US" smtClean="0"/>
              <a:t>10/28/2025</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086EC4EA-B11A-45B5-9467-844A7EDD1BF2}" type="slidenum">
              <a:rPr lang="en-US" smtClean="0"/>
              <a:t>‹#›</a:t>
            </a:fld>
            <a:endParaRPr lang="en-US"/>
          </a:p>
        </p:txBody>
      </p:sp>
    </p:spTree>
    <p:extLst>
      <p:ext uri="{BB962C8B-B14F-4D97-AF65-F5344CB8AC3E}">
        <p14:creationId xmlns:p14="http://schemas.microsoft.com/office/powerpoint/2010/main" val="40482802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A05A77E9-26FC-49ED-845E-EF423D7DBF30}" type="datetimeFigureOut">
              <a:rPr lang="en-US" smtClean="0"/>
              <a:t>10/28/2025</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086EC4EA-B11A-45B5-9467-844A7EDD1BF2}" type="slidenum">
              <a:rPr lang="en-US" smtClean="0"/>
              <a:t>‹#›</a:t>
            </a:fld>
            <a:endParaRPr lang="en-US"/>
          </a:p>
        </p:txBody>
      </p:sp>
    </p:spTree>
    <p:extLst>
      <p:ext uri="{BB962C8B-B14F-4D97-AF65-F5344CB8AC3E}">
        <p14:creationId xmlns:p14="http://schemas.microsoft.com/office/powerpoint/2010/main" val="1545910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05A77E9-26FC-49ED-845E-EF423D7DBF30}" type="datetimeFigureOut">
              <a:rPr lang="en-US" smtClean="0"/>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6EC4EA-B11A-45B5-9467-844A7EDD1BF2}" type="slidenum">
              <a:rPr lang="en-US" smtClean="0"/>
              <a:t>‹#›</a:t>
            </a:fld>
            <a:endParaRPr lang="en-US"/>
          </a:p>
        </p:txBody>
      </p:sp>
    </p:spTree>
    <p:extLst>
      <p:ext uri="{BB962C8B-B14F-4D97-AF65-F5344CB8AC3E}">
        <p14:creationId xmlns:p14="http://schemas.microsoft.com/office/powerpoint/2010/main" val="1782431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05A77E9-26FC-49ED-845E-EF423D7DBF30}" type="datetimeFigureOut">
              <a:rPr lang="en-US" smtClean="0"/>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6EC4EA-B11A-45B5-9467-844A7EDD1BF2}" type="slidenum">
              <a:rPr lang="en-US" smtClean="0"/>
              <a:t>‹#›</a:t>
            </a:fld>
            <a:endParaRPr lang="en-US"/>
          </a:p>
        </p:txBody>
      </p:sp>
    </p:spTree>
    <p:extLst>
      <p:ext uri="{BB962C8B-B14F-4D97-AF65-F5344CB8AC3E}">
        <p14:creationId xmlns:p14="http://schemas.microsoft.com/office/powerpoint/2010/main" val="1412496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A05A77E9-26FC-49ED-845E-EF423D7DBF30}" type="datetimeFigureOut">
              <a:rPr lang="en-US" smtClean="0"/>
              <a:t>10/28/2025</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086EC4EA-B11A-45B5-9467-844A7EDD1BF2}" type="slidenum">
              <a:rPr lang="en-US" smtClean="0"/>
              <a:t>‹#›</a:t>
            </a:fld>
            <a:endParaRPr lang="en-US"/>
          </a:p>
        </p:txBody>
      </p:sp>
    </p:spTree>
    <p:extLst>
      <p:ext uri="{BB962C8B-B14F-4D97-AF65-F5344CB8AC3E}">
        <p14:creationId xmlns:p14="http://schemas.microsoft.com/office/powerpoint/2010/main" val="1179031712"/>
      </p:ext>
    </p:extLst>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 id="2147483835" r:id="rId10"/>
    <p:sldLayoutId id="2147483836"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2.emf"/><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jpeg"/><Relationship Id="rId5" Type="http://schemas.openxmlformats.org/officeDocument/2006/relationships/hyperlink" Target="https://docs.legis.wisconsin.gov/document/administrativecode/SPS%20330.07(9)" TargetMode="Externa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png"/><Relationship Id="rId5" Type="http://schemas.openxmlformats.org/officeDocument/2006/relationships/image" Target="../media/image1.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6.jpeg"/><Relationship Id="rId5" Type="http://schemas.openxmlformats.org/officeDocument/2006/relationships/hyperlink" Target="https://dnr.wisconsin.gov/topic/Demo/Asbestos.html#tabx2" TargetMode="Externa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3.png"/><Relationship Id="rId5" Type="http://schemas.openxmlformats.org/officeDocument/2006/relationships/image" Target="../media/image7.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image" Target="../media/image8.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slideLayout" Target="../slideLayouts/slideLayout7.xml"/><Relationship Id="rId7" Type="http://schemas.openxmlformats.org/officeDocument/2006/relationships/image" Target="../media/image11.jpeg"/><Relationship Id="rId12" Type="http://schemas.openxmlformats.org/officeDocument/2006/relationships/image" Target="../media/image3.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0.jpeg"/><Relationship Id="rId11" Type="http://schemas.openxmlformats.org/officeDocument/2006/relationships/image" Target="../media/image15.jpeg"/><Relationship Id="rId5" Type="http://schemas.openxmlformats.org/officeDocument/2006/relationships/image" Target="../media/image9.jpeg"/><Relationship Id="rId10" Type="http://schemas.openxmlformats.org/officeDocument/2006/relationships/image" Target="../media/image14.jpeg"/><Relationship Id="rId4" Type="http://schemas.openxmlformats.org/officeDocument/2006/relationships/notesSlide" Target="../notesSlides/notesSlide7.xml"/><Relationship Id="rId9" Type="http://schemas.openxmlformats.org/officeDocument/2006/relationships/image" Target="../media/image13.jpeg"/></Relationships>
</file>

<file path=ppt/slides/_rels/slide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image" Target="../media/image18.jpe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image" Target="../media/image21.jpe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3.png"/><Relationship Id="rId5" Type="http://schemas.openxmlformats.org/officeDocument/2006/relationships/image" Target="../media/image24.jpe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3.png"/><Relationship Id="rId5" Type="http://schemas.openxmlformats.org/officeDocument/2006/relationships/image" Target="../media/image27.jpe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slideLayout" Target="../slideLayouts/slideLayout7.xml"/><Relationship Id="rId7" Type="http://schemas.openxmlformats.org/officeDocument/2006/relationships/image" Target="../media/image30.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29.png"/><Relationship Id="rId11" Type="http://schemas.openxmlformats.org/officeDocument/2006/relationships/image" Target="../media/image3.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notesSlide" Target="../notesSlides/notesSlide14.xml"/><Relationship Id="rId9" Type="http://schemas.openxmlformats.org/officeDocument/2006/relationships/image" Target="../media/image3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3.png"/><Relationship Id="rId5" Type="http://schemas.openxmlformats.org/officeDocument/2006/relationships/image" Target="../media/image34.jpe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slideLayout" Target="../slideLayouts/slideLayout7.xml"/><Relationship Id="rId7" Type="http://schemas.openxmlformats.org/officeDocument/2006/relationships/image" Target="../media/image37.jpe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36.jpeg"/><Relationship Id="rId5" Type="http://schemas.openxmlformats.org/officeDocument/2006/relationships/image" Target="../media/image35.jpeg"/><Relationship Id="rId10" Type="http://schemas.openxmlformats.org/officeDocument/2006/relationships/image" Target="../media/image3.png"/><Relationship Id="rId4" Type="http://schemas.openxmlformats.org/officeDocument/2006/relationships/notesSlide" Target="../notesSlides/notesSlide16.xml"/><Relationship Id="rId9" Type="http://schemas.openxmlformats.org/officeDocument/2006/relationships/image" Target="../media/image39.png"/></Relationships>
</file>

<file path=ppt/slides/_rels/slide1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image" Target="../media/image42.jpe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image" Target="../media/image47.jpe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8" Type="http://schemas.openxmlformats.org/officeDocument/2006/relationships/image" Target="../media/image55.jpeg"/><Relationship Id="rId3" Type="http://schemas.openxmlformats.org/officeDocument/2006/relationships/slideLayout" Target="../slideLayouts/slideLayout7.xml"/><Relationship Id="rId7" Type="http://schemas.openxmlformats.org/officeDocument/2006/relationships/image" Target="../media/image54.jpe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53.jpeg"/><Relationship Id="rId5" Type="http://schemas.openxmlformats.org/officeDocument/2006/relationships/image" Target="../media/image52.jpeg"/><Relationship Id="rId10" Type="http://schemas.openxmlformats.org/officeDocument/2006/relationships/image" Target="../media/image3.png"/><Relationship Id="rId4" Type="http://schemas.openxmlformats.org/officeDocument/2006/relationships/notesSlide" Target="../notesSlides/notesSlide22.xml"/><Relationship Id="rId9" Type="http://schemas.openxmlformats.org/officeDocument/2006/relationships/image" Target="../media/image56.jpeg"/></Relationships>
</file>

<file path=ppt/slides/_rels/slide2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image" Target="../media/image37.jpe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image" Target="../media/image61.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3.png"/><Relationship Id="rId5" Type="http://schemas.openxmlformats.org/officeDocument/2006/relationships/image" Target="../media/image62.png"/><Relationship Id="rId4" Type="http://schemas.openxmlformats.org/officeDocument/2006/relationships/notesSlide" Target="../notesSlides/notesSlide2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B4AB85E-2C80-04DB-6A9E-D43EF558B65F}"/>
              </a:ext>
            </a:extLst>
          </p:cNvPr>
          <p:cNvSpPr>
            <a:spLocks noGrp="1"/>
          </p:cNvSpPr>
          <p:nvPr>
            <p:ph type="subTitle" idx="1"/>
          </p:nvPr>
        </p:nvSpPr>
        <p:spPr>
          <a:xfrm>
            <a:off x="5582894" y="272175"/>
            <a:ext cx="6251111" cy="1941576"/>
          </a:xfrm>
        </p:spPr>
        <p:txBody>
          <a:bodyPr>
            <a:noAutofit/>
          </a:bodyPr>
          <a:lstStyle/>
          <a:p>
            <a:r>
              <a:rPr lang="en-US" sz="1800" u="sng" dirty="0">
                <a:hlinkClick r:id="rId5"/>
              </a:rPr>
              <a:t>SPS 330.07(9)</a:t>
            </a:r>
            <a:endParaRPr lang="en-US" sz="1800" b="1" u="sng" dirty="0"/>
          </a:p>
          <a:p>
            <a:r>
              <a:rPr lang="en-US" sz="3200" dirty="0"/>
              <a:t>Assure that training and education involving live fire fighting exercises meet the standards specified in NFPA 1403.</a:t>
            </a:r>
          </a:p>
        </p:txBody>
      </p:sp>
      <p:pic>
        <p:nvPicPr>
          <p:cNvPr id="1026" name="Picture 2" descr="2018 NFPA 1403 Standard Book PDF">
            <a:extLst>
              <a:ext uri="{FF2B5EF4-FFF2-40B4-BE49-F238E27FC236}">
                <a16:creationId xmlns:a16="http://schemas.microsoft.com/office/drawing/2014/main" id="{B66A4868-CD72-8535-EE5A-E7F6309EBC9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4402" r="16402"/>
          <a:stretch>
            <a:fillRect/>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D6F1FB3-25F5-12F2-EDF1-BBAFB51C832E}"/>
              </a:ext>
            </a:extLst>
          </p:cNvPr>
          <p:cNvPicPr>
            <a:picLocks noChangeAspect="1"/>
          </p:cNvPicPr>
          <p:nvPr/>
        </p:nvPicPr>
        <p:blipFill>
          <a:blip r:embed="rId7"/>
          <a:stretch>
            <a:fillRect/>
          </a:stretch>
        </p:blipFill>
        <p:spPr>
          <a:xfrm>
            <a:off x="6764944" y="3039466"/>
            <a:ext cx="3887013" cy="3309889"/>
          </a:xfrm>
          <a:prstGeom prst="rect">
            <a:avLst/>
          </a:prstGeom>
        </p:spPr>
      </p:pic>
      <p:pic>
        <p:nvPicPr>
          <p:cNvPr id="16" name="Recorded Sound">
            <a:hlinkClick r:id="" action="ppaction://media"/>
            <a:extLst>
              <a:ext uri="{FF2B5EF4-FFF2-40B4-BE49-F238E27FC236}">
                <a16:creationId xmlns:a16="http://schemas.microsoft.com/office/drawing/2014/main" id="{415DCAA4-CFD0-17F3-480D-28B760D9402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42093" y="5861992"/>
            <a:ext cx="487363" cy="487363"/>
          </a:xfrm>
          <a:prstGeom prst="rect">
            <a:avLst/>
          </a:prstGeom>
        </p:spPr>
      </p:pic>
    </p:spTree>
    <p:extLst>
      <p:ext uri="{BB962C8B-B14F-4D97-AF65-F5344CB8AC3E}">
        <p14:creationId xmlns:p14="http://schemas.microsoft.com/office/powerpoint/2010/main" val="3953088462"/>
      </p:ext>
    </p:extLst>
  </p:cSld>
  <p:clrMapOvr>
    <a:masterClrMapping/>
  </p:clrMapOvr>
  <mc:AlternateContent xmlns:mc="http://schemas.openxmlformats.org/markup-compatibility/2006">
    <mc:Choice xmlns:p14="http://schemas.microsoft.com/office/powerpoint/2010/main" Requires="p14">
      <p:transition spd="slow" p14:dur="2000" advTm="17039"/>
    </mc:Choice>
    <mc:Fallback>
      <p:transition spd="slow" advTm="170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745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4FB6572-CD6A-4398-DB31-2842D0559105}"/>
            </a:ext>
          </a:extLst>
        </p:cNvPr>
        <p:cNvGrpSpPr/>
        <p:nvPr/>
      </p:nvGrpSpPr>
      <p:grpSpPr>
        <a:xfrm>
          <a:off x="0" y="0"/>
          <a:ext cx="0" cy="0"/>
          <a:chOff x="0" y="0"/>
          <a:chExt cx="0" cy="0"/>
        </a:xfrm>
      </p:grpSpPr>
      <p:pic>
        <p:nvPicPr>
          <p:cNvPr id="1026" name="Picture 2" descr="2018 NFPA 1403 Standard Book PDF">
            <a:extLst>
              <a:ext uri="{FF2B5EF4-FFF2-40B4-BE49-F238E27FC236}">
                <a16:creationId xmlns:a16="http://schemas.microsoft.com/office/drawing/2014/main" id="{265A61A9-C921-6C11-784A-4CC8B4264C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4402" r="16402"/>
          <a:stretch>
            <a:fillRect/>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2" name="Subtitle 1">
            <a:extLst>
              <a:ext uri="{FF2B5EF4-FFF2-40B4-BE49-F238E27FC236}">
                <a16:creationId xmlns:a16="http://schemas.microsoft.com/office/drawing/2014/main" id="{87F34436-5281-2B9F-9F08-D89CE99BAE03}"/>
              </a:ext>
            </a:extLst>
          </p:cNvPr>
          <p:cNvSpPr txBox="1">
            <a:spLocks noGrp="1"/>
          </p:cNvSpPr>
          <p:nvPr>
            <p:ph type="subTitle" idx="1"/>
          </p:nvPr>
        </p:nvSpPr>
        <p:spPr>
          <a:xfrm>
            <a:off x="4900423" y="402908"/>
            <a:ext cx="6249987" cy="1941512"/>
          </a:xfrm>
          <a:prstGeom prst="rect">
            <a:avLst/>
          </a:prstGeom>
          <a:noFill/>
        </p:spPr>
        <p:txBody>
          <a:bodyPr wrap="square">
            <a:spAutoFit/>
          </a:bodyPr>
          <a:lstStyle/>
          <a:p>
            <a:pPr algn="ctr"/>
            <a:endParaRPr lang="en-US" sz="1000" b="1" dirty="0"/>
          </a:p>
          <a:p>
            <a:r>
              <a:rPr lang="en-US" dirty="0"/>
              <a:t>This standard shall contain the minimum requirements for training all fire suppression personnel engaged in fire-fighting operations under live fire conditions.</a:t>
            </a:r>
          </a:p>
          <a:p>
            <a:endParaRPr lang="en-US" dirty="0"/>
          </a:p>
          <a:p>
            <a:r>
              <a:rPr lang="en-US" dirty="0"/>
              <a:t>The purpose of this standard shall be to provide a process for conducting live fire training evolutions to ensure that training objectives are achieved and that exposure to health and safety hazards for the fire fighters receiving the training is minimized.</a:t>
            </a:r>
          </a:p>
          <a:p>
            <a:endParaRPr lang="en-US" dirty="0"/>
          </a:p>
          <a:p>
            <a:r>
              <a:rPr lang="en-US" dirty="0"/>
              <a:t>Live fire training shall only be conducted using standard operating procedures (SOPs) developed by the authority having jurisdiction in compliance with this standard.</a:t>
            </a:r>
          </a:p>
          <a:p>
            <a:endParaRPr lang="en-US" dirty="0"/>
          </a:p>
          <a:p>
            <a:endParaRPr lang="en-US" sz="800" dirty="0"/>
          </a:p>
        </p:txBody>
      </p:sp>
      <p:pic>
        <p:nvPicPr>
          <p:cNvPr id="7" name="Recorded Sound">
            <a:hlinkClick r:id="" action="ppaction://media"/>
            <a:extLst>
              <a:ext uri="{FF2B5EF4-FFF2-40B4-BE49-F238E27FC236}">
                <a16:creationId xmlns:a16="http://schemas.microsoft.com/office/drawing/2014/main" id="{90EF2BC1-DB24-C6A5-6475-EC6CF967E52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3590039270"/>
      </p:ext>
    </p:extLst>
  </p:cSld>
  <p:clrMapOvr>
    <a:masterClrMapping/>
  </p:clrMapOvr>
  <mc:AlternateContent xmlns:mc="http://schemas.openxmlformats.org/markup-compatibility/2006">
    <mc:Choice xmlns:p14="http://schemas.microsoft.com/office/powerpoint/2010/main" Requires="p14">
      <p:transition spd="slow" p14:dur="2000" advTm="44814"/>
    </mc:Choice>
    <mc:Fallback>
      <p:transition spd="slow" advTm="448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481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B7019A9-1A80-8D75-95D2-6685123A7030}"/>
              </a:ext>
            </a:extLst>
          </p:cNvPr>
          <p:cNvSpPr txBox="1"/>
          <p:nvPr/>
        </p:nvSpPr>
        <p:spPr>
          <a:xfrm>
            <a:off x="367524" y="-2846"/>
            <a:ext cx="11456950" cy="2185214"/>
          </a:xfrm>
          <a:prstGeom prst="rect">
            <a:avLst/>
          </a:prstGeom>
          <a:noFill/>
        </p:spPr>
        <p:txBody>
          <a:bodyPr wrap="square">
            <a:spAutoFit/>
          </a:bodyPr>
          <a:lstStyle/>
          <a:p>
            <a:pPr algn="ctr"/>
            <a:r>
              <a:rPr lang="en-US" sz="3600" b="1" dirty="0"/>
              <a:t>General</a:t>
            </a:r>
          </a:p>
          <a:p>
            <a:pPr algn="ctr"/>
            <a:endParaRPr lang="en-US" sz="1000" dirty="0">
              <a:solidFill>
                <a:srgbClr val="FF0000"/>
              </a:solidFill>
            </a:endParaRPr>
          </a:p>
          <a:p>
            <a:pPr algn="ctr"/>
            <a:r>
              <a:rPr lang="en-US" dirty="0"/>
              <a:t>Strict safety practices shall be applied to all structures selected for live fire training evolutions.</a:t>
            </a:r>
          </a:p>
          <a:p>
            <a:pPr algn="ctr"/>
            <a:endParaRPr lang="en-US" dirty="0"/>
          </a:p>
          <a:p>
            <a:pPr algn="ctr"/>
            <a:r>
              <a:rPr lang="en-US" dirty="0"/>
              <a:t>All required permits to conduct live fire training evolutions shall be obtained.</a:t>
            </a:r>
          </a:p>
          <a:p>
            <a:endParaRPr lang="en-US" dirty="0"/>
          </a:p>
          <a:p>
            <a:endParaRPr lang="en-US" dirty="0"/>
          </a:p>
        </p:txBody>
      </p:sp>
      <p:pic>
        <p:nvPicPr>
          <p:cNvPr id="2" name="Picture 1">
            <a:extLst>
              <a:ext uri="{FF2B5EF4-FFF2-40B4-BE49-F238E27FC236}">
                <a16:creationId xmlns:a16="http://schemas.microsoft.com/office/drawing/2014/main" id="{A51CD037-0001-D6FE-3C64-7232BF3B5165}"/>
              </a:ext>
            </a:extLst>
          </p:cNvPr>
          <p:cNvPicPr>
            <a:picLocks noChangeAspect="1"/>
          </p:cNvPicPr>
          <p:nvPr/>
        </p:nvPicPr>
        <p:blipFill>
          <a:blip r:embed="rId5"/>
          <a:stretch>
            <a:fillRect/>
          </a:stretch>
        </p:blipFill>
        <p:spPr>
          <a:xfrm>
            <a:off x="7133832" y="2391083"/>
            <a:ext cx="4845159" cy="3629192"/>
          </a:xfrm>
          <a:prstGeom prst="rect">
            <a:avLst/>
          </a:prstGeom>
        </p:spPr>
      </p:pic>
      <p:pic>
        <p:nvPicPr>
          <p:cNvPr id="1026" name="Picture 2" descr="fire safety technologies ...">
            <a:extLst>
              <a:ext uri="{FF2B5EF4-FFF2-40B4-BE49-F238E27FC236}">
                <a16:creationId xmlns:a16="http://schemas.microsoft.com/office/drawing/2014/main" id="{66B4281C-8CBF-1A83-11FB-C31D8C99D71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3009" y="2391083"/>
            <a:ext cx="6480700" cy="3629192"/>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a:extLst>
              <a:ext uri="{FF2B5EF4-FFF2-40B4-BE49-F238E27FC236}">
                <a16:creationId xmlns:a16="http://schemas.microsoft.com/office/drawing/2014/main" id="{D4003927-6447-62EC-C8D3-2F8F5A03FB2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3183583344"/>
      </p:ext>
    </p:extLst>
  </p:cSld>
  <p:clrMapOvr>
    <a:masterClrMapping/>
  </p:clrMapOvr>
  <mc:AlternateContent xmlns:mc="http://schemas.openxmlformats.org/markup-compatibility/2006">
    <mc:Choice xmlns:p14="http://schemas.microsoft.com/office/powerpoint/2010/main" Requires="p14">
      <p:transition spd="slow" p14:dur="2000" advTm="13048"/>
    </mc:Choice>
    <mc:Fallback>
      <p:transition spd="slow" advTm="130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04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CEFDEE0-9F64-7CAF-A4F3-4139F0A5623E}"/>
              </a:ext>
            </a:extLst>
          </p:cNvPr>
          <p:cNvSpPr txBox="1"/>
          <p:nvPr/>
        </p:nvSpPr>
        <p:spPr>
          <a:xfrm>
            <a:off x="237308" y="3146001"/>
            <a:ext cx="11717383" cy="3354765"/>
          </a:xfrm>
          <a:prstGeom prst="rect">
            <a:avLst/>
          </a:prstGeom>
          <a:noFill/>
        </p:spPr>
        <p:txBody>
          <a:bodyPr wrap="square">
            <a:spAutoFit/>
          </a:bodyPr>
          <a:lstStyle/>
          <a:p>
            <a:pPr algn="ctr">
              <a:buNone/>
            </a:pPr>
            <a:r>
              <a:rPr lang="en-US" b="0" i="0" cap="all" dirty="0">
                <a:solidFill>
                  <a:srgbClr val="003349"/>
                </a:solidFill>
                <a:effectLst/>
                <a:latin typeface="Anton" panose="020F0502020204030204" pitchFamily="2" charset="0"/>
              </a:rPr>
              <a:t>Fire department training structure burns</a:t>
            </a:r>
          </a:p>
          <a:p>
            <a:pPr lvl="1">
              <a:buFont typeface="Arial" panose="020B0604020202020204" pitchFamily="34" charset="0"/>
              <a:buChar char="•"/>
            </a:pPr>
            <a:r>
              <a:rPr lang="en-US" b="0" i="0" dirty="0">
                <a:solidFill>
                  <a:srgbClr val="1D231D"/>
                </a:solidFill>
                <a:effectLst/>
                <a:latin typeface="Fira Sans" panose="020B0503050000020004" pitchFamily="34" charset="0"/>
              </a:rPr>
              <a:t>If the burning includes a building, submit a demolition notification to the </a:t>
            </a:r>
            <a:r>
              <a:rPr lang="en-US" b="0" i="0" u="sng" dirty="0">
                <a:solidFill>
                  <a:srgbClr val="0076A5"/>
                </a:solidFill>
                <a:effectLst/>
                <a:latin typeface="Fira Sans" panose="020B0503050000020004" pitchFamily="34" charset="0"/>
                <a:hlinkClick r:id="rId5"/>
              </a:rPr>
              <a:t>DNR Asbestos Removal and Notification Program</a:t>
            </a:r>
            <a:r>
              <a:rPr lang="en-US" b="0" i="0" dirty="0">
                <a:solidFill>
                  <a:srgbClr val="1D231D"/>
                </a:solidFill>
                <a:effectLst/>
                <a:latin typeface="Fira Sans" panose="020B0503050000020004" pitchFamily="34" charset="0"/>
              </a:rPr>
              <a:t>.</a:t>
            </a:r>
          </a:p>
          <a:p>
            <a:pPr lvl="1"/>
            <a:endParaRPr lang="en-US" sz="800" b="0" i="0" dirty="0">
              <a:solidFill>
                <a:srgbClr val="1D231D"/>
              </a:solidFill>
              <a:effectLst/>
              <a:latin typeface="Fira Sans" panose="020B0503050000020004" pitchFamily="34" charset="0"/>
            </a:endParaRPr>
          </a:p>
          <a:p>
            <a:pPr lvl="1">
              <a:buFont typeface="Arial" panose="020B0604020202020204" pitchFamily="34" charset="0"/>
              <a:buChar char="•"/>
            </a:pPr>
            <a:r>
              <a:rPr lang="en-US" dirty="0">
                <a:solidFill>
                  <a:srgbClr val="1D231D"/>
                </a:solidFill>
                <a:latin typeface="Fira Sans" panose="020B0503050000020004" pitchFamily="34" charset="0"/>
              </a:rPr>
              <a:t>Remove all material containing asbestos, so as to be in compliance with </a:t>
            </a:r>
            <a:r>
              <a:rPr lang="en-US" u="sng" dirty="0" err="1">
                <a:solidFill>
                  <a:srgbClr val="0076A5"/>
                </a:solidFill>
                <a:latin typeface="Fira Sans" panose="020B0503050000020004" pitchFamily="34" charset="0"/>
              </a:rPr>
              <a:t>ch.</a:t>
            </a:r>
            <a:r>
              <a:rPr lang="en-US" u="sng" dirty="0">
                <a:solidFill>
                  <a:srgbClr val="0076A5"/>
                </a:solidFill>
                <a:latin typeface="Fira Sans" panose="020B0503050000020004" pitchFamily="34" charset="0"/>
              </a:rPr>
              <a:t> NR 447, Wis. Adm. Code</a:t>
            </a:r>
            <a:r>
              <a:rPr lang="en-US" dirty="0">
                <a:solidFill>
                  <a:srgbClr val="1D231D"/>
                </a:solidFill>
                <a:latin typeface="Fira Sans" panose="020B0503050000020004" pitchFamily="34" charset="0"/>
              </a:rPr>
              <a:t>.</a:t>
            </a:r>
          </a:p>
          <a:p>
            <a:pPr lvl="1"/>
            <a:endParaRPr lang="en-US" sz="800" b="0" i="0" dirty="0">
              <a:solidFill>
                <a:srgbClr val="1D231D"/>
              </a:solidFill>
              <a:effectLst/>
              <a:latin typeface="Fira Sans" panose="020B0503050000020004" pitchFamily="34" charset="0"/>
            </a:endParaRPr>
          </a:p>
          <a:p>
            <a:pPr lvl="1">
              <a:buFont typeface="Arial" panose="020B0604020202020204" pitchFamily="34" charset="0"/>
              <a:buChar char="•"/>
            </a:pPr>
            <a:r>
              <a:rPr lang="en-US" b="0" i="0" dirty="0">
                <a:solidFill>
                  <a:srgbClr val="1D231D"/>
                </a:solidFill>
                <a:effectLst/>
                <a:latin typeface="Fira Sans" panose="020B0503050000020004" pitchFamily="34" charset="0"/>
              </a:rPr>
              <a:t>Remove asphalt shingles and asphalt and plastic siding unless these materials are considered necessary to the fire department practice.</a:t>
            </a:r>
          </a:p>
          <a:p>
            <a:pPr lvl="1"/>
            <a:endParaRPr lang="en-US" sz="800" b="0" i="0" dirty="0">
              <a:solidFill>
                <a:srgbClr val="1D231D"/>
              </a:solidFill>
              <a:effectLst/>
              <a:latin typeface="Fira Sans" panose="020B0503050000020004" pitchFamily="34" charset="0"/>
            </a:endParaRPr>
          </a:p>
          <a:p>
            <a:pPr lvl="1">
              <a:buFont typeface="Arial" panose="020B0604020202020204" pitchFamily="34" charset="0"/>
              <a:buChar char="•"/>
            </a:pPr>
            <a:r>
              <a:rPr lang="en-US" b="0" i="0" dirty="0">
                <a:solidFill>
                  <a:srgbClr val="1D231D"/>
                </a:solidFill>
                <a:effectLst/>
                <a:latin typeface="Fira Sans" panose="020B0503050000020004" pitchFamily="34" charset="0"/>
              </a:rPr>
              <a:t>Obtain any necessary burning permits. If the structure is in an incorporated city or village, check local ordinances and requirements.</a:t>
            </a:r>
          </a:p>
          <a:p>
            <a:pPr lvl="1"/>
            <a:endParaRPr lang="en-US" sz="800" b="0" i="0" dirty="0">
              <a:solidFill>
                <a:srgbClr val="1D231D"/>
              </a:solidFill>
              <a:effectLst/>
              <a:latin typeface="Fira Sans" panose="020B0503050000020004" pitchFamily="34" charset="0"/>
            </a:endParaRPr>
          </a:p>
          <a:p>
            <a:pPr lvl="1">
              <a:buFont typeface="Arial" panose="020B0604020202020204" pitchFamily="34" charset="0"/>
              <a:buChar char="•"/>
            </a:pPr>
            <a:r>
              <a:rPr lang="en-US" b="0" i="0" dirty="0">
                <a:solidFill>
                  <a:srgbClr val="1D231D"/>
                </a:solidFill>
                <a:effectLst/>
                <a:latin typeface="Fira Sans" panose="020B0503050000020004" pitchFamily="34" charset="0"/>
              </a:rPr>
              <a:t>Dispose of ash from the burned structure, when cool, in a landfill approved by the DNR. The DNR may approve alternate ash disposal sites if groundwater and surface water quality will not be affected. </a:t>
            </a:r>
          </a:p>
        </p:txBody>
      </p:sp>
      <p:pic>
        <p:nvPicPr>
          <p:cNvPr id="2052" name="Picture 4" descr="Wisconsin DNR warns of extreme fire ...">
            <a:extLst>
              <a:ext uri="{FF2B5EF4-FFF2-40B4-BE49-F238E27FC236}">
                <a16:creationId xmlns:a16="http://schemas.microsoft.com/office/drawing/2014/main" id="{DC4DCE08-0D03-8007-ADCD-710C56F11B2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66010" y="98798"/>
            <a:ext cx="5259977" cy="2945589"/>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66D485EA-AE75-2E3B-477A-9D178364BA8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908132089"/>
      </p:ext>
    </p:extLst>
  </p:cSld>
  <p:clrMapOvr>
    <a:masterClrMapping/>
  </p:clrMapOvr>
  <mc:AlternateContent xmlns:mc="http://schemas.openxmlformats.org/markup-compatibility/2006">
    <mc:Choice xmlns:p14="http://schemas.microsoft.com/office/powerpoint/2010/main" Requires="p14">
      <p:transition spd="slow" p14:dur="2000" advTm="60928"/>
    </mc:Choice>
    <mc:Fallback>
      <p:transition spd="slow" advTm="609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09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EA4F3E8-FC4D-51D6-DD38-7ADA6B5A2215}"/>
              </a:ext>
            </a:extLst>
          </p:cNvPr>
          <p:cNvSpPr txBox="1"/>
          <p:nvPr/>
        </p:nvSpPr>
        <p:spPr>
          <a:xfrm>
            <a:off x="614794" y="1313362"/>
            <a:ext cx="10962409" cy="4370427"/>
          </a:xfrm>
          <a:prstGeom prst="rect">
            <a:avLst/>
          </a:prstGeom>
          <a:noFill/>
        </p:spPr>
        <p:txBody>
          <a:bodyPr wrap="square">
            <a:spAutoFit/>
          </a:bodyPr>
          <a:lstStyle/>
          <a:p>
            <a:r>
              <a:rPr lang="en-US" dirty="0"/>
              <a:t>Required Minimum Training.</a:t>
            </a:r>
          </a:p>
          <a:p>
            <a:endParaRPr lang="en-US" sz="800" dirty="0"/>
          </a:p>
          <a:p>
            <a:r>
              <a:rPr lang="en-US" dirty="0"/>
              <a:t>Prior to being permitted to participate in live fire training evolutions, the student shall have received training to meet the minimum job performance requirements for Fire Fighter I in NFPA 1001 related to the following subjects:</a:t>
            </a:r>
          </a:p>
          <a:p>
            <a:pPr lvl="1"/>
            <a:r>
              <a:rPr lang="en-US" dirty="0"/>
              <a:t>(1)Safety</a:t>
            </a:r>
          </a:p>
          <a:p>
            <a:pPr lvl="1"/>
            <a:r>
              <a:rPr lang="en-US" dirty="0"/>
              <a:t>(2)Fire behavior</a:t>
            </a:r>
          </a:p>
          <a:p>
            <a:pPr lvl="1"/>
            <a:r>
              <a:rPr lang="en-US" dirty="0"/>
              <a:t>(3)Portable extinguishers</a:t>
            </a:r>
          </a:p>
          <a:p>
            <a:pPr lvl="1"/>
            <a:r>
              <a:rPr lang="en-US" dirty="0"/>
              <a:t>(4)Personal protective equipment (PPE)</a:t>
            </a:r>
          </a:p>
          <a:p>
            <a:pPr lvl="1"/>
            <a:r>
              <a:rPr lang="en-US" dirty="0"/>
              <a:t>(5)Ladders</a:t>
            </a:r>
          </a:p>
          <a:p>
            <a:pPr lvl="1"/>
            <a:r>
              <a:rPr lang="en-US" dirty="0"/>
              <a:t>(6)Fire hose, appliances, and streams</a:t>
            </a:r>
          </a:p>
          <a:p>
            <a:pPr lvl="1"/>
            <a:r>
              <a:rPr lang="en-US" dirty="0"/>
              <a:t>(7)Overhaul</a:t>
            </a:r>
          </a:p>
          <a:p>
            <a:pPr lvl="1"/>
            <a:r>
              <a:rPr lang="en-US" dirty="0"/>
              <a:t>(8)Water supply</a:t>
            </a:r>
          </a:p>
          <a:p>
            <a:pPr lvl="1"/>
            <a:r>
              <a:rPr lang="en-US" dirty="0"/>
              <a:t>(9)Ventilation</a:t>
            </a:r>
          </a:p>
          <a:p>
            <a:pPr lvl="1"/>
            <a:r>
              <a:rPr lang="en-US" dirty="0"/>
              <a:t>(10)Forcible entry</a:t>
            </a:r>
          </a:p>
          <a:p>
            <a:pPr lvl="1"/>
            <a:r>
              <a:rPr lang="en-US" dirty="0"/>
              <a:t>(11)Building construction</a:t>
            </a:r>
          </a:p>
        </p:txBody>
      </p:sp>
      <p:sp>
        <p:nvSpPr>
          <p:cNvPr id="4" name="TextBox 3">
            <a:extLst>
              <a:ext uri="{FF2B5EF4-FFF2-40B4-BE49-F238E27FC236}">
                <a16:creationId xmlns:a16="http://schemas.microsoft.com/office/drawing/2014/main" id="{DA4F7C70-9FA1-E2E0-5EFC-8FD7DCA6C6D0}"/>
              </a:ext>
            </a:extLst>
          </p:cNvPr>
          <p:cNvSpPr txBox="1"/>
          <p:nvPr/>
        </p:nvSpPr>
        <p:spPr>
          <a:xfrm>
            <a:off x="3048865" y="466325"/>
            <a:ext cx="6094268" cy="584775"/>
          </a:xfrm>
          <a:prstGeom prst="rect">
            <a:avLst/>
          </a:prstGeom>
          <a:noFill/>
        </p:spPr>
        <p:txBody>
          <a:bodyPr wrap="square">
            <a:spAutoFit/>
          </a:bodyPr>
          <a:lstStyle/>
          <a:p>
            <a:pPr algn="ctr"/>
            <a:r>
              <a:rPr lang="en-US" sz="3200" b="1" dirty="0"/>
              <a:t>Student Prerequisites</a:t>
            </a:r>
          </a:p>
        </p:txBody>
      </p:sp>
      <p:pic>
        <p:nvPicPr>
          <p:cNvPr id="1028" name="Picture 4" descr="Checklist Images – Browse 948,184 Stock ...">
            <a:extLst>
              <a:ext uri="{FF2B5EF4-FFF2-40B4-BE49-F238E27FC236}">
                <a16:creationId xmlns:a16="http://schemas.microsoft.com/office/drawing/2014/main" id="{545C55A7-E5CB-6981-8EA6-EA9BAF031AF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2680570"/>
            <a:ext cx="5280956" cy="3591827"/>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F26ECB10-D786-927A-3566-640AC695377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1945400474"/>
      </p:ext>
    </p:extLst>
  </p:cSld>
  <p:clrMapOvr>
    <a:masterClrMapping/>
  </p:clrMapOvr>
  <mc:AlternateContent xmlns:mc="http://schemas.openxmlformats.org/markup-compatibility/2006">
    <mc:Choice xmlns:p14="http://schemas.microsoft.com/office/powerpoint/2010/main" Requires="p14">
      <p:transition spd="slow" p14:dur="2000" advTm="19367"/>
    </mc:Choice>
    <mc:Fallback>
      <p:transition spd="slow" advTm="193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36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7E1339-9AB5-C503-C6AD-CDB48EDBB70F}"/>
              </a:ext>
            </a:extLst>
          </p:cNvPr>
          <p:cNvSpPr txBox="1"/>
          <p:nvPr/>
        </p:nvSpPr>
        <p:spPr>
          <a:xfrm>
            <a:off x="495300" y="0"/>
            <a:ext cx="11201400" cy="2523768"/>
          </a:xfrm>
          <a:prstGeom prst="rect">
            <a:avLst/>
          </a:prstGeom>
          <a:noFill/>
        </p:spPr>
        <p:txBody>
          <a:bodyPr wrap="square">
            <a:spAutoFit/>
          </a:bodyPr>
          <a:lstStyle/>
          <a:p>
            <a:endParaRPr lang="en-US" dirty="0"/>
          </a:p>
          <a:p>
            <a:pPr algn="ctr"/>
            <a:r>
              <a:rPr lang="en-US" sz="3200" b="1" dirty="0"/>
              <a:t>Documentation of Prescribed Minimum Training. </a:t>
            </a:r>
          </a:p>
          <a:p>
            <a:endParaRPr lang="en-US" dirty="0"/>
          </a:p>
          <a:p>
            <a:endParaRPr lang="en-US" dirty="0"/>
          </a:p>
          <a:p>
            <a:pPr lvl="1"/>
            <a:r>
              <a:rPr lang="en-US" dirty="0"/>
              <a:t>All participants in a live fire training evolution who have received the required minimum training from other than the AHJ shall not be permitted to participate in any live fire training evolution without first presenting written evidence of having successfully completed the prescribed minimum training to the levels specified in 4.3.1.</a:t>
            </a:r>
          </a:p>
        </p:txBody>
      </p:sp>
      <p:pic>
        <p:nvPicPr>
          <p:cNvPr id="8194" name="Picture 2" descr="About Us - CGFD">
            <a:extLst>
              <a:ext uri="{FF2B5EF4-FFF2-40B4-BE49-F238E27FC236}">
                <a16:creationId xmlns:a16="http://schemas.microsoft.com/office/drawing/2014/main" id="{7BB3A142-99C3-E31E-56C0-E68C44BEF6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42749" y="2749234"/>
            <a:ext cx="6306502" cy="3818816"/>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F02627A8-0C47-5CBB-F4D1-605C747D090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3825323139"/>
      </p:ext>
    </p:extLst>
  </p:cSld>
  <p:clrMapOvr>
    <a:masterClrMapping/>
  </p:clrMapOvr>
  <mc:AlternateContent xmlns:mc="http://schemas.openxmlformats.org/markup-compatibility/2006">
    <mc:Choice xmlns:p14="http://schemas.microsoft.com/office/powerpoint/2010/main" Requires="p14">
      <p:transition spd="slow" p14:dur="2000" advTm="25664"/>
    </mc:Choice>
    <mc:Fallback>
      <p:transition spd="slow" advTm="256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6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65DBF2-6D3D-6533-A86D-BCA10253F32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4E35AB4-A99E-0C23-1BC0-E59A091D4A9B}"/>
              </a:ext>
            </a:extLst>
          </p:cNvPr>
          <p:cNvSpPr txBox="1"/>
          <p:nvPr/>
        </p:nvSpPr>
        <p:spPr>
          <a:xfrm>
            <a:off x="985380" y="689968"/>
            <a:ext cx="10221239" cy="584775"/>
          </a:xfrm>
          <a:prstGeom prst="rect">
            <a:avLst/>
          </a:prstGeom>
          <a:noFill/>
        </p:spPr>
        <p:txBody>
          <a:bodyPr wrap="square">
            <a:spAutoFit/>
          </a:bodyPr>
          <a:lstStyle/>
          <a:p>
            <a:pPr algn="ctr"/>
            <a:r>
              <a:rPr lang="en-US" sz="3200" b="1" dirty="0"/>
              <a:t>Prerequisites for Live Fire Training Participants.</a:t>
            </a:r>
          </a:p>
        </p:txBody>
      </p:sp>
      <p:pic>
        <p:nvPicPr>
          <p:cNvPr id="2050" name="Picture 2" descr="Firefighter Training Ideas and Topics ...">
            <a:extLst>
              <a:ext uri="{FF2B5EF4-FFF2-40B4-BE49-F238E27FC236}">
                <a16:creationId xmlns:a16="http://schemas.microsoft.com/office/drawing/2014/main" id="{6D7B2EA0-564A-6195-77F2-FA9DA36C209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601" y="2623169"/>
            <a:ext cx="2811680" cy="148318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Volunteer Firefighter Information ...">
            <a:extLst>
              <a:ext uri="{FF2B5EF4-FFF2-40B4-BE49-F238E27FC236}">
                <a16:creationId xmlns:a16="http://schemas.microsoft.com/office/drawing/2014/main" id="{3881B795-01FD-A6DE-D30F-FD7D3B470B1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53253" y="2607871"/>
            <a:ext cx="2663245" cy="149083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The Fire Traingle Explained | Scutum ...">
            <a:extLst>
              <a:ext uri="{FF2B5EF4-FFF2-40B4-BE49-F238E27FC236}">
                <a16:creationId xmlns:a16="http://schemas.microsoft.com/office/drawing/2014/main" id="{8F09EAFA-BBA9-D2E0-0D31-293564A88FA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86470" y="2619344"/>
            <a:ext cx="2563187" cy="149083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The Four Stages Of Fire And When To ...">
            <a:extLst>
              <a:ext uri="{FF2B5EF4-FFF2-40B4-BE49-F238E27FC236}">
                <a16:creationId xmlns:a16="http://schemas.microsoft.com/office/drawing/2014/main" id="{BFB459C7-E3AB-2DC3-1428-61C6D06B78A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9629" y="2615718"/>
            <a:ext cx="2958774" cy="149983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01F3853-E914-B0CF-3BD6-3A7CDDC99A0D}"/>
              </a:ext>
            </a:extLst>
          </p:cNvPr>
          <p:cNvSpPr txBox="1"/>
          <p:nvPr/>
        </p:nvSpPr>
        <p:spPr>
          <a:xfrm>
            <a:off x="571601" y="1946366"/>
            <a:ext cx="2811680" cy="461665"/>
          </a:xfrm>
          <a:prstGeom prst="rect">
            <a:avLst/>
          </a:prstGeom>
          <a:noFill/>
        </p:spPr>
        <p:txBody>
          <a:bodyPr wrap="square" rtlCol="0">
            <a:spAutoFit/>
          </a:bodyPr>
          <a:lstStyle/>
          <a:p>
            <a:pPr algn="ctr"/>
            <a:r>
              <a:rPr lang="en-US" sz="2400" b="1" dirty="0"/>
              <a:t>Fire Dynamics</a:t>
            </a:r>
          </a:p>
        </p:txBody>
      </p:sp>
      <p:sp>
        <p:nvSpPr>
          <p:cNvPr id="9" name="TextBox 8">
            <a:extLst>
              <a:ext uri="{FF2B5EF4-FFF2-40B4-BE49-F238E27FC236}">
                <a16:creationId xmlns:a16="http://schemas.microsoft.com/office/drawing/2014/main" id="{9F99579B-1CD1-62F0-D40E-7FBAA9E992C4}"/>
              </a:ext>
            </a:extLst>
          </p:cNvPr>
          <p:cNvSpPr txBox="1"/>
          <p:nvPr/>
        </p:nvSpPr>
        <p:spPr>
          <a:xfrm>
            <a:off x="3398448" y="1946366"/>
            <a:ext cx="2972853" cy="461665"/>
          </a:xfrm>
          <a:prstGeom prst="rect">
            <a:avLst/>
          </a:prstGeom>
          <a:noFill/>
        </p:spPr>
        <p:txBody>
          <a:bodyPr wrap="square" rtlCol="0">
            <a:spAutoFit/>
          </a:bodyPr>
          <a:lstStyle/>
          <a:p>
            <a:pPr algn="ctr"/>
            <a:r>
              <a:rPr lang="en-US" sz="2400" b="1" dirty="0"/>
              <a:t>Health and Safety</a:t>
            </a:r>
          </a:p>
        </p:txBody>
      </p:sp>
      <p:sp>
        <p:nvSpPr>
          <p:cNvPr id="10" name="TextBox 9">
            <a:extLst>
              <a:ext uri="{FF2B5EF4-FFF2-40B4-BE49-F238E27FC236}">
                <a16:creationId xmlns:a16="http://schemas.microsoft.com/office/drawing/2014/main" id="{933E21B1-D68D-9C52-AE7F-1D84DCE024E7}"/>
              </a:ext>
            </a:extLst>
          </p:cNvPr>
          <p:cNvSpPr txBox="1"/>
          <p:nvPr/>
        </p:nvSpPr>
        <p:spPr>
          <a:xfrm>
            <a:off x="6526106" y="1946366"/>
            <a:ext cx="5187045" cy="461665"/>
          </a:xfrm>
          <a:prstGeom prst="rect">
            <a:avLst/>
          </a:prstGeom>
          <a:noFill/>
        </p:spPr>
        <p:txBody>
          <a:bodyPr wrap="square" rtlCol="0">
            <a:spAutoFit/>
          </a:bodyPr>
          <a:lstStyle/>
          <a:p>
            <a:pPr algn="ctr"/>
            <a:r>
              <a:rPr lang="en-US" sz="2400" b="1" dirty="0"/>
              <a:t>Fundamentals of Fire Behavior</a:t>
            </a:r>
            <a:endParaRPr lang="en-US" sz="2400" dirty="0"/>
          </a:p>
        </p:txBody>
      </p:sp>
      <p:pic>
        <p:nvPicPr>
          <p:cNvPr id="11" name="Picture 4" descr="Fire Behavior Indicators and Fire ...">
            <a:extLst>
              <a:ext uri="{FF2B5EF4-FFF2-40B4-BE49-F238E27FC236}">
                <a16:creationId xmlns:a16="http://schemas.microsoft.com/office/drawing/2014/main" id="{91B47303-90CD-F712-6A9F-D2E2BB36D01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64620" y="4874021"/>
            <a:ext cx="2813020" cy="183914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31D95A8C-A49F-645E-8E4E-A7EB60971C5D}"/>
              </a:ext>
            </a:extLst>
          </p:cNvPr>
          <p:cNvSpPr txBox="1"/>
          <p:nvPr/>
        </p:nvSpPr>
        <p:spPr>
          <a:xfrm>
            <a:off x="189250" y="4333870"/>
            <a:ext cx="5801040" cy="461665"/>
          </a:xfrm>
          <a:prstGeom prst="rect">
            <a:avLst/>
          </a:prstGeom>
          <a:noFill/>
        </p:spPr>
        <p:txBody>
          <a:bodyPr wrap="square" rtlCol="0">
            <a:spAutoFit/>
          </a:bodyPr>
          <a:lstStyle/>
          <a:p>
            <a:r>
              <a:rPr lang="en-US" sz="2400" b="1" dirty="0"/>
              <a:t>Fire Development in a Compartment</a:t>
            </a:r>
            <a:endParaRPr lang="en-US" sz="2400" dirty="0"/>
          </a:p>
        </p:txBody>
      </p:sp>
      <p:pic>
        <p:nvPicPr>
          <p:cNvPr id="13" name="Picture 2" descr="SAM Smart Fire Nozzle 2.0">
            <a:extLst>
              <a:ext uri="{FF2B5EF4-FFF2-40B4-BE49-F238E27FC236}">
                <a16:creationId xmlns:a16="http://schemas.microsoft.com/office/drawing/2014/main" id="{659F8771-12ED-00C9-E7A7-AC5CF39A043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04661" y="4876234"/>
            <a:ext cx="2793169" cy="185872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Basic Knowledge for Door Forcible Entry ...">
            <a:extLst>
              <a:ext uri="{FF2B5EF4-FFF2-40B4-BE49-F238E27FC236}">
                <a16:creationId xmlns:a16="http://schemas.microsoft.com/office/drawing/2014/main" id="{22D11D00-7EAB-8B61-6B03-F6881A743BB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413450" y="4874021"/>
            <a:ext cx="2793169" cy="1860940"/>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2057A8F4-B439-1D11-8E0B-7F1897CEFB34}"/>
              </a:ext>
            </a:extLst>
          </p:cNvPr>
          <p:cNvSpPr txBox="1"/>
          <p:nvPr/>
        </p:nvSpPr>
        <p:spPr>
          <a:xfrm>
            <a:off x="5706658" y="4333870"/>
            <a:ext cx="5413584" cy="461665"/>
          </a:xfrm>
          <a:prstGeom prst="rect">
            <a:avLst/>
          </a:prstGeom>
          <a:noFill/>
        </p:spPr>
        <p:txBody>
          <a:bodyPr wrap="square" rtlCol="0">
            <a:spAutoFit/>
          </a:bodyPr>
          <a:lstStyle/>
          <a:p>
            <a:pPr algn="ctr"/>
            <a:r>
              <a:rPr lang="en-US" sz="2400" b="1" dirty="0"/>
              <a:t>Nozzle Techniques and Door Control</a:t>
            </a:r>
            <a:endParaRPr lang="en-US" sz="2400" dirty="0"/>
          </a:p>
        </p:txBody>
      </p:sp>
      <p:pic>
        <p:nvPicPr>
          <p:cNvPr id="3" name="Recorded Sound">
            <a:hlinkClick r:id="" action="ppaction://media"/>
            <a:extLst>
              <a:ext uri="{FF2B5EF4-FFF2-40B4-BE49-F238E27FC236}">
                <a16:creationId xmlns:a16="http://schemas.microsoft.com/office/drawing/2014/main" id="{6C39453A-7FF3-5D64-10CA-D99EC1DB217E}"/>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4175571626"/>
      </p:ext>
    </p:extLst>
  </p:cSld>
  <p:clrMapOvr>
    <a:masterClrMapping/>
  </p:clrMapOvr>
  <mc:AlternateContent xmlns:mc="http://schemas.openxmlformats.org/markup-compatibility/2006">
    <mc:Choice xmlns:p14="http://schemas.microsoft.com/office/powerpoint/2010/main" Requires="p14">
      <p:transition spd="slow" p14:dur="2000" advTm="88883"/>
    </mc:Choice>
    <mc:Fallback>
      <p:transition spd="slow" advTm="888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888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6402C0C-37CD-238D-0097-73D8C608B89D}"/>
              </a:ext>
            </a:extLst>
          </p:cNvPr>
          <p:cNvSpPr txBox="1"/>
          <p:nvPr/>
        </p:nvSpPr>
        <p:spPr>
          <a:xfrm>
            <a:off x="266700" y="312206"/>
            <a:ext cx="11658600" cy="3631763"/>
          </a:xfrm>
          <a:prstGeom prst="rect">
            <a:avLst/>
          </a:prstGeom>
          <a:noFill/>
        </p:spPr>
        <p:txBody>
          <a:bodyPr wrap="square">
            <a:spAutoFit/>
          </a:bodyPr>
          <a:lstStyle/>
          <a:p>
            <a:pPr algn="ctr"/>
            <a:r>
              <a:rPr lang="en-US" sz="3200" b="1" dirty="0"/>
              <a:t>Participant Health and Safety.</a:t>
            </a:r>
          </a:p>
          <a:p>
            <a:endParaRPr lang="en-US" dirty="0"/>
          </a:p>
          <a:p>
            <a:pPr marL="285750" indent="-285750">
              <a:buFont typeface="Arial" panose="020B0604020202020204" pitchFamily="34" charset="0"/>
              <a:buChar char="•"/>
            </a:pPr>
            <a:r>
              <a:rPr lang="en-US" sz="2000" dirty="0"/>
              <a:t>Nature of the work to be performed by the participant</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Physical stress of the work on the participant</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Temperature of the work and evolution environment</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Exposure time in a high temperature environment, and</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Other circumstances (e.g. weather, heat index)</a:t>
            </a:r>
          </a:p>
        </p:txBody>
      </p:sp>
      <p:pic>
        <p:nvPicPr>
          <p:cNvPr id="9218" name="Picture 2" descr="Firefighter REHAB Team | Tomball, TX ...">
            <a:extLst>
              <a:ext uri="{FF2B5EF4-FFF2-40B4-BE49-F238E27FC236}">
                <a16:creationId xmlns:a16="http://schemas.microsoft.com/office/drawing/2014/main" id="{AFEA4316-31FA-9575-D74F-C097BF5F0D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9409" y="3913282"/>
            <a:ext cx="4977233" cy="263251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ehab at FIRES. - County Fire ...">
            <a:extLst>
              <a:ext uri="{FF2B5EF4-FFF2-40B4-BE49-F238E27FC236}">
                <a16:creationId xmlns:a16="http://schemas.microsoft.com/office/drawing/2014/main" id="{A7570DB6-FE3A-4A7C-78D9-2AAB55CA0E9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3088" y="3943969"/>
            <a:ext cx="5332911" cy="260182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Waukegan firefighters get rare chance ...">
            <a:extLst>
              <a:ext uri="{FF2B5EF4-FFF2-40B4-BE49-F238E27FC236}">
                <a16:creationId xmlns:a16="http://schemas.microsoft.com/office/drawing/2014/main" id="{C0951025-0E7C-D03D-B2DB-EA14D755CB8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29409" y="936580"/>
            <a:ext cx="4977233" cy="2632512"/>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95F0A4F1-2E3A-5646-9C8A-37A0E7D41AB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132164244"/>
      </p:ext>
    </p:extLst>
  </p:cSld>
  <p:clrMapOvr>
    <a:masterClrMapping/>
  </p:clrMapOvr>
  <mc:AlternateContent xmlns:mc="http://schemas.openxmlformats.org/markup-compatibility/2006">
    <mc:Choice xmlns:p14="http://schemas.microsoft.com/office/powerpoint/2010/main" Requires="p14">
      <p:transition spd="slow" p14:dur="2000" advTm="60580"/>
    </mc:Choice>
    <mc:Fallback>
      <p:transition spd="slow" advTm="605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05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EAC0B97-40EB-CAB0-77A8-43046E2BB269}"/>
              </a:ext>
            </a:extLst>
          </p:cNvPr>
          <p:cNvSpPr txBox="1"/>
          <p:nvPr/>
        </p:nvSpPr>
        <p:spPr>
          <a:xfrm>
            <a:off x="297872" y="237033"/>
            <a:ext cx="11596255" cy="1600438"/>
          </a:xfrm>
          <a:prstGeom prst="rect">
            <a:avLst/>
          </a:prstGeom>
          <a:noFill/>
        </p:spPr>
        <p:txBody>
          <a:bodyPr wrap="square">
            <a:spAutoFit/>
          </a:bodyPr>
          <a:lstStyle/>
          <a:p>
            <a:pPr algn="ctr"/>
            <a:r>
              <a:rPr lang="en-US" sz="3200" b="1" dirty="0"/>
              <a:t>Extreme Weather</a:t>
            </a:r>
            <a:r>
              <a:rPr lang="en-US" dirty="0"/>
              <a:t>.</a:t>
            </a:r>
          </a:p>
          <a:p>
            <a:endParaRPr lang="en-US" dirty="0"/>
          </a:p>
          <a:p>
            <a:pPr algn="ctr"/>
            <a:r>
              <a:rPr lang="en-US" sz="2400" dirty="0"/>
              <a:t>The training session shall be curtailed, postponed, or canceled, as necessary, to reduce the risk of injury or illness caused by extreme weather conditions.</a:t>
            </a:r>
          </a:p>
        </p:txBody>
      </p:sp>
      <p:pic>
        <p:nvPicPr>
          <p:cNvPr id="11266" name="Picture 2" descr="27,300+ Very Windy Stock Photos ...">
            <a:extLst>
              <a:ext uri="{FF2B5EF4-FFF2-40B4-BE49-F238E27FC236}">
                <a16:creationId xmlns:a16="http://schemas.microsoft.com/office/drawing/2014/main" id="{868F7991-C419-3920-C890-1DC4F3480E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872" y="2748216"/>
            <a:ext cx="3743911" cy="2491403"/>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Extreme heat is a threat to lives in ...">
            <a:extLst>
              <a:ext uri="{FF2B5EF4-FFF2-40B4-BE49-F238E27FC236}">
                <a16:creationId xmlns:a16="http://schemas.microsoft.com/office/drawing/2014/main" id="{1D8A8897-3791-EB36-B63E-37832B50F56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78726" y="2748216"/>
            <a:ext cx="3743910" cy="2491402"/>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Fire &amp; ice: Fighting fires in freezing ...">
            <a:extLst>
              <a:ext uri="{FF2B5EF4-FFF2-40B4-BE49-F238E27FC236}">
                <a16:creationId xmlns:a16="http://schemas.microsoft.com/office/drawing/2014/main" id="{53E89E7F-3040-F78B-47BD-D7BE46D8A94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59579" y="2748216"/>
            <a:ext cx="3743910" cy="2491402"/>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3EED08ED-3E55-6C84-34CD-A09371CF774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953329543"/>
      </p:ext>
    </p:extLst>
  </p:cSld>
  <p:clrMapOvr>
    <a:masterClrMapping/>
  </p:clrMapOvr>
  <mc:AlternateContent xmlns:mc="http://schemas.openxmlformats.org/markup-compatibility/2006">
    <mc:Choice xmlns:p14="http://schemas.microsoft.com/office/powerpoint/2010/main" Requires="p14">
      <p:transition spd="slow" p14:dur="2000" advTm="12763"/>
    </mc:Choice>
    <mc:Fallback>
      <p:transition spd="slow" advTm="127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76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A3F678F-D88B-F29D-F78E-59AB3F9F6436}"/>
              </a:ext>
            </a:extLst>
          </p:cNvPr>
          <p:cNvSpPr txBox="1"/>
          <p:nvPr/>
        </p:nvSpPr>
        <p:spPr>
          <a:xfrm>
            <a:off x="370609" y="144330"/>
            <a:ext cx="11450781" cy="1969770"/>
          </a:xfrm>
          <a:prstGeom prst="rect">
            <a:avLst/>
          </a:prstGeom>
          <a:noFill/>
        </p:spPr>
        <p:txBody>
          <a:bodyPr wrap="square">
            <a:spAutoFit/>
          </a:bodyPr>
          <a:lstStyle/>
          <a:p>
            <a:pPr algn="ctr"/>
            <a:r>
              <a:rPr lang="en-US" sz="3200" b="1" dirty="0"/>
              <a:t>Safety Officer</a:t>
            </a:r>
          </a:p>
          <a:p>
            <a:r>
              <a:rPr lang="en-US" dirty="0"/>
              <a:t> </a:t>
            </a:r>
          </a:p>
          <a:p>
            <a:pPr algn="ctr"/>
            <a:r>
              <a:rPr lang="en-US" sz="2400" dirty="0"/>
              <a:t>A safety officer shall be appointed for all live fire training evolutions.</a:t>
            </a:r>
          </a:p>
          <a:p>
            <a:pPr lvl="8"/>
            <a:r>
              <a:rPr lang="en-US" sz="2400" dirty="0"/>
              <a:t>(1)Prevention of unsafe acts</a:t>
            </a:r>
          </a:p>
          <a:p>
            <a:pPr lvl="8"/>
            <a:r>
              <a:rPr lang="en-US" sz="2400" dirty="0"/>
              <a:t>(2)Elimination of unsafe conditions</a:t>
            </a:r>
          </a:p>
        </p:txBody>
      </p:sp>
      <p:pic>
        <p:nvPicPr>
          <p:cNvPr id="10242" name="Picture 2" descr="Smoked Out: Are Firefighters in More ...">
            <a:extLst>
              <a:ext uri="{FF2B5EF4-FFF2-40B4-BE49-F238E27FC236}">
                <a16:creationId xmlns:a16="http://schemas.microsoft.com/office/drawing/2014/main" id="{E9B8C72C-5AEE-3DD3-A539-1F1BD2DAFCD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8249" y="2547257"/>
            <a:ext cx="5703871" cy="4166413"/>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This is Why you Leg-Lock - &quot;Caught on camera: Florida firefighter falls  from ground ladder&quot; : r/Firefighting">
            <a:extLst>
              <a:ext uri="{FF2B5EF4-FFF2-40B4-BE49-F238E27FC236}">
                <a16:creationId xmlns:a16="http://schemas.microsoft.com/office/drawing/2014/main" id="{70FDBEB6-DD3D-B8B0-496F-6509FE8549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77160" y="2547257"/>
            <a:ext cx="5244230" cy="4166413"/>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18E198F7-0226-17BC-4DB6-A2D234EFB71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717769881"/>
      </p:ext>
    </p:extLst>
  </p:cSld>
  <p:clrMapOvr>
    <a:masterClrMapping/>
  </p:clrMapOvr>
  <mc:AlternateContent xmlns:mc="http://schemas.openxmlformats.org/markup-compatibility/2006">
    <mc:Choice xmlns:p14="http://schemas.microsoft.com/office/powerpoint/2010/main" Requires="p14">
      <p:transition spd="slow" p14:dur="2000" advTm="84286"/>
    </mc:Choice>
    <mc:Fallback>
      <p:transition spd="slow" advTm="842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428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32C404E-EA6A-6AD5-050F-299566A2A8F5}"/>
              </a:ext>
            </a:extLst>
          </p:cNvPr>
          <p:cNvSpPr txBox="1"/>
          <p:nvPr/>
        </p:nvSpPr>
        <p:spPr>
          <a:xfrm>
            <a:off x="332509" y="197346"/>
            <a:ext cx="11752118" cy="584775"/>
          </a:xfrm>
          <a:prstGeom prst="rect">
            <a:avLst/>
          </a:prstGeom>
          <a:noFill/>
        </p:spPr>
        <p:txBody>
          <a:bodyPr wrap="square">
            <a:spAutoFit/>
          </a:bodyPr>
          <a:lstStyle/>
          <a:p>
            <a:pPr algn="ctr"/>
            <a:r>
              <a:rPr lang="en-US" sz="3200" b="1" dirty="0"/>
              <a:t>Instructor-in-Charge and Instructors</a:t>
            </a:r>
          </a:p>
        </p:txBody>
      </p:sp>
      <p:pic>
        <p:nvPicPr>
          <p:cNvPr id="12290" name="Picture 2" descr="5. Training &amp; Certification - Everyone ...">
            <a:extLst>
              <a:ext uri="{FF2B5EF4-FFF2-40B4-BE49-F238E27FC236}">
                <a16:creationId xmlns:a16="http://schemas.microsoft.com/office/drawing/2014/main" id="{26ACC198-090F-D7A0-88CC-2A8DDA66FF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1301" y="2253343"/>
            <a:ext cx="11849397" cy="3231654"/>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A7E94A6F-047C-F2A4-3106-278631110A0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056079701"/>
      </p:ext>
    </p:extLst>
  </p:cSld>
  <p:clrMapOvr>
    <a:masterClrMapping/>
  </p:clrMapOvr>
  <mc:AlternateContent xmlns:mc="http://schemas.openxmlformats.org/markup-compatibility/2006">
    <mc:Choice xmlns:p14="http://schemas.microsoft.com/office/powerpoint/2010/main" Requires="p14">
      <p:transition spd="slow" p14:dur="2000" advTm="95038"/>
    </mc:Choice>
    <mc:Fallback>
      <p:transition spd="slow" advTm="950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03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BED0D43-822D-DEB7-E5B2-8B7F3938EE41}"/>
              </a:ext>
            </a:extLst>
          </p:cNvPr>
          <p:cNvSpPr txBox="1"/>
          <p:nvPr/>
        </p:nvSpPr>
        <p:spPr>
          <a:xfrm>
            <a:off x="332509" y="474345"/>
            <a:ext cx="11585864" cy="584775"/>
          </a:xfrm>
          <a:prstGeom prst="rect">
            <a:avLst/>
          </a:prstGeom>
          <a:noFill/>
        </p:spPr>
        <p:txBody>
          <a:bodyPr wrap="square">
            <a:spAutoFit/>
          </a:bodyPr>
          <a:lstStyle/>
          <a:p>
            <a:pPr algn="ctr"/>
            <a:r>
              <a:rPr lang="en-US" sz="3200" b="1" dirty="0"/>
              <a:t>Water Supply</a:t>
            </a:r>
          </a:p>
        </p:txBody>
      </p:sp>
      <p:pic>
        <p:nvPicPr>
          <p:cNvPr id="17410" name="Picture 2" descr="GS Engineering, Chassell Township Fire ...">
            <a:extLst>
              <a:ext uri="{FF2B5EF4-FFF2-40B4-BE49-F238E27FC236}">
                <a16:creationId xmlns:a16="http://schemas.microsoft.com/office/drawing/2014/main" id="{FB144606-CCFC-9599-E936-1392F38C2D4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2509" y="1456508"/>
            <a:ext cx="5565371" cy="2811780"/>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Fixed Master Stream Operations Using ...">
            <a:extLst>
              <a:ext uri="{FF2B5EF4-FFF2-40B4-BE49-F238E27FC236}">
                <a16:creationId xmlns:a16="http://schemas.microsoft.com/office/drawing/2014/main" id="{BF982BDE-FFBB-395E-C7A3-89A239D5442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000" y="3674636"/>
            <a:ext cx="5763491" cy="2869148"/>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0FC8A64B-5F91-90E9-4A69-2B85A542BA2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400422451"/>
      </p:ext>
    </p:extLst>
  </p:cSld>
  <p:clrMapOvr>
    <a:masterClrMapping/>
  </p:clrMapOvr>
  <mc:AlternateContent xmlns:mc="http://schemas.openxmlformats.org/markup-compatibility/2006">
    <mc:Choice xmlns:p14="http://schemas.microsoft.com/office/powerpoint/2010/main" Requires="p14">
      <p:transition spd="slow" p14:dur="2000" advTm="67430"/>
    </mc:Choice>
    <mc:Fallback>
      <p:transition spd="slow" advTm="674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743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35ACD95-F78A-5731-4030-326047F40629}"/>
              </a:ext>
            </a:extLst>
          </p:cNvPr>
          <p:cNvSpPr txBox="1"/>
          <p:nvPr/>
        </p:nvSpPr>
        <p:spPr>
          <a:xfrm>
            <a:off x="303068" y="420847"/>
            <a:ext cx="11585863" cy="584775"/>
          </a:xfrm>
          <a:prstGeom prst="rect">
            <a:avLst/>
          </a:prstGeom>
          <a:noFill/>
        </p:spPr>
        <p:txBody>
          <a:bodyPr wrap="square">
            <a:spAutoFit/>
          </a:bodyPr>
          <a:lstStyle/>
          <a:p>
            <a:pPr algn="ctr"/>
            <a:r>
              <a:rPr lang="en-US" sz="3200" b="1" dirty="0"/>
              <a:t>Fire Control Team</a:t>
            </a:r>
          </a:p>
        </p:txBody>
      </p:sp>
      <p:pic>
        <p:nvPicPr>
          <p:cNvPr id="13314" name="Picture 2" descr="20 | Cast Away 2: Wilsonism | Beyond ...">
            <a:extLst>
              <a:ext uri="{FF2B5EF4-FFF2-40B4-BE49-F238E27FC236}">
                <a16:creationId xmlns:a16="http://schemas.microsoft.com/office/drawing/2014/main" id="{41576036-BD3B-F0A6-43B0-4534BCF61F4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057" y="1424477"/>
            <a:ext cx="11178073" cy="4851480"/>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4412114F-7698-47F9-2B1B-5D00F8A8B57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1872579535"/>
      </p:ext>
    </p:extLst>
  </p:cSld>
  <p:clrMapOvr>
    <a:masterClrMapping/>
  </p:clrMapOvr>
  <mc:AlternateContent xmlns:mc="http://schemas.openxmlformats.org/markup-compatibility/2006">
    <mc:Choice xmlns:p14="http://schemas.microsoft.com/office/powerpoint/2010/main" Requires="p14">
      <p:transition spd="slow" p14:dur="2000" advTm="64908"/>
    </mc:Choice>
    <mc:Fallback>
      <p:transition spd="slow" advTm="649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49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ACDF4B3-8840-AF65-478D-E7B599C71EAA}"/>
              </a:ext>
            </a:extLst>
          </p:cNvPr>
          <p:cNvSpPr txBox="1"/>
          <p:nvPr/>
        </p:nvSpPr>
        <p:spPr>
          <a:xfrm>
            <a:off x="209550" y="206097"/>
            <a:ext cx="11772900" cy="861774"/>
          </a:xfrm>
          <a:prstGeom prst="rect">
            <a:avLst/>
          </a:prstGeom>
          <a:noFill/>
        </p:spPr>
        <p:txBody>
          <a:bodyPr wrap="square">
            <a:spAutoFit/>
          </a:bodyPr>
          <a:lstStyle/>
          <a:p>
            <a:pPr algn="ctr"/>
            <a:r>
              <a:rPr lang="en-US" sz="3200" b="1" dirty="0"/>
              <a:t>Personal Protective Clothing.</a:t>
            </a:r>
          </a:p>
          <a:p>
            <a:pPr algn="ctr"/>
            <a:endParaRPr lang="en-US" dirty="0"/>
          </a:p>
        </p:txBody>
      </p:sp>
      <p:pic>
        <p:nvPicPr>
          <p:cNvPr id="14340" name="Picture 4" descr="NFPA 1852, Standard on Selection, Care ...">
            <a:extLst>
              <a:ext uri="{FF2B5EF4-FFF2-40B4-BE49-F238E27FC236}">
                <a16:creationId xmlns:a16="http://schemas.microsoft.com/office/drawing/2014/main" id="{995CB2B8-B4BA-A44A-F3F7-47F27214188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04421" y="1289781"/>
            <a:ext cx="1981200" cy="2305050"/>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NFPA 1971 Standard Development">
            <a:extLst>
              <a:ext uri="{FF2B5EF4-FFF2-40B4-BE49-F238E27FC236}">
                <a16:creationId xmlns:a16="http://schemas.microsoft.com/office/drawing/2014/main" id="{D4055CE0-D278-8E00-561C-C150C848A18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33062" y="4219891"/>
            <a:ext cx="1981200" cy="2305050"/>
          </a:xfrm>
          <a:prstGeom prst="rect">
            <a:avLst/>
          </a:prstGeom>
          <a:noFill/>
          <a:extLst>
            <a:ext uri="{909E8E84-426E-40DD-AFC4-6F175D3DCCD1}">
              <a14:hiddenFill xmlns:a14="http://schemas.microsoft.com/office/drawing/2010/main">
                <a:solidFill>
                  <a:srgbClr val="FFFFFF"/>
                </a:solidFill>
              </a14:hiddenFill>
            </a:ext>
          </a:extLst>
        </p:spPr>
      </p:pic>
      <p:pic>
        <p:nvPicPr>
          <p:cNvPr id="14346" name="Picture 10" descr="Buy NFPA 1981, Standard">
            <a:extLst>
              <a:ext uri="{FF2B5EF4-FFF2-40B4-BE49-F238E27FC236}">
                <a16:creationId xmlns:a16="http://schemas.microsoft.com/office/drawing/2014/main" id="{3E5C8C38-286C-A59D-B210-0548F0BF4A1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04421" y="4219891"/>
            <a:ext cx="1981200" cy="2305050"/>
          </a:xfrm>
          <a:prstGeom prst="rect">
            <a:avLst/>
          </a:prstGeom>
          <a:noFill/>
          <a:extLst>
            <a:ext uri="{909E8E84-426E-40DD-AFC4-6F175D3DCCD1}">
              <a14:hiddenFill xmlns:a14="http://schemas.microsoft.com/office/drawing/2010/main">
                <a:solidFill>
                  <a:srgbClr val="FFFFFF"/>
                </a:solidFill>
              </a14:hiddenFill>
            </a:ext>
          </a:extLst>
        </p:spPr>
      </p:pic>
      <p:pic>
        <p:nvPicPr>
          <p:cNvPr id="14348" name="Picture 12" descr="NFPA 1975 Standard Development">
            <a:extLst>
              <a:ext uri="{FF2B5EF4-FFF2-40B4-BE49-F238E27FC236}">
                <a16:creationId xmlns:a16="http://schemas.microsoft.com/office/drawing/2014/main" id="{AF007333-0975-5887-58DC-B541DBB59BF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11425" y="1289781"/>
            <a:ext cx="1981200" cy="2305050"/>
          </a:xfrm>
          <a:prstGeom prst="rect">
            <a:avLst/>
          </a:prstGeom>
          <a:noFill/>
          <a:extLst>
            <a:ext uri="{909E8E84-426E-40DD-AFC4-6F175D3DCCD1}">
              <a14:hiddenFill xmlns:a14="http://schemas.microsoft.com/office/drawing/2010/main">
                <a:solidFill>
                  <a:srgbClr val="FFFFFF"/>
                </a:solidFill>
              </a14:hiddenFill>
            </a:ext>
          </a:extLst>
        </p:spPr>
      </p:pic>
      <p:pic>
        <p:nvPicPr>
          <p:cNvPr id="14350" name="Picture 14" descr="NFPA 1982 Standard on Personal Alert ...">
            <a:extLst>
              <a:ext uri="{FF2B5EF4-FFF2-40B4-BE49-F238E27FC236}">
                <a16:creationId xmlns:a16="http://schemas.microsoft.com/office/drawing/2014/main" id="{2C2B0F59-8DCA-56E0-86F2-36A69699CC3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20009" y="4219891"/>
            <a:ext cx="1764029" cy="230505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NFPA 1851 Standard Development">
            <a:extLst>
              <a:ext uri="{FF2B5EF4-FFF2-40B4-BE49-F238E27FC236}">
                <a16:creationId xmlns:a16="http://schemas.microsoft.com/office/drawing/2014/main" id="{B9EE97FF-287E-6195-B612-28E239B434A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33062" y="1289781"/>
            <a:ext cx="1981200" cy="2305050"/>
          </a:xfrm>
          <a:prstGeom prst="rect">
            <a:avLst/>
          </a:prstGeom>
          <a:noFill/>
          <a:extLst>
            <a:ext uri="{909E8E84-426E-40DD-AFC4-6F175D3DCCD1}">
              <a14:hiddenFill xmlns:a14="http://schemas.microsoft.com/office/drawing/2010/main">
                <a:solidFill>
                  <a:srgbClr val="FFFFFF"/>
                </a:solidFill>
              </a14:hiddenFill>
            </a:ext>
          </a:extLst>
        </p:spPr>
      </p:pic>
      <p:sp>
        <p:nvSpPr>
          <p:cNvPr id="2" name="Multiplication Sign 1">
            <a:extLst>
              <a:ext uri="{FF2B5EF4-FFF2-40B4-BE49-F238E27FC236}">
                <a16:creationId xmlns:a16="http://schemas.microsoft.com/office/drawing/2014/main" id="{EF8B30DF-2147-09A8-DF49-C9F929586C5B}"/>
              </a:ext>
            </a:extLst>
          </p:cNvPr>
          <p:cNvSpPr/>
          <p:nvPr/>
        </p:nvSpPr>
        <p:spPr>
          <a:xfrm>
            <a:off x="2643600" y="1062555"/>
            <a:ext cx="2088833" cy="2443044"/>
          </a:xfrm>
          <a:prstGeom prst="mathMultiply">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Multiplication Sign 3">
            <a:extLst>
              <a:ext uri="{FF2B5EF4-FFF2-40B4-BE49-F238E27FC236}">
                <a16:creationId xmlns:a16="http://schemas.microsoft.com/office/drawing/2014/main" id="{4148E3B1-214B-EB5A-24E2-AB8C4741EBE1}"/>
              </a:ext>
            </a:extLst>
          </p:cNvPr>
          <p:cNvSpPr/>
          <p:nvPr/>
        </p:nvSpPr>
        <p:spPr>
          <a:xfrm>
            <a:off x="4850604" y="1219850"/>
            <a:ext cx="2088833" cy="2209150"/>
          </a:xfrm>
          <a:prstGeom prst="mathMultiply">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Multiplication Sign 4">
            <a:extLst>
              <a:ext uri="{FF2B5EF4-FFF2-40B4-BE49-F238E27FC236}">
                <a16:creationId xmlns:a16="http://schemas.microsoft.com/office/drawing/2014/main" id="{CF070074-B10A-16B5-D561-043364584C76}"/>
              </a:ext>
            </a:extLst>
          </p:cNvPr>
          <p:cNvSpPr/>
          <p:nvPr/>
        </p:nvSpPr>
        <p:spPr>
          <a:xfrm>
            <a:off x="6939437" y="1219850"/>
            <a:ext cx="1981200" cy="2305050"/>
          </a:xfrm>
          <a:prstGeom prst="mathMultiply">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2BAD8C6-4940-68E7-A0DE-91C217B3517F}"/>
              </a:ext>
            </a:extLst>
          </p:cNvPr>
          <p:cNvSpPr txBox="1"/>
          <p:nvPr/>
        </p:nvSpPr>
        <p:spPr>
          <a:xfrm>
            <a:off x="2260742" y="819145"/>
            <a:ext cx="7336741" cy="369332"/>
          </a:xfrm>
          <a:prstGeom prst="rect">
            <a:avLst/>
          </a:prstGeom>
          <a:noFill/>
        </p:spPr>
        <p:txBody>
          <a:bodyPr wrap="square" rtlCol="0">
            <a:spAutoFit/>
          </a:bodyPr>
          <a:lstStyle/>
          <a:p>
            <a:pPr algn="ctr"/>
            <a:r>
              <a:rPr lang="en-US" dirty="0"/>
              <a:t>Secondary Reference (Best Practice)</a:t>
            </a:r>
          </a:p>
        </p:txBody>
      </p:sp>
      <p:sp>
        <p:nvSpPr>
          <p:cNvPr id="7" name="TextBox 6">
            <a:extLst>
              <a:ext uri="{FF2B5EF4-FFF2-40B4-BE49-F238E27FC236}">
                <a16:creationId xmlns:a16="http://schemas.microsoft.com/office/drawing/2014/main" id="{3E07E85C-24D2-ABE0-7F7E-6FB11948311C}"/>
              </a:ext>
            </a:extLst>
          </p:cNvPr>
          <p:cNvSpPr txBox="1"/>
          <p:nvPr/>
        </p:nvSpPr>
        <p:spPr>
          <a:xfrm>
            <a:off x="2230244" y="3746810"/>
            <a:ext cx="7404410" cy="377181"/>
          </a:xfrm>
          <a:prstGeom prst="rect">
            <a:avLst/>
          </a:prstGeom>
          <a:noFill/>
        </p:spPr>
        <p:txBody>
          <a:bodyPr wrap="square" rtlCol="0">
            <a:spAutoFit/>
          </a:bodyPr>
          <a:lstStyle/>
          <a:p>
            <a:pPr algn="ctr"/>
            <a:r>
              <a:rPr lang="en-US" dirty="0"/>
              <a:t>Adopted </a:t>
            </a:r>
          </a:p>
        </p:txBody>
      </p:sp>
      <p:pic>
        <p:nvPicPr>
          <p:cNvPr id="8" name="Recorded Sound">
            <a:hlinkClick r:id="" action="ppaction://media"/>
            <a:extLst>
              <a:ext uri="{FF2B5EF4-FFF2-40B4-BE49-F238E27FC236}">
                <a16:creationId xmlns:a16="http://schemas.microsoft.com/office/drawing/2014/main" id="{73AC705C-D3C4-3510-2E54-56D317660D51}"/>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526369019"/>
      </p:ext>
    </p:extLst>
  </p:cSld>
  <p:clrMapOvr>
    <a:masterClrMapping/>
  </p:clrMapOvr>
  <mc:AlternateContent xmlns:mc="http://schemas.openxmlformats.org/markup-compatibility/2006">
    <mc:Choice xmlns:p14="http://schemas.microsoft.com/office/powerpoint/2010/main" Requires="p14">
      <p:transition spd="slow" p14:dur="2000" advTm="168606"/>
    </mc:Choice>
    <mc:Fallback>
      <p:transition spd="slow" advTm="1686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860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DB3E34F-7E64-95BE-1BDB-4B8072385AAF}"/>
              </a:ext>
            </a:extLst>
          </p:cNvPr>
          <p:cNvSpPr txBox="1"/>
          <p:nvPr/>
        </p:nvSpPr>
        <p:spPr>
          <a:xfrm>
            <a:off x="245918" y="277437"/>
            <a:ext cx="11700164" cy="584775"/>
          </a:xfrm>
          <a:prstGeom prst="rect">
            <a:avLst/>
          </a:prstGeom>
          <a:noFill/>
        </p:spPr>
        <p:txBody>
          <a:bodyPr wrap="square">
            <a:spAutoFit/>
          </a:bodyPr>
          <a:lstStyle/>
          <a:p>
            <a:pPr algn="ctr"/>
            <a:r>
              <a:rPr lang="en-US" sz="3200" b="1" dirty="0"/>
              <a:t>Communication</a:t>
            </a:r>
          </a:p>
        </p:txBody>
      </p:sp>
      <p:pic>
        <p:nvPicPr>
          <p:cNvPr id="15362" name="Picture 2" descr="Dependable Two-Way Radios Firefighters Need">
            <a:extLst>
              <a:ext uri="{FF2B5EF4-FFF2-40B4-BE49-F238E27FC236}">
                <a16:creationId xmlns:a16="http://schemas.microsoft.com/office/drawing/2014/main" id="{EFA12C01-954B-A83A-3A3B-B06DFCB8F47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82710" y="1101059"/>
            <a:ext cx="7826579" cy="5208233"/>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2E903441-5037-FD3D-7B02-906AD297BAE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767659763"/>
      </p:ext>
    </p:extLst>
  </p:cSld>
  <p:clrMapOvr>
    <a:masterClrMapping/>
  </p:clrMapOvr>
  <mc:AlternateContent xmlns:mc="http://schemas.openxmlformats.org/markup-compatibility/2006">
    <mc:Choice xmlns:p14="http://schemas.microsoft.com/office/powerpoint/2010/main" Requires="p14">
      <p:transition spd="slow" p14:dur="2000" advTm="29943"/>
    </mc:Choice>
    <mc:Fallback>
      <p:transition spd="slow" advTm="299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94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1465D6A-7F3B-6D62-0E00-45E7D0A20D06}"/>
              </a:ext>
            </a:extLst>
          </p:cNvPr>
          <p:cNvSpPr txBox="1"/>
          <p:nvPr/>
        </p:nvSpPr>
        <p:spPr>
          <a:xfrm>
            <a:off x="323850" y="158324"/>
            <a:ext cx="11544300" cy="584775"/>
          </a:xfrm>
          <a:prstGeom prst="rect">
            <a:avLst/>
          </a:prstGeom>
          <a:noFill/>
        </p:spPr>
        <p:txBody>
          <a:bodyPr wrap="square">
            <a:spAutoFit/>
          </a:bodyPr>
          <a:lstStyle/>
          <a:p>
            <a:pPr algn="ctr"/>
            <a:r>
              <a:rPr lang="en-US" sz="3200" b="1" dirty="0"/>
              <a:t>Fuel Materials</a:t>
            </a:r>
          </a:p>
        </p:txBody>
      </p:sp>
      <p:pic>
        <p:nvPicPr>
          <p:cNvPr id="18434" name="Picture 2" descr="Firefighter Burning Pallets Training ...">
            <a:extLst>
              <a:ext uri="{FF2B5EF4-FFF2-40B4-BE49-F238E27FC236}">
                <a16:creationId xmlns:a16="http://schemas.microsoft.com/office/drawing/2014/main" id="{21C23E76-1ED0-DCD4-18E3-2AA47ABE61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08720" y="526932"/>
            <a:ext cx="3059430" cy="5463268"/>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 Car Deck Signs :: No Gasoline20-0024 ...">
            <a:extLst>
              <a:ext uri="{FF2B5EF4-FFF2-40B4-BE49-F238E27FC236}">
                <a16:creationId xmlns:a16="http://schemas.microsoft.com/office/drawing/2014/main" id="{9E6D739D-AA4A-643D-5039-8D558D58F2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851" y="5042237"/>
            <a:ext cx="1516380" cy="1657439"/>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Gas Fired Training Props | Fireblast Global">
            <a:extLst>
              <a:ext uri="{FF2B5EF4-FFF2-40B4-BE49-F238E27FC236}">
                <a16:creationId xmlns:a16="http://schemas.microsoft.com/office/drawing/2014/main" id="{7EEEFD87-E7ED-507C-3532-E2720BF610A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29790" y="5070856"/>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8440" name="Picture 8" descr="Hay Bale Square 3D Model $39 - .obj ...">
            <a:extLst>
              <a:ext uri="{FF2B5EF4-FFF2-40B4-BE49-F238E27FC236}">
                <a16:creationId xmlns:a16="http://schemas.microsoft.com/office/drawing/2014/main" id="{803267AE-8A17-64D9-64B6-A2AAC476F7D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84458" y="5066094"/>
            <a:ext cx="2245041" cy="1604962"/>
          </a:xfrm>
          <a:prstGeom prst="rect">
            <a:avLst/>
          </a:prstGeom>
          <a:noFill/>
          <a:effectLst>
            <a:softEdge rad="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0FD962FF-32A0-5BA1-F946-52B0C78AB50E}"/>
              </a:ext>
            </a:extLst>
          </p:cNvPr>
          <p:cNvPicPr>
            <a:picLocks noChangeAspect="1"/>
          </p:cNvPicPr>
          <p:nvPr/>
        </p:nvPicPr>
        <p:blipFill>
          <a:blip r:embed="rId9"/>
          <a:stretch>
            <a:fillRect/>
          </a:stretch>
        </p:blipFill>
        <p:spPr>
          <a:xfrm>
            <a:off x="1306284" y="1166371"/>
            <a:ext cx="6520002" cy="3471690"/>
          </a:xfrm>
          <a:prstGeom prst="rect">
            <a:avLst/>
          </a:prstGeom>
        </p:spPr>
      </p:pic>
      <p:pic>
        <p:nvPicPr>
          <p:cNvPr id="4" name="Recorded Sound">
            <a:hlinkClick r:id="" action="ppaction://media"/>
            <a:extLst>
              <a:ext uri="{FF2B5EF4-FFF2-40B4-BE49-F238E27FC236}">
                <a16:creationId xmlns:a16="http://schemas.microsoft.com/office/drawing/2014/main" id="{1DCF5622-ED93-6CC6-8780-09C0BF5EFCE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3789978896"/>
      </p:ext>
    </p:extLst>
  </p:cSld>
  <p:clrMapOvr>
    <a:masterClrMapping/>
  </p:clrMapOvr>
  <mc:AlternateContent xmlns:mc="http://schemas.openxmlformats.org/markup-compatibility/2006">
    <mc:Choice xmlns:p14="http://schemas.microsoft.com/office/powerpoint/2010/main" Requires="p14">
      <p:transition spd="slow" p14:dur="2000" advTm="130609"/>
    </mc:Choice>
    <mc:Fallback>
      <p:transition spd="slow" advTm="1306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060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B500652-D931-B322-FD79-BEFA4D4AED75}"/>
              </a:ext>
            </a:extLst>
          </p:cNvPr>
          <p:cNvSpPr txBox="1"/>
          <p:nvPr/>
        </p:nvSpPr>
        <p:spPr>
          <a:xfrm>
            <a:off x="162791" y="82584"/>
            <a:ext cx="11866418" cy="584775"/>
          </a:xfrm>
          <a:prstGeom prst="rect">
            <a:avLst/>
          </a:prstGeom>
          <a:noFill/>
        </p:spPr>
        <p:txBody>
          <a:bodyPr wrap="square">
            <a:spAutoFit/>
          </a:bodyPr>
          <a:lstStyle/>
          <a:p>
            <a:pPr algn="ctr"/>
            <a:r>
              <a:rPr lang="en-US" sz="3200" b="1" dirty="0"/>
              <a:t>Parking/Staging</a:t>
            </a:r>
          </a:p>
        </p:txBody>
      </p:sp>
      <p:pic>
        <p:nvPicPr>
          <p:cNvPr id="19458" name="Picture 2" descr="Rescue Engine 33 in the staging area in ...">
            <a:extLst>
              <a:ext uri="{FF2B5EF4-FFF2-40B4-BE49-F238E27FC236}">
                <a16:creationId xmlns:a16="http://schemas.microsoft.com/office/drawing/2014/main" id="{E9752477-64C6-DFCA-A80C-EE67D3407F0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98785" y="667359"/>
            <a:ext cx="3538537" cy="3119204"/>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Firefighters Prepare Head Out Staging ...">
            <a:extLst>
              <a:ext uri="{FF2B5EF4-FFF2-40B4-BE49-F238E27FC236}">
                <a16:creationId xmlns:a16="http://schemas.microsoft.com/office/drawing/2014/main" id="{A244CD5A-DF69-1A26-F167-6EB7FA0919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98785" y="3999943"/>
            <a:ext cx="3538537" cy="2650486"/>
          </a:xfrm>
          <a:prstGeom prst="rect">
            <a:avLst/>
          </a:prstGeom>
          <a:noFill/>
          <a:extLst>
            <a:ext uri="{909E8E84-426E-40DD-AFC4-6F175D3DCCD1}">
              <a14:hiddenFill xmlns:a14="http://schemas.microsoft.com/office/drawing/2010/main">
                <a:solidFill>
                  <a:srgbClr val="FFFFFF"/>
                </a:solidFill>
              </a14:hiddenFill>
            </a:ext>
          </a:extLst>
        </p:spPr>
      </p:pic>
      <p:pic>
        <p:nvPicPr>
          <p:cNvPr id="19464" name="Picture 8" descr="Firefighters in fire trucks lining up ...">
            <a:extLst>
              <a:ext uri="{FF2B5EF4-FFF2-40B4-BE49-F238E27FC236}">
                <a16:creationId xmlns:a16="http://schemas.microsoft.com/office/drawing/2014/main" id="{1FAFB12A-8D3B-AB6E-EECC-4D04D8E15D4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5496" y="1803367"/>
            <a:ext cx="7082842" cy="3966391"/>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9C7373FB-6EA2-4C66-9E45-9524104291B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1868560251"/>
      </p:ext>
    </p:extLst>
  </p:cSld>
  <p:clrMapOvr>
    <a:masterClrMapping/>
  </p:clrMapOvr>
  <mc:AlternateContent xmlns:mc="http://schemas.openxmlformats.org/markup-compatibility/2006">
    <mc:Choice xmlns:p14="http://schemas.microsoft.com/office/powerpoint/2010/main" Requires="p14">
      <p:transition spd="slow" p14:dur="2000" advTm="52381"/>
    </mc:Choice>
    <mc:Fallback>
      <p:transition spd="slow" advTm="523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238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5F0578-41CD-DE13-A558-356083994AF4}"/>
              </a:ext>
            </a:extLst>
          </p:cNvPr>
          <p:cNvSpPr txBox="1"/>
          <p:nvPr/>
        </p:nvSpPr>
        <p:spPr>
          <a:xfrm>
            <a:off x="240723" y="116190"/>
            <a:ext cx="11710554" cy="584775"/>
          </a:xfrm>
          <a:prstGeom prst="rect">
            <a:avLst/>
          </a:prstGeom>
          <a:noFill/>
        </p:spPr>
        <p:txBody>
          <a:bodyPr wrap="square">
            <a:spAutoFit/>
          </a:bodyPr>
          <a:lstStyle/>
          <a:p>
            <a:pPr algn="ctr"/>
            <a:r>
              <a:rPr lang="en-US" sz="3200" b="1" dirty="0"/>
              <a:t>Emergency Medical Services</a:t>
            </a:r>
          </a:p>
        </p:txBody>
      </p:sp>
      <p:pic>
        <p:nvPicPr>
          <p:cNvPr id="16388" name="Picture 4" descr="Emergency medical services - Wikipedia">
            <a:extLst>
              <a:ext uri="{FF2B5EF4-FFF2-40B4-BE49-F238E27FC236}">
                <a16:creationId xmlns:a16="http://schemas.microsoft.com/office/drawing/2014/main" id="{287DAF61-4348-C1E8-D1AE-B2FE8CA8C9C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1179" y="1058091"/>
            <a:ext cx="5217056" cy="3303055"/>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ePCR: Electronic Patient Care Reporting">
            <a:extLst>
              <a:ext uri="{FF2B5EF4-FFF2-40B4-BE49-F238E27FC236}">
                <a16:creationId xmlns:a16="http://schemas.microsoft.com/office/drawing/2014/main" id="{C6E81B12-F4BB-897D-9972-1263AE8B08D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83766" y="3069771"/>
            <a:ext cx="5567511" cy="3303056"/>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CF60548E-F019-5DC5-1EFD-F33E40CFA04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438883508"/>
      </p:ext>
    </p:extLst>
  </p:cSld>
  <p:clrMapOvr>
    <a:masterClrMapping/>
  </p:clrMapOvr>
  <mc:AlternateContent xmlns:mc="http://schemas.openxmlformats.org/markup-compatibility/2006">
    <mc:Choice xmlns:p14="http://schemas.microsoft.com/office/powerpoint/2010/main" Requires="p14">
      <p:transition spd="slow" p14:dur="2000" advTm="34387"/>
    </mc:Choice>
    <mc:Fallback>
      <p:transition spd="slow" advTm="343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38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D2F7825-CA14-6584-E206-E8A112B65E00}"/>
              </a:ext>
            </a:extLst>
          </p:cNvPr>
          <p:cNvSpPr txBox="1"/>
          <p:nvPr/>
        </p:nvSpPr>
        <p:spPr>
          <a:xfrm>
            <a:off x="110836" y="182523"/>
            <a:ext cx="11970327" cy="584775"/>
          </a:xfrm>
          <a:prstGeom prst="rect">
            <a:avLst/>
          </a:prstGeom>
          <a:noFill/>
        </p:spPr>
        <p:txBody>
          <a:bodyPr wrap="square">
            <a:spAutoFit/>
          </a:bodyPr>
          <a:lstStyle/>
          <a:p>
            <a:pPr algn="ctr"/>
            <a:r>
              <a:rPr lang="en-US" sz="3200" b="1" dirty="0"/>
              <a:t>Visitors and Spectators</a:t>
            </a:r>
          </a:p>
        </p:txBody>
      </p:sp>
      <p:pic>
        <p:nvPicPr>
          <p:cNvPr id="20482" name="Picture 2" descr="Boston Fire Dept. on X: &quot;District Chief ...">
            <a:extLst>
              <a:ext uri="{FF2B5EF4-FFF2-40B4-BE49-F238E27FC236}">
                <a16:creationId xmlns:a16="http://schemas.microsoft.com/office/drawing/2014/main" id="{224DD941-2A3E-7922-A258-919A0F0D3CB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81210" y="4091284"/>
            <a:ext cx="2399953" cy="2670117"/>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PHOTOS: Crews battle three-alarm fire ...">
            <a:extLst>
              <a:ext uri="{FF2B5EF4-FFF2-40B4-BE49-F238E27FC236}">
                <a16:creationId xmlns:a16="http://schemas.microsoft.com/office/drawing/2014/main" id="{F301DC91-7FEB-2150-46A7-9983B3CAFF7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7591" y="930074"/>
            <a:ext cx="4724054" cy="2670117"/>
          </a:xfrm>
          <a:prstGeom prst="rect">
            <a:avLst/>
          </a:prstGeom>
          <a:noFill/>
          <a:extLst>
            <a:ext uri="{909E8E84-426E-40DD-AFC4-6F175D3DCCD1}">
              <a14:hiddenFill xmlns:a14="http://schemas.microsoft.com/office/drawing/2010/main">
                <a:solidFill>
                  <a:srgbClr val="FFFFFF"/>
                </a:solidFill>
              </a14:hiddenFill>
            </a:ext>
          </a:extLst>
        </p:spPr>
      </p:pic>
      <p:pic>
        <p:nvPicPr>
          <p:cNvPr id="20486" name="Picture 6" descr="Hooper's photography skills drawing ...">
            <a:extLst>
              <a:ext uri="{FF2B5EF4-FFF2-40B4-BE49-F238E27FC236}">
                <a16:creationId xmlns:a16="http://schemas.microsoft.com/office/drawing/2014/main" id="{10DD3D65-EE9B-2498-4EFE-31AB7BE9CA9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99098" y="2484553"/>
            <a:ext cx="4037647" cy="2670117"/>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B36FA030-275E-684B-7FFD-ABCAE3702A8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1565496566"/>
      </p:ext>
    </p:extLst>
  </p:cSld>
  <p:clrMapOvr>
    <a:masterClrMapping/>
  </p:clrMapOvr>
  <mc:AlternateContent xmlns:mc="http://schemas.openxmlformats.org/markup-compatibility/2006">
    <mc:Choice xmlns:p14="http://schemas.microsoft.com/office/powerpoint/2010/main" Requires="p14">
      <p:transition spd="slow" p14:dur="2000" advTm="20487"/>
    </mc:Choice>
    <mc:Fallback>
      <p:transition spd="slow" advTm="204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48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CE33EA6-5A48-54B3-9A40-3CB6D4888A95}"/>
              </a:ext>
            </a:extLst>
          </p:cNvPr>
          <p:cNvSpPr txBox="1"/>
          <p:nvPr/>
        </p:nvSpPr>
        <p:spPr>
          <a:xfrm>
            <a:off x="325582" y="197346"/>
            <a:ext cx="11866418" cy="584775"/>
          </a:xfrm>
          <a:prstGeom prst="rect">
            <a:avLst/>
          </a:prstGeom>
          <a:noFill/>
        </p:spPr>
        <p:txBody>
          <a:bodyPr wrap="square">
            <a:spAutoFit/>
          </a:bodyPr>
          <a:lstStyle/>
          <a:p>
            <a:pPr algn="ctr"/>
            <a:r>
              <a:rPr lang="en-US" sz="3200" b="1" dirty="0"/>
              <a:t>Preburn Plan/Briefing</a:t>
            </a:r>
          </a:p>
        </p:txBody>
      </p:sp>
      <p:pic>
        <p:nvPicPr>
          <p:cNvPr id="21506" name="Picture 2" descr="Fire Extinguisher Training | OSHA ...">
            <a:extLst>
              <a:ext uri="{FF2B5EF4-FFF2-40B4-BE49-F238E27FC236}">
                <a16:creationId xmlns:a16="http://schemas.microsoft.com/office/drawing/2014/main" id="{D1971DD8-C6AC-0803-731A-8528F5F4E22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5582" y="1388851"/>
            <a:ext cx="6022967" cy="4511412"/>
          </a:xfrm>
          <a:prstGeom prst="rect">
            <a:avLst/>
          </a:prstGeom>
          <a:noFill/>
          <a:extLst>
            <a:ext uri="{909E8E84-426E-40DD-AFC4-6F175D3DCCD1}">
              <a14:hiddenFill xmlns:a14="http://schemas.microsoft.com/office/drawing/2010/main">
                <a:solidFill>
                  <a:srgbClr val="FFFFFF"/>
                </a:solidFill>
              </a14:hiddenFill>
            </a:ext>
          </a:extLst>
        </p:spPr>
      </p:pic>
      <p:pic>
        <p:nvPicPr>
          <p:cNvPr id="21510" name="Picture 6" descr="Photo Gallery | Training Development ...">
            <a:extLst>
              <a:ext uri="{FF2B5EF4-FFF2-40B4-BE49-F238E27FC236}">
                <a16:creationId xmlns:a16="http://schemas.microsoft.com/office/drawing/2014/main" id="{C001758B-0AB3-1A68-379A-AC79BFBB754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32051" y="2233748"/>
            <a:ext cx="5334367" cy="2987246"/>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FD034236-43DF-77EB-4A28-C46E7A5A30D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3471931633"/>
      </p:ext>
    </p:extLst>
  </p:cSld>
  <p:clrMapOvr>
    <a:masterClrMapping/>
  </p:clrMapOvr>
  <mc:AlternateContent xmlns:mc="http://schemas.openxmlformats.org/markup-compatibility/2006">
    <mc:Choice xmlns:p14="http://schemas.microsoft.com/office/powerpoint/2010/main" Requires="p14">
      <p:transition spd="slow" p14:dur="2000" advTm="40884"/>
    </mc:Choice>
    <mc:Fallback>
      <p:transition spd="slow" advTm="408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8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CA6F05-73A6-4DDC-C758-A8A617847546}"/>
              </a:ext>
            </a:extLst>
          </p:cNvPr>
          <p:cNvSpPr txBox="1"/>
          <p:nvPr/>
        </p:nvSpPr>
        <p:spPr>
          <a:xfrm>
            <a:off x="355022" y="317629"/>
            <a:ext cx="11481955" cy="861774"/>
          </a:xfrm>
          <a:prstGeom prst="rect">
            <a:avLst/>
          </a:prstGeom>
          <a:noFill/>
        </p:spPr>
        <p:txBody>
          <a:bodyPr wrap="square">
            <a:spAutoFit/>
          </a:bodyPr>
          <a:lstStyle/>
          <a:p>
            <a:pPr algn="ctr"/>
            <a:r>
              <a:rPr lang="en-US" sz="3200" b="1" dirty="0"/>
              <a:t>Victim(s)</a:t>
            </a:r>
          </a:p>
          <a:p>
            <a:endParaRPr lang="en-US" dirty="0"/>
          </a:p>
        </p:txBody>
      </p:sp>
      <p:pic>
        <p:nvPicPr>
          <p:cNvPr id="22530" name="Picture 2" descr="Wright-Patterson AFB firefighters ...">
            <a:extLst>
              <a:ext uri="{FF2B5EF4-FFF2-40B4-BE49-F238E27FC236}">
                <a16:creationId xmlns:a16="http://schemas.microsoft.com/office/drawing/2014/main" id="{D30D4F56-F33F-2DA9-95B5-7C75C159D12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91626" y="1297299"/>
            <a:ext cx="5345352" cy="4280541"/>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Firefighter Training">
            <a:extLst>
              <a:ext uri="{FF2B5EF4-FFF2-40B4-BE49-F238E27FC236}">
                <a16:creationId xmlns:a16="http://schemas.microsoft.com/office/drawing/2014/main" id="{7DB802C8-8DE2-16C3-67F8-72C49FADAB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5022" y="1297298"/>
            <a:ext cx="5714744" cy="4280542"/>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A2635810-06CA-97DC-3F0D-9959C884A6F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731293311"/>
      </p:ext>
    </p:extLst>
  </p:cSld>
  <p:clrMapOvr>
    <a:masterClrMapping/>
  </p:clrMapOvr>
  <mc:AlternateContent xmlns:mc="http://schemas.openxmlformats.org/markup-compatibility/2006">
    <mc:Choice xmlns:p14="http://schemas.microsoft.com/office/powerpoint/2010/main" Requires="p14">
      <p:transition spd="slow" p14:dur="2000" advTm="51916"/>
    </mc:Choice>
    <mc:Fallback>
      <p:transition spd="slow" advTm="519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91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EC710-B8FE-80D4-2D3C-978B9AD849B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BA57774-B011-3438-E958-96D1EBD821F9}"/>
              </a:ext>
            </a:extLst>
          </p:cNvPr>
          <p:cNvSpPr txBox="1"/>
          <p:nvPr/>
        </p:nvSpPr>
        <p:spPr>
          <a:xfrm>
            <a:off x="3048866" y="276999"/>
            <a:ext cx="6094268" cy="584775"/>
          </a:xfrm>
          <a:prstGeom prst="rect">
            <a:avLst/>
          </a:prstGeom>
          <a:noFill/>
        </p:spPr>
        <p:txBody>
          <a:bodyPr wrap="square">
            <a:spAutoFit/>
          </a:bodyPr>
          <a:lstStyle/>
          <a:p>
            <a:pPr algn="ctr"/>
            <a:r>
              <a:rPr lang="en-US" sz="3200" b="1" dirty="0"/>
              <a:t>Acquired Structures</a:t>
            </a:r>
          </a:p>
        </p:txBody>
      </p:sp>
      <p:pic>
        <p:nvPicPr>
          <p:cNvPr id="23554" name="Picture 2" descr="Old Farmhouse Royalty-Free Images ...">
            <a:extLst>
              <a:ext uri="{FF2B5EF4-FFF2-40B4-BE49-F238E27FC236}">
                <a16:creationId xmlns:a16="http://schemas.microsoft.com/office/drawing/2014/main" id="{967B33ED-4ADA-6318-0AD4-EAE29E15373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9491" y="1323023"/>
            <a:ext cx="3513859" cy="2338313"/>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House fire scenarios give firefighters ...">
            <a:extLst>
              <a:ext uri="{FF2B5EF4-FFF2-40B4-BE49-F238E27FC236}">
                <a16:creationId xmlns:a16="http://schemas.microsoft.com/office/drawing/2014/main" id="{CFEBEF59-1A49-5D8C-D967-7A075CECC72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03947" y="1357750"/>
            <a:ext cx="4175559" cy="2338313"/>
          </a:xfrm>
          <a:prstGeom prst="rect">
            <a:avLst/>
          </a:prstGeom>
          <a:noFill/>
          <a:extLst>
            <a:ext uri="{909E8E84-426E-40DD-AFC4-6F175D3DCCD1}">
              <a14:hiddenFill xmlns:a14="http://schemas.microsoft.com/office/drawing/2010/main">
                <a:solidFill>
                  <a:srgbClr val="FFFFFF"/>
                </a:solidFill>
              </a14:hiddenFill>
            </a:ext>
          </a:extLst>
        </p:spPr>
      </p:pic>
      <p:pic>
        <p:nvPicPr>
          <p:cNvPr id="23558" name="Picture 6" descr="Firefighters train with real thing at ...">
            <a:extLst>
              <a:ext uri="{FF2B5EF4-FFF2-40B4-BE49-F238E27FC236}">
                <a16:creationId xmlns:a16="http://schemas.microsoft.com/office/drawing/2014/main" id="{D6165DB0-7858-635C-87EC-E5DD2B99C8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0991" y="3837401"/>
            <a:ext cx="4802034" cy="2698133"/>
          </a:xfrm>
          <a:prstGeom prst="rect">
            <a:avLst/>
          </a:prstGeom>
          <a:noFill/>
          <a:extLst>
            <a:ext uri="{909E8E84-426E-40DD-AFC4-6F175D3DCCD1}">
              <a14:hiddenFill xmlns:a14="http://schemas.microsoft.com/office/drawing/2010/main">
                <a:solidFill>
                  <a:srgbClr val="FFFFFF"/>
                </a:solidFill>
              </a14:hiddenFill>
            </a:ext>
          </a:extLst>
        </p:spPr>
      </p:pic>
      <p:pic>
        <p:nvPicPr>
          <p:cNvPr id="23560" name="Picture 8" descr="Massive Norfolk demolition site used to ...">
            <a:extLst>
              <a:ext uri="{FF2B5EF4-FFF2-40B4-BE49-F238E27FC236}">
                <a16:creationId xmlns:a16="http://schemas.microsoft.com/office/drawing/2014/main" id="{394D643E-D122-F238-5B56-4013415C85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40103" y="1323022"/>
            <a:ext cx="3595687" cy="2338313"/>
          </a:xfrm>
          <a:prstGeom prst="rect">
            <a:avLst/>
          </a:prstGeom>
          <a:noFill/>
          <a:extLst>
            <a:ext uri="{909E8E84-426E-40DD-AFC4-6F175D3DCCD1}">
              <a14:hiddenFill xmlns:a14="http://schemas.microsoft.com/office/drawing/2010/main">
                <a:solidFill>
                  <a:srgbClr val="FFFFFF"/>
                </a:solidFill>
              </a14:hiddenFill>
            </a:ext>
          </a:extLst>
        </p:spPr>
      </p:pic>
      <p:pic>
        <p:nvPicPr>
          <p:cNvPr id="23562" name="Picture 10" descr="Waukegan firefighters get rare chance ...">
            <a:extLst>
              <a:ext uri="{FF2B5EF4-FFF2-40B4-BE49-F238E27FC236}">
                <a16:creationId xmlns:a16="http://schemas.microsoft.com/office/drawing/2014/main" id="{303285B6-82DE-B164-83DB-F87F6D26650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79192" y="3837402"/>
            <a:ext cx="4899284" cy="2743599"/>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038DCD7C-99EB-B2B0-1890-CFD4ADA48B0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3464755391"/>
      </p:ext>
    </p:extLst>
  </p:cSld>
  <p:clrMapOvr>
    <a:masterClrMapping/>
  </p:clrMapOvr>
  <mc:AlternateContent xmlns:mc="http://schemas.openxmlformats.org/markup-compatibility/2006">
    <mc:Choice xmlns:p14="http://schemas.microsoft.com/office/powerpoint/2010/main" Requires="p14">
      <p:transition spd="slow" p14:dur="2000" advTm="177062"/>
    </mc:Choice>
    <mc:Fallback>
      <p:transition spd="slow" advTm="1770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706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FF9153-E4BE-ECC4-7D98-A6F8F08FE00E}"/>
              </a:ext>
            </a:extLst>
          </p:cNvPr>
          <p:cNvSpPr txBox="1"/>
          <p:nvPr/>
        </p:nvSpPr>
        <p:spPr>
          <a:xfrm>
            <a:off x="251111" y="204593"/>
            <a:ext cx="11689773" cy="2554545"/>
          </a:xfrm>
          <a:prstGeom prst="rect">
            <a:avLst/>
          </a:prstGeom>
          <a:noFill/>
        </p:spPr>
        <p:txBody>
          <a:bodyPr wrap="square">
            <a:spAutoFit/>
          </a:bodyPr>
          <a:lstStyle/>
          <a:p>
            <a:r>
              <a:rPr lang="en-US" sz="2800" dirty="0"/>
              <a:t>Gas-Fired Live Fire Training Structures and Mobile Enclosed Live Fire Training Props</a:t>
            </a:r>
            <a:endParaRPr lang="en-US" sz="800" dirty="0"/>
          </a:p>
          <a:p>
            <a:endParaRPr lang="en-US" sz="800" dirty="0"/>
          </a:p>
          <a:p>
            <a:r>
              <a:rPr lang="en-US" sz="2800" dirty="0"/>
              <a:t>Non-Gas-Fired Live Fire Training Structures and Mobile Enclosed Live Fire Training Props</a:t>
            </a:r>
          </a:p>
          <a:p>
            <a:endParaRPr lang="en-US" sz="800" dirty="0"/>
          </a:p>
          <a:p>
            <a:r>
              <a:rPr lang="en-US" sz="2800" dirty="0"/>
              <a:t>Exterior Live Fire Training Props</a:t>
            </a:r>
          </a:p>
        </p:txBody>
      </p:sp>
      <p:pic>
        <p:nvPicPr>
          <p:cNvPr id="1030" name="Picture 6" descr="Mobile Live Fire Training Facilities ...">
            <a:extLst>
              <a:ext uri="{FF2B5EF4-FFF2-40B4-BE49-F238E27FC236}">
                <a16:creationId xmlns:a16="http://schemas.microsoft.com/office/drawing/2014/main" id="{6B5E61AD-C890-F245-E90C-DAE6B90C9E0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0695" y="3989206"/>
            <a:ext cx="3746580" cy="209808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Live Fire Training Structures">
            <a:extLst>
              <a:ext uri="{FF2B5EF4-FFF2-40B4-BE49-F238E27FC236}">
                <a16:creationId xmlns:a16="http://schemas.microsoft.com/office/drawing/2014/main" id="{3EF597D3-3B06-EDAE-A1B3-B92124D3EC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60758" y="3604476"/>
            <a:ext cx="4070480" cy="30489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Gas Fired Training Props | Fireblast Global">
            <a:extLst>
              <a:ext uri="{FF2B5EF4-FFF2-40B4-BE49-F238E27FC236}">
                <a16:creationId xmlns:a16="http://schemas.microsoft.com/office/drawing/2014/main" id="{E0F3F12C-BCEA-FC2A-58D2-F060D6163B8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24725" y="3989205"/>
            <a:ext cx="3746580" cy="2098085"/>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6D1ED4B0-2166-03D4-CC5C-5FFB3ECCBD0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3797947966"/>
      </p:ext>
    </p:extLst>
  </p:cSld>
  <p:clrMapOvr>
    <a:masterClrMapping/>
  </p:clrMapOvr>
  <mc:AlternateContent xmlns:mc="http://schemas.openxmlformats.org/markup-compatibility/2006">
    <mc:Choice xmlns:p14="http://schemas.microsoft.com/office/powerpoint/2010/main" Requires="p14">
      <p:transition spd="slow" p14:dur="2000" advTm="19930"/>
    </mc:Choice>
    <mc:Fallback>
      <p:transition spd="slow" advTm="199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93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2C8E64A-DBBB-8048-7A24-9C6C6C5788EA}"/>
              </a:ext>
            </a:extLst>
          </p:cNvPr>
          <p:cNvSpPr txBox="1"/>
          <p:nvPr/>
        </p:nvSpPr>
        <p:spPr>
          <a:xfrm>
            <a:off x="277091" y="329149"/>
            <a:ext cx="11637818" cy="584775"/>
          </a:xfrm>
          <a:prstGeom prst="rect">
            <a:avLst/>
          </a:prstGeom>
          <a:noFill/>
        </p:spPr>
        <p:txBody>
          <a:bodyPr wrap="square">
            <a:spAutoFit/>
          </a:bodyPr>
          <a:lstStyle/>
          <a:p>
            <a:pPr algn="ctr"/>
            <a:r>
              <a:rPr lang="en-US" sz="3200" dirty="0"/>
              <a:t>Reports and Records</a:t>
            </a:r>
          </a:p>
        </p:txBody>
      </p:sp>
      <p:pic>
        <p:nvPicPr>
          <p:cNvPr id="2" name="Picture 1">
            <a:extLst>
              <a:ext uri="{FF2B5EF4-FFF2-40B4-BE49-F238E27FC236}">
                <a16:creationId xmlns:a16="http://schemas.microsoft.com/office/drawing/2014/main" id="{483436BB-27E6-1B9E-C4A4-91145A535361}"/>
              </a:ext>
            </a:extLst>
          </p:cNvPr>
          <p:cNvPicPr>
            <a:picLocks noChangeAspect="1"/>
          </p:cNvPicPr>
          <p:nvPr/>
        </p:nvPicPr>
        <p:blipFill>
          <a:blip r:embed="rId5"/>
          <a:stretch>
            <a:fillRect/>
          </a:stretch>
        </p:blipFill>
        <p:spPr>
          <a:xfrm>
            <a:off x="504548" y="1238667"/>
            <a:ext cx="3575419" cy="4353578"/>
          </a:xfrm>
          <a:prstGeom prst="rect">
            <a:avLst/>
          </a:prstGeom>
        </p:spPr>
      </p:pic>
      <p:pic>
        <p:nvPicPr>
          <p:cNvPr id="4" name="Picture 3">
            <a:extLst>
              <a:ext uri="{FF2B5EF4-FFF2-40B4-BE49-F238E27FC236}">
                <a16:creationId xmlns:a16="http://schemas.microsoft.com/office/drawing/2014/main" id="{1F4A31EB-D9A8-BC7D-5036-D0338D320B78}"/>
              </a:ext>
            </a:extLst>
          </p:cNvPr>
          <p:cNvPicPr>
            <a:picLocks noChangeAspect="1"/>
          </p:cNvPicPr>
          <p:nvPr/>
        </p:nvPicPr>
        <p:blipFill>
          <a:blip r:embed="rId6"/>
          <a:stretch>
            <a:fillRect/>
          </a:stretch>
        </p:blipFill>
        <p:spPr>
          <a:xfrm>
            <a:off x="4362993" y="1238667"/>
            <a:ext cx="3670663" cy="4353578"/>
          </a:xfrm>
          <a:prstGeom prst="rect">
            <a:avLst/>
          </a:prstGeom>
        </p:spPr>
      </p:pic>
      <p:pic>
        <p:nvPicPr>
          <p:cNvPr id="5" name="Picture 4">
            <a:extLst>
              <a:ext uri="{FF2B5EF4-FFF2-40B4-BE49-F238E27FC236}">
                <a16:creationId xmlns:a16="http://schemas.microsoft.com/office/drawing/2014/main" id="{C7DD4025-2C42-A8FD-9556-F0CC492351B9}"/>
              </a:ext>
            </a:extLst>
          </p:cNvPr>
          <p:cNvPicPr>
            <a:picLocks noChangeAspect="1"/>
          </p:cNvPicPr>
          <p:nvPr/>
        </p:nvPicPr>
        <p:blipFill>
          <a:blip r:embed="rId7"/>
          <a:stretch>
            <a:fillRect/>
          </a:stretch>
        </p:blipFill>
        <p:spPr>
          <a:xfrm>
            <a:off x="8216023" y="1240972"/>
            <a:ext cx="3566673" cy="4351273"/>
          </a:xfrm>
          <a:prstGeom prst="rect">
            <a:avLst/>
          </a:prstGeom>
        </p:spPr>
      </p:pic>
      <p:pic>
        <p:nvPicPr>
          <p:cNvPr id="6" name="Recorded Sound">
            <a:hlinkClick r:id="" action="ppaction://media"/>
            <a:extLst>
              <a:ext uri="{FF2B5EF4-FFF2-40B4-BE49-F238E27FC236}">
                <a16:creationId xmlns:a16="http://schemas.microsoft.com/office/drawing/2014/main" id="{1FD591F9-1467-8B75-C600-421EBE5296E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191031173"/>
      </p:ext>
    </p:extLst>
  </p:cSld>
  <p:clrMapOvr>
    <a:masterClrMapping/>
  </p:clrMapOvr>
  <mc:AlternateContent xmlns:mc="http://schemas.openxmlformats.org/markup-compatibility/2006">
    <mc:Choice xmlns:p14="http://schemas.microsoft.com/office/powerpoint/2010/main" Requires="p14">
      <p:transition spd="slow" p14:dur="2000" advTm="86668"/>
    </mc:Choice>
    <mc:Fallback>
      <p:transition spd="slow" advTm="866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666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Graphic 1">
            <a:extLst>
              <a:ext uri="{FF2B5EF4-FFF2-40B4-BE49-F238E27FC236}">
                <a16:creationId xmlns:a16="http://schemas.microsoft.com/office/drawing/2014/main" id="{1AFE225D-B381-6417-9C62-3220D5A6A71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63" y="4762"/>
            <a:ext cx="12187237" cy="68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a:extLst>
              <a:ext uri="{FF2B5EF4-FFF2-40B4-BE49-F238E27FC236}">
                <a16:creationId xmlns:a16="http://schemas.microsoft.com/office/drawing/2014/main" id="{535F5013-BB88-BF6D-663A-E5C98BF2744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3590358315"/>
      </p:ext>
    </p:extLst>
  </p:cSld>
  <p:clrMapOvr>
    <a:masterClrMapping/>
  </p:clrMapOvr>
  <mc:AlternateContent xmlns:mc="http://schemas.openxmlformats.org/markup-compatibility/2006">
    <mc:Choice xmlns:p14="http://schemas.microsoft.com/office/powerpoint/2010/main" Requires="p14">
      <p:transition spd="slow" p14:dur="2000" advTm="38480"/>
    </mc:Choice>
    <mc:Fallback>
      <p:transition spd="slow" advTm="384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84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B479DE97358D43AEB72738EE1F2D08" ma:contentTypeVersion="3" ma:contentTypeDescription="Create a new document." ma:contentTypeScope="" ma:versionID="eb44dccf92ba7c8ead127d1496b442f0">
  <xsd:schema xmlns:xsd="http://www.w3.org/2001/XMLSchema" xmlns:xs="http://www.w3.org/2001/XMLSchema" xmlns:p="http://schemas.microsoft.com/office/2006/metadata/properties" xmlns:ns1="http://schemas.microsoft.com/sharepoint/v3" xmlns:ns2="10f2cb44-b37d-4693-a5c3-140ab663d372" xmlns:ns3="fb82bcdf-ea63-4554-99e3-e15ccd87b479" targetNamespace="http://schemas.microsoft.com/office/2006/metadata/properties" ma:root="true" ma:fieldsID="b0e4693df5212f7218ce4878808b61d6" ns1:_="" ns2:_="" ns3:_="">
    <xsd:import namespace="http://schemas.microsoft.com/sharepoint/v3"/>
    <xsd:import namespace="10f2cb44-b37d-4693-a5c3-140ab663d372"/>
    <xsd:import namespace="fb82bcdf-ea63-4554-99e3-e15ccd87b479"/>
    <xsd:element name="properties">
      <xsd:complexType>
        <xsd:sequence>
          <xsd:element name="documentManagement">
            <xsd:complexType>
              <xsd:all>
                <xsd:element ref="ns1:PublishingStartDate" minOccurs="0"/>
                <xsd:element ref="ns1:PublishingExpirationDate" minOccurs="0"/>
                <xsd:element ref="ns2:_dlc_DocId" minOccurs="0"/>
                <xsd:element ref="ns2:_dlc_DocIdUrl" minOccurs="0"/>
                <xsd:element ref="ns2:_dlc_DocIdPersistId" minOccurs="0"/>
                <xsd:element ref="ns3: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10f2cb44-b37d-4693-a5c3-140ab663d372" elementFormDefault="qualified">
    <xsd:import namespace="http://schemas.microsoft.com/office/2006/documentManagement/types"/>
    <xsd:import namespace="http://schemas.microsoft.com/office/infopath/2007/PartnerControls"/>
    <xsd:element name="_dlc_DocId" ma:index="10" nillable="true" ma:displayName="Document ID Value" ma:description="The value of the document ID assigned to this item." ma:internalName="_dlc_DocId" ma:readOnly="true">
      <xsd:simpleType>
        <xsd:restriction base="dms:Text"/>
      </xsd:simpleType>
    </xsd:element>
    <xsd:element name="_dlc_DocIdUrl" ma:index="11"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2"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fb82bcdf-ea63-4554-99e3-e15ccd87b479" elementFormDefault="qualified">
    <xsd:import namespace="http://schemas.microsoft.com/office/2006/documentManagement/types"/>
    <xsd:import namespace="http://schemas.microsoft.com/office/infopath/2007/PartnerControls"/>
    <xsd:element name="SharedWithUsers" ma:index="13"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ABCCA9DB-B5F7-4048-B791-9D2270184D0F}"/>
</file>

<file path=customXml/itemProps2.xml><?xml version="1.0" encoding="utf-8"?>
<ds:datastoreItem xmlns:ds="http://schemas.openxmlformats.org/officeDocument/2006/customXml" ds:itemID="{113A6A42-FFFD-41C3-ADA7-BB375A0FBDA3}"/>
</file>

<file path=customXml/itemProps3.xml><?xml version="1.0" encoding="utf-8"?>
<ds:datastoreItem xmlns:ds="http://schemas.openxmlformats.org/officeDocument/2006/customXml" ds:itemID="{194DEDF6-02BA-4213-969E-C7E9C5767DCF}"/>
</file>

<file path=customXml/itemProps4.xml><?xml version="1.0" encoding="utf-8"?>
<ds:datastoreItem xmlns:ds="http://schemas.openxmlformats.org/officeDocument/2006/customXml" ds:itemID="{5DD6F2B1-9259-4187-94F1-E4DE9E006317}"/>
</file>

<file path=docProps/app.xml><?xml version="1.0" encoding="utf-8"?>
<Properties xmlns="http://schemas.openxmlformats.org/officeDocument/2006/extended-properties" xmlns:vt="http://schemas.openxmlformats.org/officeDocument/2006/docPropsVTypes">
  <Template>TM10001115[[fn=Parcel]]</Template>
  <TotalTime>84458</TotalTime>
  <Words>4281</Words>
  <Application>Microsoft Office PowerPoint</Application>
  <PresentationFormat>Widescreen</PresentationFormat>
  <Paragraphs>359</Paragraphs>
  <Slides>25</Slides>
  <Notes>25</Notes>
  <HiddenSlides>0</HiddenSlides>
  <MMClips>25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Anton</vt:lpstr>
      <vt:lpstr>Aptos</vt:lpstr>
      <vt:lpstr>Arial</vt:lpstr>
      <vt:lpstr>Fira Sans</vt:lpstr>
      <vt:lpstr>Gill Sans MT</vt:lpstr>
      <vt:lpstr>Parcel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Komar, Steven - DSPS</dc:creator>
  <cp:lastModifiedBy>Komar, Steven - DSPS</cp:lastModifiedBy>
  <cp:revision>140</cp:revision>
  <dcterms:created xsi:type="dcterms:W3CDTF">2025-06-26T18:56:45Z</dcterms:created>
  <dcterms:modified xsi:type="dcterms:W3CDTF">2025-10-28T21:17:57Z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0x010100E9B479DE97358D43AEB72738EE1F2D08</vt:lpwstr>
  </property>
</Properties>
</file>